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526"/>
  <workbookPr codeName="ThisWorkbook" defaultThemeVersion="124226"/>
  <mc:AlternateContent xmlns:mc="http://schemas.openxmlformats.org/markup-compatibility/2006">
    <mc:Choice Requires="x15">
      <x15ac:absPath xmlns:x15ac="http://schemas.microsoft.com/office/spreadsheetml/2010/11/ac" url="C:\Users\darlingt\Downloads\"/>
    </mc:Choice>
  </mc:AlternateContent>
  <xr:revisionPtr revIDLastSave="0" documentId="8_{40BCE5F7-454E-4845-B939-2B966F74CAB9}" xr6:coauthVersionLast="47" xr6:coauthVersionMax="47" xr10:uidLastSave="{00000000-0000-0000-0000-000000000000}"/>
  <bookViews>
    <workbookView xWindow="-108" yWindow="-108" windowWidth="23256" windowHeight="12456" tabRatio="808" xr2:uid="{00000000-000D-0000-FFFF-FFFF00000000}"/>
  </bookViews>
  <sheets>
    <sheet name="Version History" sheetId="13" r:id="rId1"/>
    <sheet name="General Information" sheetId="29" r:id="rId2"/>
    <sheet name="File Format Legend" sheetId="30" r:id="rId3"/>
    <sheet name="File Format" sheetId="31" r:id="rId4"/>
  </sheets>
  <definedNames>
    <definedName name="_xlnm._FilterDatabase" localSheetId="3" hidden="1">'File Format'!$A$11:$L$69</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B7" i="30" l="1"/>
</calcChain>
</file>

<file path=xl/sharedStrings.xml><?xml version="1.0" encoding="utf-8"?>
<sst xmlns="http://schemas.openxmlformats.org/spreadsheetml/2006/main" count="500" uniqueCount="269">
  <si>
    <t>Version History</t>
  </si>
  <si>
    <t>Version Number</t>
  </si>
  <si>
    <t>Date</t>
  </si>
  <si>
    <t>Revision Notes</t>
  </si>
  <si>
    <t>Approved Version 1.0</t>
  </si>
  <si>
    <t xml:space="preserve">Updated the Description and Processing Rules for Pay End Date, Paycheck Date, Accounting Date, and Budget Date. </t>
  </si>
  <si>
    <t xml:space="preserve">Updated Required Field to "N" for the following ChartFields: Grant, Contract, OA1, OA2, Project, PC Source Type, PC Category, PC Subcategory. Updated 'Required Field' to "C" for Activity. The Processing Rules were also updated for all of these fields accordingly. </t>
  </si>
  <si>
    <t>Updated Required Field to "N" for Middle Name.</t>
  </si>
  <si>
    <t>Updated Processing Rules of Paycheck Number field with note for zero gross.</t>
  </si>
  <si>
    <t>PRI058 - Outbound Payroll with Accounting Detail File</t>
  </si>
  <si>
    <t xml:space="preserve">Layout Contents </t>
  </si>
  <si>
    <t>Description</t>
  </si>
  <si>
    <t>This Interface layout contains the following sections (tabs):</t>
  </si>
  <si>
    <t>Version History:</t>
  </si>
  <si>
    <t>Log and track the version history of the layout.</t>
  </si>
  <si>
    <t>General Information:</t>
  </si>
  <si>
    <t>Contains information about the layout, its content and tabs.</t>
  </si>
  <si>
    <t>File Format Legend:</t>
  </si>
  <si>
    <t>Describes the column headings in the File Format Tab.</t>
  </si>
  <si>
    <t>File Format:</t>
  </si>
  <si>
    <t>The file format specifies the format in which data file is expected or sent by Florida PALM.</t>
  </si>
  <si>
    <t xml:space="preserve"> File Name</t>
  </si>
  <si>
    <t>Interface Overview</t>
  </si>
  <si>
    <t>&lt;Agency Acronym&gt;_PRI058_D_&lt;Process Instance&gt;_YYYYMMDD-HHMM.Extension</t>
  </si>
  <si>
    <t>Outbound interface to send HR accounting line detail with associated limited payroll details (earnings, deductions, taxes).</t>
  </si>
  <si>
    <t>Business &amp; Technical Information</t>
  </si>
  <si>
    <t>Module:</t>
  </si>
  <si>
    <t>Payroll</t>
  </si>
  <si>
    <t>Datafile Type:</t>
  </si>
  <si>
    <t>TXT</t>
  </si>
  <si>
    <t>End Point:</t>
  </si>
  <si>
    <t>sftp-test.flpalm.myfloridacfo.gov (For all testing needs)
sftp.flpalm.myfloridacfo.gov (Production)</t>
  </si>
  <si>
    <t>Access Details:</t>
  </si>
  <si>
    <t>Access credentials will be provided in a separate communication</t>
  </si>
  <si>
    <t>Security Protocol:</t>
  </si>
  <si>
    <t>SFTP (Secure Shell File Transfer Protocol)</t>
  </si>
  <si>
    <t>Authentication:</t>
  </si>
  <si>
    <t>Service account or machine certificate will be used, which will be provided via a separate communication mechanism</t>
  </si>
  <si>
    <t>Authorization:</t>
  </si>
  <si>
    <t>Authorized to access your data in Florida PALM.</t>
  </si>
  <si>
    <t>Request/Response:</t>
  </si>
  <si>
    <t>File Based Request/Response: Agency system will retrieve the file on OCI MFT server by opening an SFTP connection and the SFTP response will be a Success or No Success depending on the successful transmission of the file.</t>
  </si>
  <si>
    <t>Sample Data Types</t>
  </si>
  <si>
    <t>Sample Data</t>
  </si>
  <si>
    <t>Sample Data Files are provided separately.</t>
  </si>
  <si>
    <t>Sample Data File Name(s)</t>
  </si>
  <si>
    <t>PRI058-Sample Data.txt</t>
  </si>
  <si>
    <t>This section describes the column headings in the File Format Tab. Please review this section to understand the column headers before proceeding to the next section (file format tab).</t>
  </si>
  <si>
    <t xml:space="preserve">Column Headings </t>
  </si>
  <si>
    <t>Field Name:</t>
  </si>
  <si>
    <t>Name of the Florida PALM data field in the layout.</t>
  </si>
  <si>
    <t>Record Type:</t>
  </si>
  <si>
    <t>Specifies the record type "Header" or "Detail" or other free form delineation applicable for the fields in the record.</t>
  </si>
  <si>
    <t>Field Type:</t>
  </si>
  <si>
    <t>Field Type is the data type of the field, such as character, number, signed number or date.
- A character type could be alpha numeric consisting of both letters and numbers. 
- Signed Number type could be a positive or negative value with decimal position
- Number type could be a positive with decimal position
- Long Character type is an Alphanumeric field used for long descriptions or comments
- Datetime is Date and Time field
- Date is a Date field</t>
  </si>
  <si>
    <t>Field Length:</t>
  </si>
  <si>
    <t>Specifies the maximum length of the data field. If the data field is expected to have decimals or any other length format then it will be mentioned in the Valid Values/Default column. For Example, if the field is a signed number with a total length of 8 and includes 2 decimals, the Valid Values/Default column will show 12340.56 or if an amount ends in 0 cents, the Valid Values/Default column will state - include 00 after the decimal (109.00)</t>
  </si>
  <si>
    <t>Required Field:</t>
  </si>
  <si>
    <t>States if the element value is required or not, Y= Yes, N=No OR C=Conditional. If data is supplied for a element that is marked "N" (Not Required) then it has to adhere to the specifications in Valid Values/Default and Processing Rules. If the data is not supplied, Florida PALM may insert a derived or default value based on the functional design. Conditional field, means this field value is dependent on some other field in the layout and may be needed when the other field value is present; check the processing rules column for additional details.</t>
  </si>
  <si>
    <t>Description:</t>
  </si>
  <si>
    <t>Business description of the field in the file format tab.</t>
  </si>
  <si>
    <t>Valid Values/Defaults:</t>
  </si>
  <si>
    <t>Lists valid values for the fields provided in this column. The data supplied (inbound or outbound) must conform to these values.</t>
  </si>
  <si>
    <t>Processing Rules:</t>
  </si>
  <si>
    <t>Provides the Florida PALM specific processing rules. For example, lists rules, default values, date formats, etc., which will be utilized by the program to extract data that will be exchanged with Florida PALM.</t>
  </si>
  <si>
    <t>Interfacing System Field Mapping</t>
  </si>
  <si>
    <t>Use this section (if applicable) to map fields from the Interfacing system and make notes as you go along.</t>
  </si>
  <si>
    <t>Map the Interface source systems field name in the layout with your system.</t>
  </si>
  <si>
    <t>Map the Interface source systems field type in the layout with your system.</t>
  </si>
  <si>
    <t>Map the Interface source systems field length in the layout with your system.</t>
  </si>
  <si>
    <t>Notes:</t>
  </si>
  <si>
    <t>Make notes as you map the source system fields with Florida PALM fields.</t>
  </si>
  <si>
    <t>The file format below is the definition that represents the data structure of the file to be processed. It provides information which is helpful in writing the program/s that
extract or insert data  with Florida PALM.</t>
  </si>
  <si>
    <t>PRI058 - Outbound Payroll with Accounting Detail File - File format: (Pipe (|) Delimited TXT)</t>
  </si>
  <si>
    <t>Field Name</t>
  </si>
  <si>
    <t>Record Type</t>
  </si>
  <si>
    <t xml:space="preserve"> Field Type</t>
  </si>
  <si>
    <t xml:space="preserve"> Field Length</t>
  </si>
  <si>
    <t>Required Field (Florida PALM)
Yes (Y), No (N), Conditional (C)</t>
  </si>
  <si>
    <t>Valid Values/Defaults</t>
  </si>
  <si>
    <t>Processing Rules</t>
  </si>
  <si>
    <t>Field Type</t>
  </si>
  <si>
    <t>Field Length</t>
  </si>
  <si>
    <t>Notes</t>
  </si>
  <si>
    <t>Record Code</t>
  </si>
  <si>
    <t>Header</t>
  </si>
  <si>
    <t>Character</t>
  </si>
  <si>
    <t>Y</t>
  </si>
  <si>
    <t>Record Code identifying the information on the record for: Header</t>
  </si>
  <si>
    <t>H - Header</t>
  </si>
  <si>
    <t>The file will always contain a header record and default this field to "H" for Header.</t>
  </si>
  <si>
    <t>This field is the date that the interface file was created by Florida PALM.</t>
  </si>
  <si>
    <t>Example: 02/01/2021</t>
  </si>
  <si>
    <t>The date format is MM/DD/YYYY.</t>
  </si>
  <si>
    <t>System ID</t>
  </si>
  <si>
    <t>This field indicates the source system of the data on the file and is used for tracking interface files.</t>
  </si>
  <si>
    <t>FL - Florida PALM</t>
  </si>
  <si>
    <t>The file will default this to "FL" for Florida PALM.</t>
  </si>
  <si>
    <t>Filler 1</t>
  </si>
  <si>
    <t>N</t>
  </si>
  <si>
    <t>This field is reserved for future use in Florida PALM</t>
  </si>
  <si>
    <t>Default blank</t>
  </si>
  <si>
    <t>This field is reserved for future use in Florida PALM. Any data submitted in this field will not be loaded into Florida PALM at this time.</t>
  </si>
  <si>
    <t>Filler 2</t>
  </si>
  <si>
    <t>Filler 3</t>
  </si>
  <si>
    <t>Filler 4</t>
  </si>
  <si>
    <t>Filler 5</t>
  </si>
  <si>
    <t>Detail</t>
  </si>
  <si>
    <t>Record Code identifying the information on the record for:   
Detail</t>
  </si>
  <si>
    <t>D - Detail</t>
  </si>
  <si>
    <t>The file will always contain a detail record and default this field to "D" for Detail.</t>
  </si>
  <si>
    <t>Employee ID</t>
  </si>
  <si>
    <t>Employee ID is a unique employee identifier assigned to each employee in Florida PALM.</t>
  </si>
  <si>
    <t>Example: 91827364</t>
  </si>
  <si>
    <t>Employee ID is a custom field on the HR Accounting Line to track the employee whose paycheck generated the payroll accounting distribution associated to the ChartField combination. The interface program will extract this directly from the HR Accounting Line.</t>
  </si>
  <si>
    <t>Employee Record</t>
  </si>
  <si>
    <t>Number</t>
  </si>
  <si>
    <t>Employee Record identifies the employee's job instance for if they had multiple assignments.</t>
  </si>
  <si>
    <t>Example: 0</t>
  </si>
  <si>
    <t>Send the employee record associated to the job from which the employee received the paycheck associated with the ChartField combination.</t>
  </si>
  <si>
    <t>First Name</t>
  </si>
  <si>
    <t>First name of employee.</t>
  </si>
  <si>
    <t>Example: John</t>
  </si>
  <si>
    <t>Use the employee ID to pull the first name from the employee's personal data record in Florida PALM.</t>
  </si>
  <si>
    <t>Middle Name</t>
  </si>
  <si>
    <t>Middle name of employee.</t>
  </si>
  <si>
    <t>Example: Michael</t>
  </si>
  <si>
    <t>Use the employee ID to pull the middle name from the employee's personal data record in Florida PALM.</t>
  </si>
  <si>
    <t>Last Name</t>
  </si>
  <si>
    <t>Last name of employee.</t>
  </si>
  <si>
    <t>Example: Smith</t>
  </si>
  <si>
    <t>Use the employee ID to pull the last name from the employee's personal data record in Florida PALM.</t>
  </si>
  <si>
    <t>Position Number</t>
  </si>
  <si>
    <t>Position Number is a unique number assigned to the employee's position.</t>
  </si>
  <si>
    <t>Example: 10012500</t>
  </si>
  <si>
    <t>Position Number is a custom field on the HR Accounting Line to track the position of the employee whose paycheck generated the payroll accounting distribution associated to the ChartField combination. The interface program will extract this directly from the HR Accounting Line.</t>
  </si>
  <si>
    <t>Pay End Date</t>
  </si>
  <si>
    <t>The Pay End Date is the last day of the pay period for which payroll was processed. This date determined by the pay calendar.</t>
  </si>
  <si>
    <t xml:space="preserve">The date format is MM/DD/YYYY.
Send the date stored on the Journal Line Date (JOURNAL_LINE_DATE) field on the HR Accounting Line. </t>
  </si>
  <si>
    <t>Earnings Begin Date</t>
  </si>
  <si>
    <t>The Earnings Begin Date is the begin date of the period for which the earnings apply.</t>
  </si>
  <si>
    <t>The date format is MM/DD/YYYY.
Send the begin date of the earnings period which generated the paycheck.</t>
  </si>
  <si>
    <t>Earnings End Date</t>
  </si>
  <si>
    <t>The Earnings End Date is the end date of the period for which the earnings apply.</t>
  </si>
  <si>
    <t>The date format is MM/DD/YYYY.
Send the end date of the earnings period which generated the paycheck.</t>
  </si>
  <si>
    <t>Earning Code</t>
  </si>
  <si>
    <t>C</t>
  </si>
  <si>
    <t>Earning Code indicates the type of earnings/wages made by the employee.</t>
  </si>
  <si>
    <t>Example: 170</t>
  </si>
  <si>
    <t xml:space="preserve">This field is required if the monetary amount posted to the ChartField combination is for earnings. Leave this field blank if posted amount is for deductions or taxes.
Send the earning code associated to the posted amount against the ChartField combination. </t>
  </si>
  <si>
    <t>Tax Class</t>
  </si>
  <si>
    <t>Tax Class indicates the type of taxes withheld from the employee's pay or paid by the employer.</t>
  </si>
  <si>
    <t>Valid Values:
E - OASDI/Disability – ER
Q - FICA Med Hospital Ins / ER</t>
  </si>
  <si>
    <t>This field is required if the monetary amount posted to the ChartField combination is for employer paid taxes. Leave this field blank if posted amount is for earnings or deductions.
Send the tax class associated to the posted amount against the ChartField combination.</t>
  </si>
  <si>
    <t>Deduction Code</t>
  </si>
  <si>
    <t>Deduction Code indicates the type of deduction taken from the employee's pay or paid by the employer.</t>
  </si>
  <si>
    <t>Example: 0012</t>
  </si>
  <si>
    <t>This field is required if the monetary amount posted to the ChartField combination is for employer paid deductions. Leave this field blank if posted amount is for earnings or taxes.
Send the deduction code associated to the posted amount against the ChartField combination.</t>
  </si>
  <si>
    <t>Paycheck Number</t>
  </si>
  <si>
    <t>Paycheck Number is the unique number assigned to an employee's paycheck (warrant or pay advice) after payroll has been confirmed.</t>
  </si>
  <si>
    <t>Example: 8123134121</t>
  </si>
  <si>
    <t>Send the paycheck number associated to the paycheck which generated the payroll accounting distribution associated to the ChartField combination. 
Send the value in the Journal Line Reference (JRNL_LN_REF) field on the HR Accounting Line.
This field will be 0 when Total Gross is 0.00.</t>
  </si>
  <si>
    <t>Paycheck Date</t>
  </si>
  <si>
    <t>The Paycheck Date indicates the date for when the paycheck is paid.</t>
  </si>
  <si>
    <t xml:space="preserve">The date format is MM/DD/YYYY.
Send the date stored on the Accounting Date (ACCOUNTING_DT) field on the HR Accounting Line. </t>
  </si>
  <si>
    <t>Journal ID</t>
  </si>
  <si>
    <t>Identifies a journal entry, consisting of a header and one or more lines. The Journal ID itself does not have to be unique, but together with the journal business unit and journal date, it forms a unique journal identifier.</t>
  </si>
  <si>
    <t>Example: 0000001204</t>
  </si>
  <si>
    <t xml:space="preserve">Send the Journal ID from the HR Accounting Line in General Ledger. </t>
  </si>
  <si>
    <t>Journal Line</t>
  </si>
  <si>
    <t>Journal Line identifies the line number of the journal entry created from the accounting distribution.</t>
  </si>
  <si>
    <t>Example: 1</t>
  </si>
  <si>
    <t xml:space="preserve">Send the Journal Line from the HR Accounting Line in General Ledger. </t>
  </si>
  <si>
    <t>Run Date</t>
  </si>
  <si>
    <t>The Run Date indicates the date for when the rows were created on the HR Accounting Line after PAYGL02 was run.</t>
  </si>
  <si>
    <t>The date format is MM/DD/YYYY.
Send the Run Date (RUN_DT) on the HR Accounting Line.</t>
  </si>
  <si>
    <t>Accounting Date</t>
  </si>
  <si>
    <t>The Accounting Date indicates the Check Date associated to the paycheck.</t>
  </si>
  <si>
    <t xml:space="preserve">The date format is MM/DD/YYYY.
Send the value in the Accounting Date (ACCOUNTING_DT) field on the HR Accounting Line. This field will contain the Check Date of the paycheck. </t>
  </si>
  <si>
    <t>Budget Date</t>
  </si>
  <si>
    <t>The Budget Date will contain the Fixed Capital Outlay (FCO) budget year for funding out of FCO Categories. If the funding is not out of an FCO Category, the budget date will be the Accounting Date.</t>
  </si>
  <si>
    <t>Example: 06/30/2022</t>
  </si>
  <si>
    <t>The date format is MM/DD/YYYY.
There is custom logic to populate the Budget Date field on the HR Accounting Line with the FCO Budget Year. The FCO Budget Year will be stored on the PC Subcategory ChartField when the PC Category is "FCO." If the funding is not out of an FCO Category, the Budget Date will be the Accounting Date. The interface program will extract this directly from the Budget Date (BUDGET_DT) field.</t>
  </si>
  <si>
    <t>Monetary Amount</t>
  </si>
  <si>
    <t>Signed Number</t>
  </si>
  <si>
    <t>Monetary Amount indicates the total amount posted to the ChartField combination.</t>
  </si>
  <si>
    <t>Maximum of 17 characters with a breakdown as follows:
13 integers
2 decimals
1 decimal point
1 (-) sign
17 Total</t>
  </si>
  <si>
    <t xml:space="preserve">Send the value in the Monetary Amount (MONETARY_AMOUNT) field on the HR Accounting Line. </t>
  </si>
  <si>
    <t>GL Business Unit</t>
  </si>
  <si>
    <t>GL Business Unit represents an organization/agency at an appropriation level and is used to define a financial reporting entity for General Ledger reporting.</t>
  </si>
  <si>
    <t>Example: 43000</t>
  </si>
  <si>
    <t>Send the value in the GL Business Unit (BUSINESS_UNIT_GL) field on the HR Accounting Line.</t>
  </si>
  <si>
    <t>Organization</t>
  </si>
  <si>
    <t>Organization ChartField tracks information according to a breakdown of your organization.</t>
  </si>
  <si>
    <t>Example: 9910000000</t>
  </si>
  <si>
    <t>Send the value in the Organization (DEPTID) field on the HR Accounting Line.</t>
  </si>
  <si>
    <t>Account</t>
  </si>
  <si>
    <t>Account provides functionality to capture detailed transactional data. Can be specified as a balance sheet account or operating account.</t>
  </si>
  <si>
    <t>Example: 600000</t>
  </si>
  <si>
    <t xml:space="preserve">Send the value in the Account (ACCOUNT) field on the HR Accounting Line. </t>
  </si>
  <si>
    <t>Line Description</t>
  </si>
  <si>
    <t xml:space="preserve">Line Description represents the description of the charge posted against the ChartField combination. </t>
  </si>
  <si>
    <t>Example: OASDI ER</t>
  </si>
  <si>
    <t>Send the value in the Line Description (LINE_DESCR) field on the HR Accounting Line.</t>
  </si>
  <si>
    <t>Fund</t>
  </si>
  <si>
    <t>Fund is used to segregate and capture specific activities or classify certain objectives in accordance with special regulations, restrictions, or limitations (e.g., restricted Fund).
Legacy Mapping: GAAFR, SF, FID</t>
  </si>
  <si>
    <t>Example: 10000</t>
  </si>
  <si>
    <t>Send the value in the Fund (FUND_CODE) field on the HR Accounting Line.</t>
  </si>
  <si>
    <t>Budget Entity</t>
  </si>
  <si>
    <t>Budget Entity ChartField represents organizations and/or functions to which appropriations are made and typically represents a program. Budget Entity will retain the same value as in the current business system.</t>
  </si>
  <si>
    <t>Example: 11950000</t>
  </si>
  <si>
    <t>Send the value in the Budget Entity (BUDGET_REF) field on the HR Accounting Line.</t>
  </si>
  <si>
    <t>Category</t>
  </si>
  <si>
    <t>Category represents both appropriation categories and revenue source codes. Category in PALM is mapped one-one with the current business system.</t>
  </si>
  <si>
    <t>Example: 141117</t>
  </si>
  <si>
    <t>Send the value in the Category (PRODUCT) field on the HR Accounting Line.</t>
  </si>
  <si>
    <t>State Program</t>
  </si>
  <si>
    <t>State Program is used to identify the plan for an organization and use of resources to meet specified objectives of the State.
Legacy Mapping: State Program Component</t>
  </si>
  <si>
    <t>Example: 0102020003</t>
  </si>
  <si>
    <t>Send the value in the State Program (CHARTFIELD2) field on the HR Accounting Line.</t>
  </si>
  <si>
    <t>Grant</t>
  </si>
  <si>
    <t xml:space="preserve">Grant ID value used to track financial assistance that provides support or stimulation to accomplish a public purpose. </t>
  </si>
  <si>
    <t>Example: GR789</t>
  </si>
  <si>
    <t>This is an optional field. If data is available on SpeedKey then process will extract the value in the file.
Send the value in the Grant (PROGRAM) field on the HR Accounting Line.</t>
  </si>
  <si>
    <t>Contract</t>
  </si>
  <si>
    <t>Contract ChartField captures expenditure and revenue transactions for two party agreements.</t>
  </si>
  <si>
    <t>Example: F001700000</t>
  </si>
  <si>
    <t>This is an optional field. If data is available on SpeedKey then process will extract the value in the file.
Send the value in the Contract (CHARTFIELD1) field on the HR Accounting Line.</t>
  </si>
  <si>
    <t>OA1</t>
  </si>
  <si>
    <t>OA1 is a flexible ChartField reserved for tracking for optional reporting or specific use.
Legacy Mapping: None</t>
  </si>
  <si>
    <t>Example: ACDFM</t>
  </si>
  <si>
    <t>This is an optional field. If data is available on SpeedKey then process will extract the value in the file.
Send the value in the OA1 (CLASS_FLD) field on the HR Accounting Line.</t>
  </si>
  <si>
    <t>OA2</t>
  </si>
  <si>
    <t>OA2 is a flexible ChartField reserved for tracking for optional reporting or specific use.
Legacy Mapping: None</t>
  </si>
  <si>
    <t>Example: ACDFMACDFM</t>
  </si>
  <si>
    <t>This is an optional field. If data is available on SpeedKey then process will extract the value in the file.
Send the value in the OA2 (CHARTFIELD3) field on the HR Accounting Line.</t>
  </si>
  <si>
    <t>Project</t>
  </si>
  <si>
    <t>Project is used to capture a planned undertaking, having a finite beginning and a finite ending, can cross fiscal years, for which expenditures/costs and revenues are to be tracked.</t>
  </si>
  <si>
    <t>Example: D17200RG7110000</t>
  </si>
  <si>
    <t>This is an optional field. If data is available on SpeedKey then process will extract the value in the file.
Send the value in the Project (PROJECT_ID) field on the HR Accounting Line.</t>
  </si>
  <si>
    <t>Activity</t>
  </si>
  <si>
    <t>Activity tracks specific tasks that make up a Project and records transactional details; a Project must have at least one associated Activity ID.</t>
  </si>
  <si>
    <t>Example: A00000000000001</t>
  </si>
  <si>
    <t>This is conditional field. This field is only required if a Project ChartField value is provided on the SpeedKey. If data is available on SpeedKey then process will extract the value in the file.
Send the value in the Activity (ACTIVITY_ID) field on the HR Accounting Line.</t>
  </si>
  <si>
    <t>PC Source Type</t>
  </si>
  <si>
    <t>PC Source Type ChartField identifies the purpose or origin of a Project-related transaction.
Legacy Mapping: None</t>
  </si>
  <si>
    <t>Example: EQP</t>
  </si>
  <si>
    <t>This is an optional field. If data is available on SpeedKey then process will extract the value in the file.
Send the value in the PC Source Type (RESOURCE_TYPE) field on the HR Accounting Line.</t>
  </si>
  <si>
    <t>PC Category</t>
  </si>
  <si>
    <t>PC Category ChartField provides more flexibility and granularity in tracking and analyzing financial activity associated with a Project. 
Legacy Mapping: None</t>
  </si>
  <si>
    <t>Example: DIR</t>
  </si>
  <si>
    <t>This is an optional field. If data is available on SpeedKey then process will extract the value in the file.
Send the value in the PC Category (RESOURCE_CATEGORY) field on the HR Accounting Line.</t>
  </si>
  <si>
    <t>PC Subcategory</t>
  </si>
  <si>
    <t>PC Subcategory ChartField provides more flexibility and granularity in tracking and analyzing financial activity associated with a Project.</t>
  </si>
  <si>
    <t>Example: CONS</t>
  </si>
  <si>
    <t>This is an optional field. If data is available on SpeedKey then process will extract the value in the file.
Send the value in the PC Subcategory (RESOURCE_SUB_CAT) field on the HR Accounting Line.</t>
  </si>
  <si>
    <t>Filler 6</t>
  </si>
  <si>
    <t>Filler 7</t>
  </si>
  <si>
    <t>Filler 8</t>
  </si>
  <si>
    <t>Filler 9</t>
  </si>
  <si>
    <t>Filler 10</t>
  </si>
  <si>
    <t>Trailer</t>
  </si>
  <si>
    <t>Record Code identifying the information on the record for:   
Trailer</t>
  </si>
  <si>
    <t>T - Trailer</t>
  </si>
  <si>
    <t>The file will always contain a trailer record and default this field to "T" for Trailer.</t>
  </si>
  <si>
    <t>Count</t>
  </si>
  <si>
    <t>This field gives the total number of records in the file, excluding header and trailer rows.</t>
  </si>
  <si>
    <t>Example: 999999</t>
  </si>
  <si>
    <t>The file will always contain a record count.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18" x14ac:knownFonts="1">
    <font>
      <sz val="11"/>
      <color theme="1"/>
      <name val="Calibri"/>
      <family val="2"/>
      <scheme val="minor"/>
    </font>
    <font>
      <sz val="10"/>
      <name val="Arial"/>
      <family val="2"/>
    </font>
    <font>
      <sz val="10"/>
      <name val="Times New Roman"/>
      <family val="1"/>
    </font>
    <font>
      <sz val="10"/>
      <name val="MS Sans Serif"/>
      <family val="2"/>
    </font>
    <font>
      <b/>
      <sz val="10"/>
      <name val="MS Sans Serif"/>
      <family val="2"/>
    </font>
    <font>
      <b/>
      <sz val="10"/>
      <name val="Times New Roman"/>
      <family val="1"/>
    </font>
    <font>
      <sz val="11"/>
      <color theme="1"/>
      <name val="Arial"/>
      <family val="2"/>
    </font>
    <font>
      <b/>
      <sz val="11"/>
      <color theme="0"/>
      <name val="Arial"/>
      <family val="2"/>
    </font>
    <font>
      <b/>
      <sz val="11"/>
      <color theme="1"/>
      <name val="Arial"/>
      <family val="2"/>
    </font>
    <font>
      <sz val="20"/>
      <name val="Arial"/>
      <family val="2"/>
    </font>
    <font>
      <b/>
      <sz val="11"/>
      <name val="Arial"/>
      <family val="2"/>
    </font>
    <font>
      <sz val="11"/>
      <name val="Arial"/>
      <family val="2"/>
    </font>
    <font>
      <b/>
      <sz val="11"/>
      <color rgb="FF000000"/>
      <name val="Arial"/>
      <family val="2"/>
    </font>
    <font>
      <b/>
      <sz val="18"/>
      <name val="Arial"/>
      <family val="2"/>
    </font>
    <font>
      <sz val="11"/>
      <color rgb="FF000000"/>
      <name val="Arial"/>
      <family val="2"/>
    </font>
    <font>
      <sz val="8"/>
      <name val="Calibri"/>
      <family val="2"/>
      <scheme val="minor"/>
    </font>
    <font>
      <sz val="11"/>
      <color indexed="8"/>
      <name val="Arial"/>
      <family val="2"/>
    </font>
    <font>
      <sz val="11"/>
      <color rgb="FFFF0000"/>
      <name val="Arial"/>
      <family val="2"/>
    </font>
  </fonts>
  <fills count="12">
    <fill>
      <patternFill patternType="none"/>
    </fill>
    <fill>
      <patternFill patternType="gray125"/>
    </fill>
    <fill>
      <patternFill patternType="solid">
        <fgColor theme="0"/>
        <bgColor indexed="64"/>
      </patternFill>
    </fill>
    <fill>
      <patternFill patternType="mediumGray">
        <fgColor indexed="22"/>
      </patternFill>
    </fill>
    <fill>
      <patternFill patternType="solid">
        <fgColor rgb="FF03304B"/>
        <bgColor indexed="64"/>
      </patternFill>
    </fill>
    <fill>
      <patternFill patternType="solid">
        <fgColor theme="0" tint="-0.14999847407452621"/>
        <bgColor indexed="64"/>
      </patternFill>
    </fill>
    <fill>
      <patternFill patternType="solid">
        <fgColor rgb="FFFFFFFF"/>
        <bgColor indexed="64"/>
      </patternFill>
    </fill>
    <fill>
      <patternFill patternType="solid">
        <fgColor rgb="FF22658A"/>
        <bgColor indexed="64"/>
      </patternFill>
    </fill>
    <fill>
      <patternFill patternType="solid">
        <fgColor indexed="22"/>
        <bgColor indexed="64"/>
      </patternFill>
    </fill>
    <fill>
      <patternFill patternType="solid">
        <fgColor indexed="9"/>
        <bgColor indexed="64"/>
      </patternFill>
    </fill>
    <fill>
      <patternFill patternType="solid">
        <fgColor theme="0" tint="-0.249977111117893"/>
        <bgColor indexed="64"/>
      </patternFill>
    </fill>
    <fill>
      <patternFill patternType="solid">
        <fgColor rgb="FFFFFFFF"/>
        <bgColor rgb="FF000000"/>
      </patternFill>
    </fill>
  </fills>
  <borders count="12">
    <border>
      <left/>
      <right/>
      <top/>
      <bottom/>
      <diagonal/>
    </border>
    <border>
      <left/>
      <right/>
      <top/>
      <bottom style="medium">
        <color indexed="64"/>
      </bottom>
      <diagonal/>
    </border>
    <border>
      <left style="thin">
        <color indexed="64"/>
      </left>
      <right style="thin">
        <color indexed="64"/>
      </right>
      <top style="thin">
        <color indexed="64"/>
      </top>
      <bottom style="thin">
        <color indexed="64"/>
      </bottom>
      <diagonal/>
    </border>
    <border>
      <left style="medium">
        <color indexed="64"/>
      </left>
      <right style="thin">
        <color indexed="64"/>
      </right>
      <top style="medium">
        <color indexed="64"/>
      </top>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style="medium">
        <color indexed="64"/>
      </left>
      <right/>
      <top style="medium">
        <color indexed="64"/>
      </top>
      <bottom style="thin">
        <color indexed="64"/>
      </bottom>
      <diagonal/>
    </border>
    <border>
      <left/>
      <right/>
      <top style="medium">
        <color indexed="64"/>
      </top>
      <bottom style="thin">
        <color indexed="64"/>
      </bottom>
      <diagonal/>
    </border>
    <border>
      <left/>
      <right style="medium">
        <color indexed="64"/>
      </right>
      <top style="medium">
        <color indexed="64"/>
      </top>
      <bottom style="thin">
        <color indexed="64"/>
      </bottom>
      <diagonal/>
    </border>
    <border>
      <left style="thin">
        <color indexed="64"/>
      </left>
      <right style="thin">
        <color indexed="64"/>
      </right>
      <top/>
      <bottom style="thin">
        <color indexed="64"/>
      </bottom>
      <diagonal/>
    </border>
    <border>
      <left style="thin">
        <color indexed="64"/>
      </left>
      <right style="thin">
        <color indexed="64"/>
      </right>
      <top style="thin">
        <color indexed="64"/>
      </top>
      <bottom/>
      <diagonal/>
    </border>
  </borders>
  <cellStyleXfs count="19">
    <xf numFmtId="0" fontId="0" fillId="0" borderId="0"/>
    <xf numFmtId="0" fontId="1" fillId="0" borderId="0"/>
    <xf numFmtId="0" fontId="3" fillId="0" borderId="0" applyNumberFormat="0" applyFont="0" applyFill="0" applyBorder="0" applyAlignment="0" applyProtection="0">
      <alignment horizontal="left"/>
    </xf>
    <xf numFmtId="15" fontId="3" fillId="0" borderId="0" applyFont="0" applyFill="0" applyBorder="0" applyAlignment="0" applyProtection="0"/>
    <xf numFmtId="4" fontId="3" fillId="0" borderId="0" applyFont="0" applyFill="0" applyBorder="0" applyAlignment="0" applyProtection="0"/>
    <xf numFmtId="0" fontId="4" fillId="0" borderId="1">
      <alignment horizontal="center"/>
    </xf>
    <xf numFmtId="3" fontId="3" fillId="0" borderId="0" applyFont="0" applyFill="0" applyBorder="0" applyAlignment="0" applyProtection="0"/>
    <xf numFmtId="0" fontId="3" fillId="3" borderId="0" applyNumberFormat="0" applyFont="0" applyBorder="0" applyAlignment="0" applyProtection="0"/>
    <xf numFmtId="0" fontId="2" fillId="0" borderId="0"/>
    <xf numFmtId="0" fontId="2" fillId="0" borderId="0" applyNumberFormat="0" applyFont="0" applyFill="0" applyBorder="0" applyAlignment="0" applyProtection="0">
      <alignment horizontal="left"/>
    </xf>
    <xf numFmtId="15" fontId="2" fillId="0" borderId="0" applyFont="0" applyFill="0" applyBorder="0" applyAlignment="0" applyProtection="0"/>
    <xf numFmtId="4" fontId="2" fillId="0" borderId="0" applyFont="0" applyFill="0" applyBorder="0" applyAlignment="0" applyProtection="0"/>
    <xf numFmtId="0" fontId="5" fillId="0" borderId="1">
      <alignment horizontal="center"/>
    </xf>
    <xf numFmtId="3" fontId="2" fillId="0" borderId="0" applyFont="0" applyFill="0" applyBorder="0" applyAlignment="0" applyProtection="0"/>
    <xf numFmtId="0" fontId="2" fillId="3" borderId="0" applyNumberFormat="0" applyFont="0" applyBorder="0" applyAlignment="0" applyProtection="0"/>
    <xf numFmtId="0" fontId="6" fillId="0" borderId="0"/>
    <xf numFmtId="0" fontId="6" fillId="0" borderId="0"/>
    <xf numFmtId="0" fontId="2" fillId="0" borderId="0"/>
    <xf numFmtId="0" fontId="2" fillId="0" borderId="0"/>
  </cellStyleXfs>
  <cellXfs count="98">
    <xf numFmtId="0" fontId="0" fillId="0" borderId="0" xfId="0"/>
    <xf numFmtId="0" fontId="6" fillId="0" borderId="0" xfId="0" applyFont="1"/>
    <xf numFmtId="0" fontId="6" fillId="0" borderId="0" xfId="15"/>
    <xf numFmtId="0" fontId="6" fillId="0" borderId="2" xfId="15" applyBorder="1"/>
    <xf numFmtId="0" fontId="0" fillId="2" borderId="0" xfId="0" applyFill="1"/>
    <xf numFmtId="0" fontId="8" fillId="5" borderId="2" xfId="1" applyFont="1" applyFill="1" applyBorder="1" applyAlignment="1">
      <alignment horizontal="left" vertical="top" wrapText="1"/>
    </xf>
    <xf numFmtId="0" fontId="9" fillId="2" borderId="0" xfId="1" applyFont="1" applyFill="1"/>
    <xf numFmtId="0" fontId="6" fillId="2" borderId="0" xfId="0" applyFont="1" applyFill="1"/>
    <xf numFmtId="0" fontId="8" fillId="2" borderId="0" xfId="8" applyFont="1" applyFill="1" applyAlignment="1">
      <alignment vertical="top"/>
    </xf>
    <xf numFmtId="0" fontId="7" fillId="4" borderId="2" xfId="8" applyFont="1" applyFill="1" applyBorder="1" applyAlignment="1">
      <alignment vertical="top" wrapText="1"/>
    </xf>
    <xf numFmtId="0" fontId="11" fillId="2" borderId="0" xfId="0" applyFont="1" applyFill="1"/>
    <xf numFmtId="0" fontId="10" fillId="2" borderId="0" xfId="0" applyFont="1" applyFill="1" applyAlignment="1">
      <alignment horizontal="center"/>
    </xf>
    <xf numFmtId="0" fontId="8" fillId="8" borderId="2" xfId="0" applyFont="1" applyFill="1" applyBorder="1" applyAlignment="1">
      <alignment horizontal="left" vertical="top" wrapText="1"/>
    </xf>
    <xf numFmtId="0" fontId="7" fillId="7" borderId="2" xfId="0" applyFont="1" applyFill="1" applyBorder="1" applyAlignment="1">
      <alignment vertical="top" wrapText="1"/>
    </xf>
    <xf numFmtId="0" fontId="7" fillId="0" borderId="0" xfId="0" applyFont="1" applyAlignment="1">
      <alignment vertical="top" wrapText="1"/>
    </xf>
    <xf numFmtId="0" fontId="6" fillId="2" borderId="2" xfId="0" applyFont="1" applyFill="1" applyBorder="1"/>
    <xf numFmtId="0" fontId="8" fillId="5" borderId="2" xfId="15" applyFont="1" applyFill="1" applyBorder="1" applyAlignment="1">
      <alignment horizontal="left" vertical="center"/>
    </xf>
    <xf numFmtId="0" fontId="6" fillId="0" borderId="2" xfId="15" applyBorder="1" applyAlignment="1">
      <alignment horizontal="left"/>
    </xf>
    <xf numFmtId="0" fontId="6" fillId="0" borderId="2" xfId="15" applyBorder="1" applyAlignment="1">
      <alignment horizontal="left" vertical="top" wrapText="1"/>
    </xf>
    <xf numFmtId="0" fontId="11" fillId="2" borderId="0" xfId="1" applyFont="1" applyFill="1"/>
    <xf numFmtId="0" fontId="8" fillId="2" borderId="2" xfId="8" applyFont="1" applyFill="1" applyBorder="1" applyAlignment="1">
      <alignment horizontal="left" vertical="top"/>
    </xf>
    <xf numFmtId="0" fontId="6" fillId="2" borderId="2" xfId="0" applyFont="1" applyFill="1" applyBorder="1" applyAlignment="1">
      <alignment vertical="top"/>
    </xf>
    <xf numFmtId="0" fontId="12" fillId="6" borderId="2" xfId="0" applyFont="1" applyFill="1" applyBorder="1" applyAlignment="1">
      <alignment horizontal="left" vertical="center" wrapText="1"/>
    </xf>
    <xf numFmtId="0" fontId="6" fillId="0" borderId="2" xfId="0" applyFont="1" applyBorder="1" applyAlignment="1">
      <alignment vertical="center" wrapText="1"/>
    </xf>
    <xf numFmtId="0" fontId="13" fillId="2" borderId="0" xfId="0" applyFont="1" applyFill="1"/>
    <xf numFmtId="0" fontId="7" fillId="4" borderId="0" xfId="0" applyFont="1" applyFill="1"/>
    <xf numFmtId="0" fontId="7" fillId="4" borderId="2" xfId="0" applyFont="1" applyFill="1" applyBorder="1"/>
    <xf numFmtId="0" fontId="10" fillId="2" borderId="2" xfId="18" applyFont="1" applyFill="1" applyBorder="1" applyAlignment="1">
      <alignment vertical="top"/>
    </xf>
    <xf numFmtId="0" fontId="11" fillId="2" borderId="2" xfId="18" applyFont="1" applyFill="1" applyBorder="1" applyAlignment="1">
      <alignment vertical="top" wrapText="1"/>
    </xf>
    <xf numFmtId="0" fontId="11" fillId="2" borderId="2" xfId="18" applyFont="1" applyFill="1" applyBorder="1" applyAlignment="1">
      <alignment vertical="top"/>
    </xf>
    <xf numFmtId="0" fontId="8" fillId="2" borderId="2" xfId="0" applyFont="1" applyFill="1" applyBorder="1"/>
    <xf numFmtId="0" fontId="7" fillId="4" borderId="2" xfId="8" applyFont="1" applyFill="1" applyBorder="1" applyAlignment="1">
      <alignment vertical="top"/>
    </xf>
    <xf numFmtId="0" fontId="10" fillId="10" borderId="2" xfId="8" applyFont="1" applyFill="1" applyBorder="1" applyAlignment="1">
      <alignment vertical="top"/>
    </xf>
    <xf numFmtId="0" fontId="6" fillId="0" borderId="2" xfId="0" applyFont="1" applyBorder="1" applyAlignment="1">
      <alignment vertical="top"/>
    </xf>
    <xf numFmtId="0" fontId="7" fillId="0" borderId="2" xfId="8" applyFont="1" applyBorder="1" applyAlignment="1">
      <alignment vertical="top"/>
    </xf>
    <xf numFmtId="0" fontId="7" fillId="4" borderId="2" xfId="8" applyFont="1" applyFill="1" applyBorder="1" applyAlignment="1">
      <alignment horizontal="left" vertical="top" wrapText="1"/>
    </xf>
    <xf numFmtId="0" fontId="6" fillId="2" borderId="2" xfId="8" applyFont="1" applyFill="1" applyBorder="1" applyAlignment="1">
      <alignment vertical="top" wrapText="1"/>
    </xf>
    <xf numFmtId="0" fontId="6" fillId="2" borderId="2" xfId="0" applyFont="1" applyFill="1" applyBorder="1" applyAlignment="1">
      <alignment vertical="top" wrapText="1"/>
    </xf>
    <xf numFmtId="0" fontId="10" fillId="2" borderId="2" xfId="1" applyFont="1" applyFill="1" applyBorder="1"/>
    <xf numFmtId="0" fontId="10" fillId="2" borderId="2" xfId="1" applyFont="1" applyFill="1" applyBorder="1" applyAlignment="1">
      <alignment vertical="top"/>
    </xf>
    <xf numFmtId="0" fontId="14" fillId="0" borderId="0" xfId="0" applyFont="1"/>
    <xf numFmtId="0" fontId="7" fillId="4" borderId="3" xfId="0" applyFont="1" applyFill="1" applyBorder="1" applyAlignment="1">
      <alignment horizontal="left" vertical="top" wrapText="1"/>
    </xf>
    <xf numFmtId="0" fontId="6" fillId="0" borderId="2" xfId="0" applyFont="1" applyBorder="1" applyAlignment="1">
      <alignment horizontal="left" vertical="top" wrapText="1"/>
    </xf>
    <xf numFmtId="0" fontId="6" fillId="0" borderId="6" xfId="0" applyFont="1" applyBorder="1" applyAlignment="1">
      <alignment horizontal="left" vertical="top" wrapText="1"/>
    </xf>
    <xf numFmtId="0" fontId="6" fillId="0" borderId="2" xfId="0" applyFont="1" applyBorder="1" applyAlignment="1">
      <alignment vertical="top" wrapText="1"/>
    </xf>
    <xf numFmtId="0" fontId="6" fillId="0" borderId="2" xfId="0" applyFont="1" applyBorder="1"/>
    <xf numFmtId="0" fontId="11" fillId="2" borderId="2" xfId="0" applyFont="1" applyFill="1" applyBorder="1" applyAlignment="1">
      <alignment horizontal="left" vertical="top" wrapText="1"/>
    </xf>
    <xf numFmtId="0" fontId="6" fillId="2" borderId="2" xfId="0" applyFont="1" applyFill="1" applyBorder="1" applyAlignment="1">
      <alignment horizontal="left" vertical="top" wrapText="1"/>
    </xf>
    <xf numFmtId="0" fontId="6" fillId="0" borderId="10" xfId="0" applyFont="1" applyBorder="1" applyAlignment="1">
      <alignment vertical="top" wrapText="1"/>
    </xf>
    <xf numFmtId="0" fontId="11" fillId="0" borderId="2" xfId="0" applyFont="1" applyBorder="1" applyAlignment="1">
      <alignment vertical="top" wrapText="1"/>
    </xf>
    <xf numFmtId="0" fontId="16" fillId="0" borderId="2" xfId="15" applyFont="1" applyBorder="1" applyAlignment="1">
      <alignment vertical="top" wrapText="1"/>
    </xf>
    <xf numFmtId="0" fontId="11" fillId="0" borderId="10" xfId="0" applyFont="1" applyBorder="1" applyAlignment="1">
      <alignment vertical="top" wrapText="1"/>
    </xf>
    <xf numFmtId="0" fontId="11" fillId="0" borderId="2" xfId="1" applyFont="1" applyBorder="1" applyAlignment="1">
      <alignment vertical="top" wrapText="1"/>
    </xf>
    <xf numFmtId="0" fontId="11" fillId="0" borderId="10" xfId="0" applyFont="1" applyBorder="1" applyAlignment="1">
      <alignment horizontal="left" vertical="top" wrapText="1"/>
    </xf>
    <xf numFmtId="0" fontId="11" fillId="0" borderId="2" xfId="0" applyFont="1" applyBorder="1" applyAlignment="1">
      <alignment horizontal="left" vertical="top" wrapText="1"/>
    </xf>
    <xf numFmtId="0" fontId="11" fillId="0" borderId="2" xfId="1" applyFont="1" applyBorder="1" applyAlignment="1">
      <alignment horizontal="left" vertical="top" wrapText="1"/>
    </xf>
    <xf numFmtId="0" fontId="11" fillId="0" borderId="2" xfId="15" applyFont="1" applyBorder="1" applyAlignment="1">
      <alignment horizontal="left" vertical="top" wrapText="1"/>
    </xf>
    <xf numFmtId="0" fontId="11" fillId="0" borderId="10" xfId="0" quotePrefix="1" applyFont="1" applyBorder="1" applyAlignment="1">
      <alignment horizontal="left" vertical="top" wrapText="1"/>
    </xf>
    <xf numFmtId="49" fontId="11" fillId="9" borderId="2" xfId="9" applyNumberFormat="1" applyFont="1" applyFill="1" applyBorder="1" applyAlignment="1">
      <alignment horizontal="left" vertical="top" wrapText="1"/>
    </xf>
    <xf numFmtId="0" fontId="11" fillId="9" borderId="2" xfId="9" applyFont="1" applyFill="1" applyBorder="1" applyAlignment="1">
      <alignment horizontal="left" vertical="top" wrapText="1"/>
    </xf>
    <xf numFmtId="0" fontId="11" fillId="0" borderId="2" xfId="0" quotePrefix="1" applyFont="1" applyBorder="1" applyAlignment="1">
      <alignment horizontal="left" vertical="top" wrapText="1"/>
    </xf>
    <xf numFmtId="0" fontId="11" fillId="0" borderId="2" xfId="9" applyFont="1" applyFill="1" applyBorder="1" applyAlignment="1">
      <alignment horizontal="left" vertical="top" wrapText="1"/>
    </xf>
    <xf numFmtId="0" fontId="11" fillId="0" borderId="2" xfId="0" applyFont="1" applyBorder="1" applyAlignment="1">
      <alignment vertical="top"/>
    </xf>
    <xf numFmtId="0" fontId="10" fillId="2" borderId="2" xfId="8" applyFont="1" applyFill="1" applyBorder="1" applyAlignment="1">
      <alignment vertical="top"/>
    </xf>
    <xf numFmtId="0" fontId="17" fillId="0" borderId="0" xfId="0" applyFont="1"/>
    <xf numFmtId="0" fontId="17" fillId="2" borderId="0" xfId="0" applyFont="1" applyFill="1"/>
    <xf numFmtId="14" fontId="6" fillId="0" borderId="2" xfId="15" applyNumberFormat="1" applyBorder="1"/>
    <xf numFmtId="0" fontId="14" fillId="0" borderId="2" xfId="0" applyFont="1" applyBorder="1" applyAlignment="1">
      <alignment horizontal="left" vertical="top" wrapText="1"/>
    </xf>
    <xf numFmtId="0" fontId="6" fillId="0" borderId="2" xfId="15" applyBorder="1" applyAlignment="1">
      <alignment horizontal="left" wrapText="1"/>
    </xf>
    <xf numFmtId="0" fontId="14" fillId="0" borderId="11" xfId="0" applyFont="1" applyBorder="1" applyAlignment="1">
      <alignment vertical="top" wrapText="1"/>
    </xf>
    <xf numFmtId="0" fontId="14" fillId="11" borderId="2" xfId="0" applyFont="1" applyFill="1" applyBorder="1" applyAlignment="1">
      <alignment horizontal="left" vertical="top" wrapText="1"/>
    </xf>
    <xf numFmtId="0" fontId="11" fillId="0" borderId="2" xfId="0" applyFont="1" applyBorder="1" applyAlignment="1">
      <alignment horizontal="left" vertical="top" wrapText="1" readingOrder="1"/>
    </xf>
    <xf numFmtId="0" fontId="11" fillId="0" borderId="11" xfId="0" applyFont="1" applyBorder="1" applyAlignment="1">
      <alignment horizontal="left" vertical="top" wrapText="1"/>
    </xf>
    <xf numFmtId="0" fontId="6" fillId="0" borderId="2" xfId="0" applyFont="1" applyBorder="1" applyAlignment="1">
      <alignment horizontal="left" vertical="top"/>
    </xf>
    <xf numFmtId="0" fontId="6" fillId="0" borderId="0" xfId="0" applyFont="1" applyAlignment="1">
      <alignment horizontal="left" vertical="top" wrapText="1"/>
    </xf>
    <xf numFmtId="0" fontId="6" fillId="0" borderId="2" xfId="1" applyFont="1" applyBorder="1" applyAlignment="1">
      <alignment horizontal="left" vertical="top" wrapText="1"/>
    </xf>
    <xf numFmtId="0" fontId="14" fillId="0" borderId="4" xfId="0" applyFont="1" applyBorder="1" applyAlignment="1">
      <alignment horizontal="left" vertical="top" wrapText="1"/>
    </xf>
    <xf numFmtId="0" fontId="6" fillId="0" borderId="2" xfId="0" applyFont="1" applyBorder="1" applyAlignment="1">
      <alignment horizontal="left" vertical="center" wrapText="1"/>
    </xf>
    <xf numFmtId="0" fontId="14" fillId="0" borderId="2" xfId="0" applyFont="1" applyBorder="1" applyAlignment="1">
      <alignment horizontal="left" vertical="top"/>
    </xf>
    <xf numFmtId="0" fontId="11" fillId="0" borderId="4" xfId="0" applyFont="1" applyBorder="1" applyAlignment="1">
      <alignment vertical="top" wrapText="1"/>
    </xf>
    <xf numFmtId="0" fontId="6" fillId="0" borderId="0" xfId="0" applyFont="1" applyAlignment="1">
      <alignment vertical="top" wrapText="1"/>
    </xf>
    <xf numFmtId="0" fontId="11" fillId="0" borderId="0" xfId="0" applyFont="1" applyAlignment="1">
      <alignment vertical="top" wrapText="1"/>
    </xf>
    <xf numFmtId="0" fontId="14" fillId="11" borderId="2" xfId="0" applyFont="1" applyFill="1" applyBorder="1" applyAlignment="1">
      <alignment horizontal="left" vertical="top"/>
    </xf>
    <xf numFmtId="0" fontId="14" fillId="0" borderId="2" xfId="0" applyFont="1" applyBorder="1" applyAlignment="1">
      <alignment vertical="top" wrapText="1"/>
    </xf>
    <xf numFmtId="0" fontId="11" fillId="0" borderId="0" xfId="0" applyFont="1" applyAlignment="1">
      <alignment horizontal="left" vertical="top" wrapText="1"/>
    </xf>
    <xf numFmtId="0" fontId="11" fillId="0" borderId="10" xfId="9" quotePrefix="1" applyFont="1" applyFill="1" applyBorder="1" applyAlignment="1">
      <alignment horizontal="left" vertical="top" wrapText="1"/>
    </xf>
    <xf numFmtId="0" fontId="11" fillId="0" borderId="11" xfId="9" quotePrefix="1" applyFont="1" applyFill="1" applyBorder="1" applyAlignment="1">
      <alignment horizontal="left" vertical="top" wrapText="1"/>
    </xf>
    <xf numFmtId="0" fontId="14" fillId="0" borderId="10" xfId="0" applyFont="1" applyBorder="1" applyAlignment="1">
      <alignment horizontal="left" vertical="top" wrapText="1"/>
    </xf>
    <xf numFmtId="0" fontId="7" fillId="4" borderId="0" xfId="15" applyFont="1" applyFill="1" applyAlignment="1">
      <alignment horizontal="left"/>
    </xf>
    <xf numFmtId="0" fontId="11" fillId="2" borderId="2" xfId="1" applyFont="1" applyFill="1" applyBorder="1" applyAlignment="1">
      <alignment horizontal="left"/>
    </xf>
    <xf numFmtId="0" fontId="11" fillId="2" borderId="0" xfId="0" applyFont="1" applyFill="1" applyAlignment="1">
      <alignment horizontal="left" vertical="top" wrapText="1"/>
    </xf>
    <xf numFmtId="0" fontId="11" fillId="2" borderId="2" xfId="0" applyFont="1" applyFill="1" applyBorder="1" applyAlignment="1">
      <alignment horizontal="left"/>
    </xf>
    <xf numFmtId="0" fontId="7" fillId="4" borderId="7" xfId="0" applyFont="1" applyFill="1" applyBorder="1" applyAlignment="1">
      <alignment horizontal="left" vertical="top" wrapText="1"/>
    </xf>
    <xf numFmtId="0" fontId="7" fillId="4" borderId="8" xfId="0" applyFont="1" applyFill="1" applyBorder="1" applyAlignment="1">
      <alignment horizontal="left" vertical="top" wrapText="1"/>
    </xf>
    <xf numFmtId="0" fontId="7" fillId="4" borderId="9" xfId="0" applyFont="1" applyFill="1" applyBorder="1" applyAlignment="1">
      <alignment horizontal="left" vertical="top" wrapText="1"/>
    </xf>
    <xf numFmtId="0" fontId="7" fillId="7" borderId="4" xfId="0" applyFont="1" applyFill="1" applyBorder="1" applyAlignment="1">
      <alignment horizontal="center" vertical="top" wrapText="1"/>
    </xf>
    <xf numFmtId="0" fontId="7" fillId="7" borderId="5" xfId="0" applyFont="1" applyFill="1" applyBorder="1" applyAlignment="1">
      <alignment horizontal="center" vertical="top" wrapText="1"/>
    </xf>
    <xf numFmtId="0" fontId="7" fillId="7" borderId="6" xfId="0" applyFont="1" applyFill="1" applyBorder="1" applyAlignment="1">
      <alignment horizontal="center" vertical="top" wrapText="1"/>
    </xf>
  </cellXfs>
  <cellStyles count="19">
    <cellStyle name="Normal" xfId="0" builtinId="0"/>
    <cellStyle name="Normal 2" xfId="1" xr:uid="{00000000-0005-0000-0000-000001000000}"/>
    <cellStyle name="Normal 3" xfId="8" xr:uid="{00000000-0005-0000-0000-000002000000}"/>
    <cellStyle name="Normal 4" xfId="15" xr:uid="{4AC97C70-4FA3-401C-9B57-AE12D1F8D070}"/>
    <cellStyle name="Normal 4 2" xfId="16" xr:uid="{0A2F343F-6451-43F0-957A-AA3011B028CA}"/>
    <cellStyle name="Normal 5" xfId="18" xr:uid="{371B6315-0600-4F6E-9E1C-9C7111657169}"/>
    <cellStyle name="Normal 6" xfId="17" xr:uid="{2C30BF41-3224-4F81-8EB1-BB1791039667}"/>
    <cellStyle name="PSChar" xfId="2" xr:uid="{00000000-0005-0000-0000-000003000000}"/>
    <cellStyle name="PSChar 2" xfId="9" xr:uid="{00000000-0005-0000-0000-000004000000}"/>
    <cellStyle name="PSDate" xfId="3" xr:uid="{00000000-0005-0000-0000-000005000000}"/>
    <cellStyle name="PSDate 2" xfId="10" xr:uid="{00000000-0005-0000-0000-000006000000}"/>
    <cellStyle name="PSDec" xfId="4" xr:uid="{00000000-0005-0000-0000-000007000000}"/>
    <cellStyle name="PSDec 2" xfId="11" xr:uid="{00000000-0005-0000-0000-000008000000}"/>
    <cellStyle name="PSHeading" xfId="5" xr:uid="{00000000-0005-0000-0000-000009000000}"/>
    <cellStyle name="PSHeading 2" xfId="12" xr:uid="{00000000-0005-0000-0000-00000A000000}"/>
    <cellStyle name="PSInt" xfId="6" xr:uid="{00000000-0005-0000-0000-00000B000000}"/>
    <cellStyle name="PSInt 2" xfId="13" xr:uid="{00000000-0005-0000-0000-00000C000000}"/>
    <cellStyle name="PSSpacer" xfId="7" xr:uid="{00000000-0005-0000-0000-00000D000000}"/>
    <cellStyle name="PSSpacer 2" xfId="14" xr:uid="{00000000-0005-0000-0000-00000E000000}"/>
  </cellStyles>
  <dxfs count="1">
    <dxf>
      <font>
        <color rgb="FF9C0006"/>
      </font>
      <fill>
        <patternFill>
          <bgColor rgb="FFFFC7CE"/>
        </patternFill>
      </fill>
    </dxf>
  </dxfs>
  <tableStyles count="0" defaultTableStyle="TableStyleMedium2" defaultPivotStyle="PivotStyleLight16"/>
  <colors>
    <mruColors>
      <color rgb="FF000000"/>
      <color rgb="FFCCFFCC"/>
      <color rgb="FF03304B"/>
      <color rgb="FF22658A"/>
      <color rgb="FFE2E2E2"/>
      <color rgb="FF00FFFF"/>
      <color rgb="FF66FF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alcChain" Target="calcChain.xml"/><Relationship Id="rId3" Type="http://schemas.openxmlformats.org/officeDocument/2006/relationships/worksheet" Target="worksheets/sheet3.xml"/><Relationship Id="rId7" Type="http://schemas.openxmlformats.org/officeDocument/2006/relationships/sharedStrings" Target="sharedStrings.xml"/><Relationship Id="rId12" Type="http://schemas.openxmlformats.org/officeDocument/2006/relationships/customXml" Target="../customXml/item4.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tyles" Target="styles.xml"/><Relationship Id="rId11" Type="http://schemas.openxmlformats.org/officeDocument/2006/relationships/customXml" Target="../customXml/item3.xml"/><Relationship Id="rId5" Type="http://schemas.openxmlformats.org/officeDocument/2006/relationships/theme" Target="theme/theme1.xml"/><Relationship Id="rId10"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1.png"/></Relationships>
</file>

<file path=xl/drawings/_rels/drawing4.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2</xdr:col>
      <xdr:colOff>2073595</xdr:colOff>
      <xdr:row>5</xdr:row>
      <xdr:rowOff>15677</xdr:rowOff>
    </xdr:to>
    <xdr:pic>
      <xdr:nvPicPr>
        <xdr:cNvPr id="4" name="Picture 3">
          <a:extLst>
            <a:ext uri="{FF2B5EF4-FFF2-40B4-BE49-F238E27FC236}">
              <a16:creationId xmlns:a16="http://schemas.microsoft.com/office/drawing/2014/main" id="{00000000-0008-0000-0000-000004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115755" cy="916107"/>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3941130</xdr:colOff>
      <xdr:row>4</xdr:row>
      <xdr:rowOff>189032</xdr:rowOff>
    </xdr:to>
    <xdr:pic>
      <xdr:nvPicPr>
        <xdr:cNvPr id="4" name="Picture 3">
          <a:extLst>
            <a:ext uri="{FF2B5EF4-FFF2-40B4-BE49-F238E27FC236}">
              <a16:creationId xmlns:a16="http://schemas.microsoft.com/office/drawing/2014/main" id="{00000000-0008-0000-0100-000004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11005" cy="900232"/>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2</xdr:col>
      <xdr:colOff>1455105</xdr:colOff>
      <xdr:row>4</xdr:row>
      <xdr:rowOff>163632</xdr:rowOff>
    </xdr:to>
    <xdr:pic>
      <xdr:nvPicPr>
        <xdr:cNvPr id="4" name="Picture 3">
          <a:extLst>
            <a:ext uri="{FF2B5EF4-FFF2-40B4-BE49-F238E27FC236}">
              <a16:creationId xmlns:a16="http://schemas.microsoft.com/office/drawing/2014/main" id="{00000000-0008-0000-0200-000004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11005" cy="900232"/>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3</xdr:col>
      <xdr:colOff>818058</xdr:colOff>
      <xdr:row>5</xdr:row>
      <xdr:rowOff>1532</xdr:rowOff>
    </xdr:to>
    <xdr:pic>
      <xdr:nvPicPr>
        <xdr:cNvPr id="2" name="Picture 1">
          <a:extLst>
            <a:ext uri="{FF2B5EF4-FFF2-40B4-BE49-F238E27FC236}">
              <a16:creationId xmlns:a16="http://schemas.microsoft.com/office/drawing/2014/main" id="{555A903E-4FE2-4B99-8082-5B573A9D199F}"/>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195836" cy="881182"/>
        </a:xfrm>
        <a:prstGeom prst="rect">
          <a:avLst/>
        </a:prstGeom>
      </xdr:spPr>
    </xdr:pic>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7F4B25F-C76F-44E2-AFF9-F29AEF3A4B0C}">
  <sheetPr codeName="Sheet1">
    <pageSetUpPr fitToPage="1"/>
  </sheetPr>
  <dimension ref="A7:C18"/>
  <sheetViews>
    <sheetView showGridLines="0" tabSelected="1" zoomScaleNormal="100" workbookViewId="0">
      <selection activeCell="C13" sqref="C13"/>
    </sheetView>
  </sheetViews>
  <sheetFormatPr defaultColWidth="8.5546875" defaultRowHeight="13.8" x14ac:dyDescent="0.25"/>
  <cols>
    <col min="1" max="1" width="17" style="2" customWidth="1"/>
    <col min="2" max="2" width="13.5546875" style="2" customWidth="1"/>
    <col min="3" max="3" width="72.44140625" style="2" customWidth="1"/>
    <col min="4" max="16384" width="8.5546875" style="2"/>
  </cols>
  <sheetData>
    <row r="7" spans="1:3" x14ac:dyDescent="0.25">
      <c r="A7" s="88" t="s">
        <v>0</v>
      </c>
      <c r="B7" s="88"/>
      <c r="C7" s="88"/>
    </row>
    <row r="8" spans="1:3" x14ac:dyDescent="0.25">
      <c r="A8" s="16" t="s">
        <v>1</v>
      </c>
      <c r="B8" s="16" t="s">
        <v>2</v>
      </c>
      <c r="C8" s="16" t="s">
        <v>3</v>
      </c>
    </row>
    <row r="9" spans="1:3" x14ac:dyDescent="0.25">
      <c r="A9" s="3">
        <v>1</v>
      </c>
      <c r="B9" s="66">
        <v>45525</v>
      </c>
      <c r="C9" s="17" t="s">
        <v>4</v>
      </c>
    </row>
    <row r="10" spans="1:3" ht="27.6" x14ac:dyDescent="0.25">
      <c r="A10" s="3">
        <v>1.1000000000000001</v>
      </c>
      <c r="B10" s="66">
        <v>45763</v>
      </c>
      <c r="C10" s="18" t="s">
        <v>5</v>
      </c>
    </row>
    <row r="11" spans="1:3" ht="55.2" x14ac:dyDescent="0.25">
      <c r="A11" s="3">
        <v>1.2</v>
      </c>
      <c r="B11" s="66">
        <v>45768</v>
      </c>
      <c r="C11" s="68" t="s">
        <v>6</v>
      </c>
    </row>
    <row r="12" spans="1:3" x14ac:dyDescent="0.25">
      <c r="A12" s="3">
        <v>1.3</v>
      </c>
      <c r="B12" s="66">
        <v>45959</v>
      </c>
      <c r="C12" s="68" t="s">
        <v>7</v>
      </c>
    </row>
    <row r="13" spans="1:3" x14ac:dyDescent="0.25">
      <c r="A13" s="3">
        <v>1.4</v>
      </c>
      <c r="B13" s="66">
        <v>45974</v>
      </c>
      <c r="C13" s="68" t="s">
        <v>8</v>
      </c>
    </row>
    <row r="14" spans="1:3" x14ac:dyDescent="0.25">
      <c r="A14" s="17"/>
      <c r="B14" s="17"/>
      <c r="C14" s="17"/>
    </row>
    <row r="15" spans="1:3" x14ac:dyDescent="0.25">
      <c r="A15" s="17"/>
      <c r="B15" s="17"/>
      <c r="C15" s="17"/>
    </row>
    <row r="16" spans="1:3" x14ac:dyDescent="0.25">
      <c r="A16" s="3"/>
      <c r="B16" s="3"/>
      <c r="C16" s="3"/>
    </row>
    <row r="17" spans="1:3" x14ac:dyDescent="0.25">
      <c r="A17" s="3"/>
      <c r="B17" s="3"/>
      <c r="C17" s="3"/>
    </row>
    <row r="18" spans="1:3" x14ac:dyDescent="0.25">
      <c r="A18" s="3"/>
      <c r="B18" s="3"/>
      <c r="C18" s="3"/>
    </row>
  </sheetData>
  <mergeCells count="1">
    <mergeCell ref="A7:C7"/>
  </mergeCells>
  <pageMargins left="0.7" right="0.7" top="0.75" bottom="0.75" header="0.3" footer="0.3"/>
  <pageSetup paperSize="5" fitToHeight="0" orientation="landscape" r:id="rId1"/>
  <headerFooter>
    <oddFooter>Page &amp;P of &amp;N</oddFooter>
  </headerFooter>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11B90E1-41F4-465A-8B48-6E29D12EFC5D}">
  <sheetPr>
    <pageSetUpPr fitToPage="1"/>
  </sheetPr>
  <dimension ref="B5:Y32"/>
  <sheetViews>
    <sheetView topLeftCell="A13" zoomScale="108" zoomScaleNormal="100" workbookViewId="0">
      <selection activeCell="B16" sqref="B16"/>
    </sheetView>
  </sheetViews>
  <sheetFormatPr defaultColWidth="8.5546875" defaultRowHeight="13.8" x14ac:dyDescent="0.25"/>
  <cols>
    <col min="1" max="1" width="3.44140625" style="7" customWidth="1"/>
    <col min="2" max="2" width="59.44140625" style="7" customWidth="1"/>
    <col min="3" max="3" width="97.44140625" style="7" customWidth="1"/>
    <col min="4" max="4" width="8.5546875" style="7" customWidth="1"/>
    <col min="5" max="16384" width="8.5546875" style="7"/>
  </cols>
  <sheetData>
    <row r="5" spans="2:3" ht="23.85" customHeight="1" x14ac:dyDescent="0.25"/>
    <row r="6" spans="2:3" ht="24.6" x14ac:dyDescent="0.4">
      <c r="B6" s="6" t="s">
        <v>9</v>
      </c>
      <c r="C6" s="6"/>
    </row>
    <row r="7" spans="2:3" ht="17.100000000000001" customHeight="1" x14ac:dyDescent="0.4">
      <c r="B7" s="6"/>
    </row>
    <row r="8" spans="2:3" x14ac:dyDescent="0.25">
      <c r="B8" s="9" t="s">
        <v>10</v>
      </c>
      <c r="C8" s="9" t="s">
        <v>11</v>
      </c>
    </row>
    <row r="9" spans="2:3" x14ac:dyDescent="0.25">
      <c r="B9" s="89" t="s">
        <v>12</v>
      </c>
      <c r="C9" s="89"/>
    </row>
    <row r="10" spans="2:3" x14ac:dyDescent="0.25">
      <c r="B10" s="38" t="s">
        <v>13</v>
      </c>
      <c r="C10" s="15" t="s">
        <v>14</v>
      </c>
    </row>
    <row r="11" spans="2:3" x14ac:dyDescent="0.25">
      <c r="B11" s="38" t="s">
        <v>15</v>
      </c>
      <c r="C11" s="15" t="s">
        <v>16</v>
      </c>
    </row>
    <row r="12" spans="2:3" x14ac:dyDescent="0.25">
      <c r="B12" s="38" t="s">
        <v>17</v>
      </c>
      <c r="C12" s="15" t="s">
        <v>18</v>
      </c>
    </row>
    <row r="13" spans="2:3" x14ac:dyDescent="0.25">
      <c r="B13" s="39" t="s">
        <v>19</v>
      </c>
      <c r="C13" s="37" t="s">
        <v>20</v>
      </c>
    </row>
    <row r="14" spans="2:3" ht="17.100000000000001" customHeight="1" x14ac:dyDescent="0.25">
      <c r="B14" s="19"/>
    </row>
    <row r="15" spans="2:3" x14ac:dyDescent="0.25">
      <c r="B15" s="9" t="s">
        <v>21</v>
      </c>
      <c r="C15" s="35" t="s">
        <v>22</v>
      </c>
    </row>
    <row r="16" spans="2:3" ht="27.6" x14ac:dyDescent="0.25">
      <c r="B16" s="46" t="s">
        <v>23</v>
      </c>
      <c r="C16" s="47" t="s">
        <v>24</v>
      </c>
    </row>
    <row r="17" spans="2:25" x14ac:dyDescent="0.25">
      <c r="B17" s="19"/>
    </row>
    <row r="18" spans="2:25" x14ac:dyDescent="0.25">
      <c r="B18" s="9" t="s">
        <v>25</v>
      </c>
      <c r="C18" s="9" t="s">
        <v>11</v>
      </c>
    </row>
    <row r="19" spans="2:25" x14ac:dyDescent="0.25">
      <c r="B19" s="20" t="s">
        <v>26</v>
      </c>
      <c r="C19" s="21" t="s">
        <v>27</v>
      </c>
    </row>
    <row r="20" spans="2:25" x14ac:dyDescent="0.25">
      <c r="B20" s="20" t="s">
        <v>28</v>
      </c>
      <c r="C20" s="36" t="s">
        <v>29</v>
      </c>
    </row>
    <row r="21" spans="2:25" ht="27.6" x14ac:dyDescent="0.25">
      <c r="B21" s="22" t="s">
        <v>30</v>
      </c>
      <c r="C21" s="23" t="s">
        <v>31</v>
      </c>
    </row>
    <row r="22" spans="2:25" x14ac:dyDescent="0.25">
      <c r="B22" s="22" t="s">
        <v>32</v>
      </c>
      <c r="C22" s="23" t="s">
        <v>33</v>
      </c>
    </row>
    <row r="23" spans="2:25" x14ac:dyDescent="0.25">
      <c r="B23" s="22" t="s">
        <v>34</v>
      </c>
      <c r="C23" s="23" t="s">
        <v>35</v>
      </c>
    </row>
    <row r="24" spans="2:25" ht="27.6" x14ac:dyDescent="0.25">
      <c r="B24" s="22" t="s">
        <v>36</v>
      </c>
      <c r="C24" s="23" t="s">
        <v>37</v>
      </c>
      <c r="D24" s="65"/>
      <c r="E24" s="65"/>
      <c r="F24" s="65"/>
      <c r="G24" s="65"/>
    </row>
    <row r="25" spans="2:25" x14ac:dyDescent="0.25">
      <c r="B25" s="22" t="s">
        <v>38</v>
      </c>
      <c r="C25" s="40" t="s">
        <v>39</v>
      </c>
    </row>
    <row r="26" spans="2:25" ht="41.4" x14ac:dyDescent="0.25">
      <c r="B26" s="22" t="s">
        <v>40</v>
      </c>
      <c r="C26" s="23" t="s">
        <v>41</v>
      </c>
      <c r="D26" s="65"/>
      <c r="E26" s="65"/>
      <c r="F26" s="65"/>
      <c r="G26" s="65"/>
      <c r="H26" s="65"/>
      <c r="I26" s="65"/>
      <c r="J26" s="65"/>
      <c r="K26" s="65"/>
      <c r="L26" s="65"/>
      <c r="M26" s="65"/>
      <c r="N26" s="65"/>
      <c r="O26" s="65"/>
      <c r="P26" s="65"/>
      <c r="Q26" s="65"/>
      <c r="R26" s="65"/>
      <c r="S26" s="65"/>
      <c r="T26" s="65"/>
      <c r="U26" s="65"/>
      <c r="V26" s="65"/>
      <c r="W26" s="65"/>
      <c r="X26" s="65"/>
      <c r="Y26" s="65"/>
    </row>
    <row r="27" spans="2:25" x14ac:dyDescent="0.25">
      <c r="B27" s="8"/>
      <c r="C27" s="8"/>
    </row>
    <row r="28" spans="2:25" x14ac:dyDescent="0.25">
      <c r="B28" s="31" t="s">
        <v>42</v>
      </c>
      <c r="C28" s="31" t="s">
        <v>11</v>
      </c>
    </row>
    <row r="29" spans="2:25" x14ac:dyDescent="0.25">
      <c r="B29" s="34"/>
      <c r="C29" s="34"/>
    </row>
    <row r="30" spans="2:25" x14ac:dyDescent="0.25">
      <c r="B30" s="32" t="s">
        <v>43</v>
      </c>
      <c r="C30" s="62" t="s">
        <v>44</v>
      </c>
    </row>
    <row r="31" spans="2:25" x14ac:dyDescent="0.25">
      <c r="B31" s="63"/>
      <c r="C31" s="62"/>
    </row>
    <row r="32" spans="2:25" x14ac:dyDescent="0.25">
      <c r="B32" s="32" t="s">
        <v>45</v>
      </c>
      <c r="C32" s="33" t="s">
        <v>46</v>
      </c>
    </row>
  </sheetData>
  <mergeCells count="1">
    <mergeCell ref="B9:C9"/>
  </mergeCells>
  <conditionalFormatting sqref="B25">
    <cfRule type="duplicateValues" dxfId="0" priority="1"/>
  </conditionalFormatting>
  <dataValidations count="1">
    <dataValidation allowBlank="1" showInputMessage="1" showErrorMessage="1" promptTitle="Note for XML &amp; Web Services" prompt="For XML layout, please include all tags and associate a Record Type for each. For Web Services, include the records/fields associated with the message._x000a_For ZIP files no layout is required]" sqref="C20" xr:uid="{EFA545B3-8091-4255-959D-8795D58966D0}"/>
  </dataValidations>
  <pageMargins left="0.7" right="0.7" top="0.75" bottom="0.75" header="0.3" footer="0.3"/>
  <pageSetup scale="35" orientation="landscape"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3FDD98C-71CE-4041-9406-EB2805CBEEBB}">
  <sheetPr>
    <pageSetUpPr fitToPage="1"/>
  </sheetPr>
  <dimension ref="B1:E27"/>
  <sheetViews>
    <sheetView zoomScaleNormal="100" workbookViewId="0">
      <selection activeCell="C18" sqref="C18"/>
    </sheetView>
  </sheetViews>
  <sheetFormatPr defaultColWidth="8.5546875" defaultRowHeight="14.4" x14ac:dyDescent="0.3"/>
  <cols>
    <col min="1" max="1" width="3.44140625" style="4" customWidth="1"/>
    <col min="2" max="2" width="36" style="4" bestFit="1" customWidth="1"/>
    <col min="3" max="3" width="91.5546875" style="4" customWidth="1"/>
    <col min="4" max="16384" width="8.5546875" style="4"/>
  </cols>
  <sheetData>
    <row r="1" spans="2:3" x14ac:dyDescent="0.3">
      <c r="C1" s="7"/>
    </row>
    <row r="2" spans="2:3" x14ac:dyDescent="0.3">
      <c r="C2" s="7"/>
    </row>
    <row r="3" spans="2:3" x14ac:dyDescent="0.3">
      <c r="C3" s="7"/>
    </row>
    <row r="7" spans="2:3" ht="22.8" x14ac:dyDescent="0.4">
      <c r="B7" s="24" t="str">
        <f>'General Information'!B6</f>
        <v>PRI058 - Outbound Payroll with Accounting Detail File</v>
      </c>
      <c r="C7" s="24"/>
    </row>
    <row r="8" spans="2:3" x14ac:dyDescent="0.3">
      <c r="B8" s="11"/>
      <c r="C8" s="11"/>
    </row>
    <row r="9" spans="2:3" ht="33" customHeight="1" x14ac:dyDescent="0.3">
      <c r="B9" s="90" t="s">
        <v>47</v>
      </c>
      <c r="C9" s="90"/>
    </row>
    <row r="10" spans="2:3" x14ac:dyDescent="0.3">
      <c r="B10" s="10"/>
      <c r="C10" s="10"/>
    </row>
    <row r="11" spans="2:3" x14ac:dyDescent="0.3">
      <c r="B11" s="25" t="s">
        <v>48</v>
      </c>
      <c r="C11" s="26" t="s">
        <v>11</v>
      </c>
    </row>
    <row r="12" spans="2:3" x14ac:dyDescent="0.3">
      <c r="B12" s="27" t="s">
        <v>49</v>
      </c>
      <c r="C12" s="28" t="s">
        <v>50</v>
      </c>
    </row>
    <row r="13" spans="2:3" ht="27.6" x14ac:dyDescent="0.3">
      <c r="B13" s="27" t="s">
        <v>51</v>
      </c>
      <c r="C13" s="28" t="s">
        <v>52</v>
      </c>
    </row>
    <row r="14" spans="2:3" ht="96.6" x14ac:dyDescent="0.3">
      <c r="B14" s="27" t="s">
        <v>53</v>
      </c>
      <c r="C14" s="28" t="s">
        <v>54</v>
      </c>
    </row>
    <row r="15" spans="2:3" ht="69" x14ac:dyDescent="0.3">
      <c r="B15" s="27" t="s">
        <v>55</v>
      </c>
      <c r="C15" s="28" t="s">
        <v>56</v>
      </c>
    </row>
    <row r="16" spans="2:3" ht="82.8" x14ac:dyDescent="0.3">
      <c r="B16" s="27" t="s">
        <v>57</v>
      </c>
      <c r="C16" s="28" t="s">
        <v>58</v>
      </c>
    </row>
    <row r="17" spans="2:5" x14ac:dyDescent="0.3">
      <c r="B17" s="27" t="s">
        <v>59</v>
      </c>
      <c r="C17" s="29" t="s">
        <v>60</v>
      </c>
    </row>
    <row r="18" spans="2:5" ht="27.6" x14ac:dyDescent="0.3">
      <c r="B18" s="27" t="s">
        <v>61</v>
      </c>
      <c r="C18" s="28" t="s">
        <v>62</v>
      </c>
    </row>
    <row r="19" spans="2:5" ht="41.4" x14ac:dyDescent="0.3">
      <c r="B19" s="27" t="s">
        <v>63</v>
      </c>
      <c r="C19" s="28" t="s">
        <v>64</v>
      </c>
    </row>
    <row r="20" spans="2:5" x14ac:dyDescent="0.3">
      <c r="B20" s="7"/>
      <c r="C20" s="7"/>
    </row>
    <row r="21" spans="2:5" x14ac:dyDescent="0.3">
      <c r="B21" s="7"/>
      <c r="C21" s="7"/>
      <c r="D21" s="14"/>
      <c r="E21" s="14"/>
    </row>
    <row r="22" spans="2:5" x14ac:dyDescent="0.3">
      <c r="B22" s="13" t="s">
        <v>65</v>
      </c>
      <c r="C22" s="13" t="s">
        <v>11</v>
      </c>
    </row>
    <row r="23" spans="2:5" x14ac:dyDescent="0.3">
      <c r="B23" s="91" t="s">
        <v>66</v>
      </c>
      <c r="C23" s="91"/>
    </row>
    <row r="24" spans="2:5" x14ac:dyDescent="0.3">
      <c r="B24" s="30" t="s">
        <v>49</v>
      </c>
      <c r="C24" s="15" t="s">
        <v>67</v>
      </c>
    </row>
    <row r="25" spans="2:5" x14ac:dyDescent="0.3">
      <c r="B25" s="30" t="s">
        <v>53</v>
      </c>
      <c r="C25" s="15" t="s">
        <v>68</v>
      </c>
    </row>
    <row r="26" spans="2:5" x14ac:dyDescent="0.3">
      <c r="B26" s="30" t="s">
        <v>55</v>
      </c>
      <c r="C26" s="15" t="s">
        <v>69</v>
      </c>
    </row>
    <row r="27" spans="2:5" x14ac:dyDescent="0.3">
      <c r="B27" s="30" t="s">
        <v>70</v>
      </c>
      <c r="C27" s="15" t="s">
        <v>71</v>
      </c>
    </row>
  </sheetData>
  <mergeCells count="2">
    <mergeCell ref="B9:C9"/>
    <mergeCell ref="B23:C23"/>
  </mergeCells>
  <pageMargins left="0.7" right="0.7" top="0.75" bottom="0.75" header="0.3" footer="0.3"/>
  <pageSetup scale="73" orientation="landscape"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A1B22A6-6911-4B66-9346-50F92106AC84}">
  <sheetPr>
    <pageSetUpPr fitToPage="1"/>
  </sheetPr>
  <dimension ref="A2:L69"/>
  <sheetViews>
    <sheetView showGridLines="0" zoomScale="94" zoomScaleNormal="70" workbookViewId="0">
      <selection activeCell="A11" sqref="A11"/>
    </sheetView>
  </sheetViews>
  <sheetFormatPr defaultColWidth="8.5546875" defaultRowHeight="13.8" x14ac:dyDescent="0.25"/>
  <cols>
    <col min="1" max="1" width="22.44140625" style="1" customWidth="1"/>
    <col min="2" max="2" width="15.109375" style="1" customWidth="1"/>
    <col min="3" max="3" width="10.5546875" style="1" customWidth="1"/>
    <col min="4" max="4" width="12.5546875" style="1" customWidth="1"/>
    <col min="5" max="5" width="16.109375" style="1" customWidth="1"/>
    <col min="6" max="6" width="40.5546875" style="1" customWidth="1"/>
    <col min="7" max="7" width="35.5546875" style="1" customWidth="1"/>
    <col min="8" max="8" width="48.44140625" style="1" customWidth="1"/>
    <col min="9" max="12" width="8.5546875" style="1" customWidth="1"/>
    <col min="13" max="16384" width="8.5546875" style="1"/>
  </cols>
  <sheetData>
    <row r="2" spans="1:12" x14ac:dyDescent="0.25">
      <c r="A2" s="64"/>
    </row>
    <row r="8" spans="1:12" x14ac:dyDescent="0.25">
      <c r="A8" s="90" t="s">
        <v>72</v>
      </c>
      <c r="B8" s="90"/>
      <c r="C8" s="90"/>
      <c r="D8" s="90"/>
      <c r="E8" s="90"/>
      <c r="F8" s="90"/>
      <c r="G8" s="90"/>
      <c r="H8" s="90"/>
      <c r="I8" s="90"/>
      <c r="J8" s="90"/>
      <c r="K8" s="90"/>
      <c r="L8" s="90"/>
    </row>
    <row r="9" spans="1:12" ht="14.4" thickBot="1" x14ac:dyDescent="0.3"/>
    <row r="10" spans="1:12" x14ac:dyDescent="0.25">
      <c r="A10" s="92" t="s">
        <v>73</v>
      </c>
      <c r="B10" s="93"/>
      <c r="C10" s="93"/>
      <c r="D10" s="93"/>
      <c r="E10" s="93"/>
      <c r="F10" s="93"/>
      <c r="G10" s="94"/>
      <c r="H10" s="41"/>
      <c r="I10" s="95" t="s">
        <v>65</v>
      </c>
      <c r="J10" s="96"/>
      <c r="K10" s="96"/>
      <c r="L10" s="97"/>
    </row>
    <row r="11" spans="1:12" ht="55.2" x14ac:dyDescent="0.25">
      <c r="A11" s="5" t="s">
        <v>74</v>
      </c>
      <c r="B11" s="5" t="s">
        <v>75</v>
      </c>
      <c r="C11" s="5" t="s">
        <v>76</v>
      </c>
      <c r="D11" s="5" t="s">
        <v>77</v>
      </c>
      <c r="E11" s="5" t="s">
        <v>78</v>
      </c>
      <c r="F11" s="5" t="s">
        <v>11</v>
      </c>
      <c r="G11" s="5" t="s">
        <v>79</v>
      </c>
      <c r="H11" s="5" t="s">
        <v>80</v>
      </c>
      <c r="I11" s="12" t="s">
        <v>74</v>
      </c>
      <c r="J11" s="12" t="s">
        <v>81</v>
      </c>
      <c r="K11" s="12" t="s">
        <v>82</v>
      </c>
      <c r="L11" s="12" t="s">
        <v>83</v>
      </c>
    </row>
    <row r="12" spans="1:12" ht="27.6" x14ac:dyDescent="0.25">
      <c r="A12" s="48" t="s">
        <v>84</v>
      </c>
      <c r="B12" s="51" t="s">
        <v>85</v>
      </c>
      <c r="C12" s="51" t="s">
        <v>86</v>
      </c>
      <c r="D12" s="53">
        <v>1</v>
      </c>
      <c r="E12" s="53" t="s">
        <v>87</v>
      </c>
      <c r="F12" s="51" t="s">
        <v>88</v>
      </c>
      <c r="G12" s="73" t="s">
        <v>89</v>
      </c>
      <c r="H12" s="42" t="s">
        <v>90</v>
      </c>
      <c r="I12" s="44"/>
      <c r="J12" s="42"/>
      <c r="K12" s="42"/>
      <c r="L12" s="43"/>
    </row>
    <row r="13" spans="1:12" ht="27.6" x14ac:dyDescent="0.25">
      <c r="A13" s="48" t="s">
        <v>2</v>
      </c>
      <c r="B13" s="51" t="s">
        <v>85</v>
      </c>
      <c r="C13" s="51" t="s">
        <v>2</v>
      </c>
      <c r="D13" s="53">
        <v>10</v>
      </c>
      <c r="E13" s="53" t="s">
        <v>87</v>
      </c>
      <c r="F13" s="51" t="s">
        <v>91</v>
      </c>
      <c r="G13" s="74" t="s">
        <v>92</v>
      </c>
      <c r="H13" s="42" t="s">
        <v>93</v>
      </c>
      <c r="I13" s="44"/>
      <c r="J13" s="42"/>
      <c r="K13" s="42"/>
      <c r="L13" s="43"/>
    </row>
    <row r="14" spans="1:12" ht="41.4" x14ac:dyDescent="0.25">
      <c r="A14" s="48" t="s">
        <v>94</v>
      </c>
      <c r="B14" s="51" t="s">
        <v>85</v>
      </c>
      <c r="C14" s="51" t="s">
        <v>86</v>
      </c>
      <c r="D14" s="53">
        <v>2</v>
      </c>
      <c r="E14" s="53" t="s">
        <v>87</v>
      </c>
      <c r="F14" s="51" t="s">
        <v>95</v>
      </c>
      <c r="G14" s="75" t="s">
        <v>96</v>
      </c>
      <c r="H14" s="42" t="s">
        <v>97</v>
      </c>
      <c r="I14" s="44"/>
      <c r="J14" s="42"/>
      <c r="K14" s="42"/>
      <c r="L14" s="43"/>
    </row>
    <row r="15" spans="1:12" ht="41.4" x14ac:dyDescent="0.25">
      <c r="A15" s="48" t="s">
        <v>98</v>
      </c>
      <c r="B15" s="51" t="s">
        <v>85</v>
      </c>
      <c r="C15" s="51" t="s">
        <v>86</v>
      </c>
      <c r="D15" s="53">
        <v>30</v>
      </c>
      <c r="E15" s="53" t="s">
        <v>99</v>
      </c>
      <c r="F15" s="49" t="s">
        <v>100</v>
      </c>
      <c r="G15" s="57" t="s">
        <v>101</v>
      </c>
      <c r="H15" s="76" t="s">
        <v>102</v>
      </c>
      <c r="I15" s="44"/>
      <c r="J15" s="42"/>
      <c r="K15" s="42"/>
      <c r="L15" s="43"/>
    </row>
    <row r="16" spans="1:12" ht="41.4" x14ac:dyDescent="0.25">
      <c r="A16" s="48" t="s">
        <v>103</v>
      </c>
      <c r="B16" s="51" t="s">
        <v>85</v>
      </c>
      <c r="C16" s="51" t="s">
        <v>86</v>
      </c>
      <c r="D16" s="53">
        <v>30</v>
      </c>
      <c r="E16" s="53" t="s">
        <v>99</v>
      </c>
      <c r="F16" s="49" t="s">
        <v>100</v>
      </c>
      <c r="G16" s="57" t="s">
        <v>101</v>
      </c>
      <c r="H16" s="76" t="s">
        <v>102</v>
      </c>
      <c r="I16" s="44"/>
      <c r="J16" s="42"/>
      <c r="K16" s="42"/>
      <c r="L16" s="43"/>
    </row>
    <row r="17" spans="1:12" ht="41.4" x14ac:dyDescent="0.25">
      <c r="A17" s="48" t="s">
        <v>104</v>
      </c>
      <c r="B17" s="51" t="s">
        <v>85</v>
      </c>
      <c r="C17" s="51" t="s">
        <v>86</v>
      </c>
      <c r="D17" s="53">
        <v>30</v>
      </c>
      <c r="E17" s="53" t="s">
        <v>99</v>
      </c>
      <c r="F17" s="49" t="s">
        <v>100</v>
      </c>
      <c r="G17" s="57" t="s">
        <v>101</v>
      </c>
      <c r="H17" s="76" t="s">
        <v>102</v>
      </c>
      <c r="I17" s="44"/>
      <c r="J17" s="42"/>
      <c r="K17" s="42"/>
      <c r="L17" s="43"/>
    </row>
    <row r="18" spans="1:12" ht="41.4" x14ac:dyDescent="0.25">
      <c r="A18" s="48" t="s">
        <v>105</v>
      </c>
      <c r="B18" s="51" t="s">
        <v>85</v>
      </c>
      <c r="C18" s="51" t="s">
        <v>86</v>
      </c>
      <c r="D18" s="53">
        <v>30</v>
      </c>
      <c r="E18" s="53" t="s">
        <v>99</v>
      </c>
      <c r="F18" s="49" t="s">
        <v>100</v>
      </c>
      <c r="G18" s="57" t="s">
        <v>101</v>
      </c>
      <c r="H18" s="76" t="s">
        <v>102</v>
      </c>
      <c r="I18" s="44"/>
      <c r="J18" s="42"/>
      <c r="K18" s="42"/>
      <c r="L18" s="43"/>
    </row>
    <row r="19" spans="1:12" ht="41.4" x14ac:dyDescent="0.25">
      <c r="A19" s="48" t="s">
        <v>106</v>
      </c>
      <c r="B19" s="51" t="s">
        <v>85</v>
      </c>
      <c r="C19" s="51" t="s">
        <v>86</v>
      </c>
      <c r="D19" s="53">
        <v>30</v>
      </c>
      <c r="E19" s="53" t="s">
        <v>99</v>
      </c>
      <c r="F19" s="49" t="s">
        <v>100</v>
      </c>
      <c r="G19" s="57" t="s">
        <v>101</v>
      </c>
      <c r="H19" s="76" t="s">
        <v>102</v>
      </c>
      <c r="I19" s="44"/>
      <c r="J19" s="42"/>
      <c r="K19" s="42"/>
      <c r="L19" s="43"/>
    </row>
    <row r="20" spans="1:12" ht="41.4" x14ac:dyDescent="0.25">
      <c r="A20" s="48" t="s">
        <v>84</v>
      </c>
      <c r="B20" s="51" t="s">
        <v>107</v>
      </c>
      <c r="C20" s="51" t="s">
        <v>86</v>
      </c>
      <c r="D20" s="53">
        <v>30</v>
      </c>
      <c r="E20" s="53" t="s">
        <v>99</v>
      </c>
      <c r="F20" s="75" t="s">
        <v>108</v>
      </c>
      <c r="G20" s="73" t="s">
        <v>109</v>
      </c>
      <c r="H20" s="42" t="s">
        <v>110</v>
      </c>
      <c r="I20" s="44"/>
      <c r="J20" s="42"/>
      <c r="K20" s="42"/>
      <c r="L20" s="43"/>
    </row>
    <row r="21" spans="1:12" ht="82.8" x14ac:dyDescent="0.25">
      <c r="A21" s="48" t="s">
        <v>111</v>
      </c>
      <c r="B21" s="51" t="s">
        <v>107</v>
      </c>
      <c r="C21" s="51" t="s">
        <v>86</v>
      </c>
      <c r="D21" s="53">
        <v>11</v>
      </c>
      <c r="E21" s="53" t="s">
        <v>87</v>
      </c>
      <c r="F21" s="51" t="s">
        <v>112</v>
      </c>
      <c r="G21" s="57" t="s">
        <v>113</v>
      </c>
      <c r="H21" s="42" t="s">
        <v>114</v>
      </c>
      <c r="I21" s="44"/>
      <c r="J21" s="42"/>
      <c r="K21" s="42"/>
      <c r="L21" s="43"/>
    </row>
    <row r="22" spans="1:12" ht="41.4" x14ac:dyDescent="0.25">
      <c r="A22" s="44" t="s">
        <v>115</v>
      </c>
      <c r="B22" s="51" t="s">
        <v>107</v>
      </c>
      <c r="C22" s="51" t="s">
        <v>116</v>
      </c>
      <c r="D22" s="53">
        <v>3</v>
      </c>
      <c r="E22" s="53" t="s">
        <v>87</v>
      </c>
      <c r="F22" s="49" t="s">
        <v>117</v>
      </c>
      <c r="G22" s="54" t="s">
        <v>118</v>
      </c>
      <c r="H22" s="42" t="s">
        <v>119</v>
      </c>
      <c r="I22" s="44"/>
      <c r="J22" s="42"/>
      <c r="K22" s="42"/>
      <c r="L22" s="43"/>
    </row>
    <row r="23" spans="1:12" ht="27.6" x14ac:dyDescent="0.25">
      <c r="A23" s="44" t="s">
        <v>120</v>
      </c>
      <c r="B23" s="51" t="s">
        <v>107</v>
      </c>
      <c r="C23" s="49" t="s">
        <v>86</v>
      </c>
      <c r="D23" s="54">
        <v>30</v>
      </c>
      <c r="E23" s="53" t="s">
        <v>87</v>
      </c>
      <c r="F23" s="49" t="s">
        <v>121</v>
      </c>
      <c r="G23" s="54" t="s">
        <v>122</v>
      </c>
      <c r="H23" s="42" t="s">
        <v>123</v>
      </c>
      <c r="I23" s="33"/>
      <c r="J23" s="42"/>
      <c r="K23" s="42"/>
      <c r="L23" s="43"/>
    </row>
    <row r="24" spans="1:12" ht="41.4" x14ac:dyDescent="0.25">
      <c r="A24" s="44" t="s">
        <v>124</v>
      </c>
      <c r="B24" s="51" t="s">
        <v>107</v>
      </c>
      <c r="C24" s="49" t="s">
        <v>86</v>
      </c>
      <c r="D24" s="54">
        <v>30</v>
      </c>
      <c r="E24" s="53" t="s">
        <v>99</v>
      </c>
      <c r="F24" s="49" t="s">
        <v>125</v>
      </c>
      <c r="G24" s="58" t="s">
        <v>126</v>
      </c>
      <c r="H24" s="42" t="s">
        <v>127</v>
      </c>
      <c r="I24" s="42"/>
      <c r="J24" s="42"/>
      <c r="K24" s="42"/>
      <c r="L24" s="43"/>
    </row>
    <row r="25" spans="1:12" ht="27.6" x14ac:dyDescent="0.25">
      <c r="A25" s="44" t="s">
        <v>128</v>
      </c>
      <c r="B25" s="51" t="s">
        <v>107</v>
      </c>
      <c r="C25" s="49" t="s">
        <v>86</v>
      </c>
      <c r="D25" s="54">
        <v>30</v>
      </c>
      <c r="E25" s="53" t="s">
        <v>87</v>
      </c>
      <c r="F25" s="44" t="s">
        <v>129</v>
      </c>
      <c r="G25" s="54" t="s">
        <v>130</v>
      </c>
      <c r="H25" s="42" t="s">
        <v>131</v>
      </c>
      <c r="I25" s="45"/>
      <c r="J25" s="45"/>
      <c r="K25" s="45"/>
      <c r="L25" s="42"/>
    </row>
    <row r="26" spans="1:12" ht="82.8" x14ac:dyDescent="0.25">
      <c r="A26" s="44" t="s">
        <v>132</v>
      </c>
      <c r="B26" s="51" t="s">
        <v>107</v>
      </c>
      <c r="C26" s="52" t="s">
        <v>86</v>
      </c>
      <c r="D26" s="55">
        <v>8</v>
      </c>
      <c r="E26" s="53" t="s">
        <v>87</v>
      </c>
      <c r="F26" s="49" t="s">
        <v>133</v>
      </c>
      <c r="G26" s="72" t="s">
        <v>134</v>
      </c>
      <c r="H26" s="42" t="s">
        <v>135</v>
      </c>
      <c r="I26" s="45"/>
      <c r="J26" s="45"/>
      <c r="K26" s="45"/>
      <c r="L26" s="42"/>
    </row>
    <row r="27" spans="1:12" ht="69" x14ac:dyDescent="0.25">
      <c r="A27" s="44" t="s">
        <v>136</v>
      </c>
      <c r="B27" s="51" t="s">
        <v>107</v>
      </c>
      <c r="C27" s="52" t="s">
        <v>2</v>
      </c>
      <c r="D27" s="55">
        <v>10</v>
      </c>
      <c r="E27" s="53" t="s">
        <v>87</v>
      </c>
      <c r="F27" s="79" t="s">
        <v>137</v>
      </c>
      <c r="G27" s="42" t="s">
        <v>92</v>
      </c>
      <c r="H27" s="43" t="s">
        <v>138</v>
      </c>
      <c r="I27" s="45"/>
      <c r="J27" s="45"/>
      <c r="K27" s="45"/>
      <c r="L27" s="42"/>
    </row>
    <row r="28" spans="1:12" ht="55.2" x14ac:dyDescent="0.25">
      <c r="A28" s="44" t="s">
        <v>139</v>
      </c>
      <c r="B28" s="51" t="s">
        <v>107</v>
      </c>
      <c r="C28" s="52" t="s">
        <v>2</v>
      </c>
      <c r="D28" s="55">
        <v>10</v>
      </c>
      <c r="E28" s="53" t="s">
        <v>87</v>
      </c>
      <c r="F28" s="79" t="s">
        <v>140</v>
      </c>
      <c r="G28" s="42" t="s">
        <v>92</v>
      </c>
      <c r="H28" s="43" t="s">
        <v>141</v>
      </c>
      <c r="I28" s="45"/>
      <c r="J28" s="45"/>
      <c r="K28" s="45"/>
      <c r="L28" s="42"/>
    </row>
    <row r="29" spans="1:12" ht="55.2" x14ac:dyDescent="0.25">
      <c r="A29" s="44" t="s">
        <v>142</v>
      </c>
      <c r="B29" s="51" t="s">
        <v>107</v>
      </c>
      <c r="C29" s="52" t="s">
        <v>2</v>
      </c>
      <c r="D29" s="55">
        <v>10</v>
      </c>
      <c r="E29" s="53" t="s">
        <v>87</v>
      </c>
      <c r="F29" s="79" t="s">
        <v>143</v>
      </c>
      <c r="G29" s="42" t="s">
        <v>92</v>
      </c>
      <c r="H29" s="43" t="s">
        <v>144</v>
      </c>
      <c r="I29" s="45"/>
      <c r="J29" s="45"/>
      <c r="K29" s="45"/>
      <c r="L29" s="42"/>
    </row>
    <row r="30" spans="1:12" ht="96.6" x14ac:dyDescent="0.25">
      <c r="A30" s="44" t="s">
        <v>145</v>
      </c>
      <c r="B30" s="51" t="s">
        <v>107</v>
      </c>
      <c r="C30" s="49" t="s">
        <v>86</v>
      </c>
      <c r="D30" s="54">
        <v>3</v>
      </c>
      <c r="E30" s="53" t="s">
        <v>146</v>
      </c>
      <c r="F30" s="49" t="s">
        <v>147</v>
      </c>
      <c r="G30" s="57" t="s">
        <v>148</v>
      </c>
      <c r="H30" s="42" t="s">
        <v>149</v>
      </c>
      <c r="I30" s="45"/>
      <c r="J30" s="45"/>
      <c r="K30" s="45"/>
      <c r="L30" s="42"/>
    </row>
    <row r="31" spans="1:12" ht="96.6" x14ac:dyDescent="0.25">
      <c r="A31" s="44" t="s">
        <v>150</v>
      </c>
      <c r="B31" s="51" t="s">
        <v>107</v>
      </c>
      <c r="C31" s="44" t="s">
        <v>86</v>
      </c>
      <c r="D31" s="42">
        <v>3</v>
      </c>
      <c r="E31" s="53" t="s">
        <v>146</v>
      </c>
      <c r="F31" s="49" t="s">
        <v>151</v>
      </c>
      <c r="G31" s="59" t="s">
        <v>152</v>
      </c>
      <c r="H31" s="42" t="s">
        <v>153</v>
      </c>
      <c r="I31" s="45"/>
      <c r="J31" s="45"/>
      <c r="K31" s="45"/>
      <c r="L31" s="42"/>
    </row>
    <row r="32" spans="1:12" ht="96.6" x14ac:dyDescent="0.25">
      <c r="A32" s="44" t="s">
        <v>154</v>
      </c>
      <c r="B32" s="51" t="s">
        <v>107</v>
      </c>
      <c r="C32" s="44" t="s">
        <v>86</v>
      </c>
      <c r="D32" s="42">
        <v>6</v>
      </c>
      <c r="E32" s="53" t="s">
        <v>146</v>
      </c>
      <c r="F32" s="49" t="s">
        <v>155</v>
      </c>
      <c r="G32" s="54" t="s">
        <v>156</v>
      </c>
      <c r="H32" s="42" t="s">
        <v>157</v>
      </c>
      <c r="I32" s="45"/>
      <c r="J32" s="45"/>
      <c r="K32" s="45"/>
      <c r="L32" s="42"/>
    </row>
    <row r="33" spans="1:12" ht="124.2" x14ac:dyDescent="0.25">
      <c r="A33" s="44" t="s">
        <v>158</v>
      </c>
      <c r="B33" s="51" t="s">
        <v>107</v>
      </c>
      <c r="C33" s="44" t="s">
        <v>86</v>
      </c>
      <c r="D33" s="42">
        <v>10</v>
      </c>
      <c r="E33" s="53" t="s">
        <v>87</v>
      </c>
      <c r="F33" s="49" t="s">
        <v>159</v>
      </c>
      <c r="G33" s="72" t="s">
        <v>160</v>
      </c>
      <c r="H33" s="42" t="s">
        <v>161</v>
      </c>
      <c r="I33" s="45"/>
      <c r="J33" s="45"/>
      <c r="K33" s="45"/>
      <c r="L33" s="42"/>
    </row>
    <row r="34" spans="1:12" ht="69" x14ac:dyDescent="0.25">
      <c r="A34" s="44" t="s">
        <v>162</v>
      </c>
      <c r="B34" s="51" t="s">
        <v>107</v>
      </c>
      <c r="C34" s="50" t="s">
        <v>2</v>
      </c>
      <c r="D34" s="42">
        <v>10</v>
      </c>
      <c r="E34" s="54" t="s">
        <v>87</v>
      </c>
      <c r="F34" s="79" t="s">
        <v>163</v>
      </c>
      <c r="G34" s="42" t="s">
        <v>92</v>
      </c>
      <c r="H34" s="43" t="s">
        <v>164</v>
      </c>
      <c r="I34" s="45"/>
      <c r="J34" s="45"/>
      <c r="K34" s="45"/>
      <c r="L34" s="42"/>
    </row>
    <row r="35" spans="1:12" ht="82.8" x14ac:dyDescent="0.25">
      <c r="A35" s="44" t="s">
        <v>165</v>
      </c>
      <c r="B35" s="51" t="s">
        <v>107</v>
      </c>
      <c r="C35" s="44" t="s">
        <v>86</v>
      </c>
      <c r="D35" s="42">
        <v>10</v>
      </c>
      <c r="E35" s="54" t="s">
        <v>87</v>
      </c>
      <c r="F35" s="49" t="s">
        <v>166</v>
      </c>
      <c r="G35" s="85" t="s">
        <v>167</v>
      </c>
      <c r="H35" s="49" t="s">
        <v>168</v>
      </c>
      <c r="I35" s="45"/>
      <c r="J35" s="45"/>
      <c r="K35" s="45"/>
      <c r="L35" s="42"/>
    </row>
    <row r="36" spans="1:12" ht="41.4" x14ac:dyDescent="0.25">
      <c r="A36" s="44" t="s">
        <v>169</v>
      </c>
      <c r="B36" s="51" t="s">
        <v>107</v>
      </c>
      <c r="C36" s="42" t="s">
        <v>116</v>
      </c>
      <c r="D36" s="42">
        <v>9</v>
      </c>
      <c r="E36" s="54" t="s">
        <v>87</v>
      </c>
      <c r="F36" s="49" t="s">
        <v>170</v>
      </c>
      <c r="G36" s="86" t="s">
        <v>171</v>
      </c>
      <c r="H36" s="49" t="s">
        <v>172</v>
      </c>
      <c r="I36" s="45"/>
      <c r="J36" s="45"/>
      <c r="K36" s="45"/>
      <c r="L36" s="42"/>
    </row>
    <row r="37" spans="1:12" ht="55.2" x14ac:dyDescent="0.25">
      <c r="A37" s="44" t="s">
        <v>173</v>
      </c>
      <c r="B37" s="51" t="s">
        <v>107</v>
      </c>
      <c r="C37" s="44" t="s">
        <v>2</v>
      </c>
      <c r="D37" s="42">
        <v>10</v>
      </c>
      <c r="E37" s="54" t="s">
        <v>87</v>
      </c>
      <c r="F37" s="79" t="s">
        <v>174</v>
      </c>
      <c r="G37" s="42" t="s">
        <v>92</v>
      </c>
      <c r="H37" s="43" t="s">
        <v>175</v>
      </c>
      <c r="I37" s="45"/>
      <c r="J37" s="45"/>
      <c r="K37" s="45"/>
      <c r="L37" s="42"/>
    </row>
    <row r="38" spans="1:12" ht="87.9" customHeight="1" x14ac:dyDescent="0.25">
      <c r="A38" s="44" t="s">
        <v>176</v>
      </c>
      <c r="B38" s="51" t="s">
        <v>107</v>
      </c>
      <c r="C38" s="67" t="s">
        <v>2</v>
      </c>
      <c r="D38" s="67">
        <v>10</v>
      </c>
      <c r="E38" s="67" t="s">
        <v>87</v>
      </c>
      <c r="F38" s="67" t="s">
        <v>177</v>
      </c>
      <c r="G38" s="87" t="s">
        <v>92</v>
      </c>
      <c r="H38" s="67" t="s">
        <v>178</v>
      </c>
      <c r="I38" s="67"/>
      <c r="J38" s="67"/>
      <c r="K38" s="67"/>
      <c r="L38" s="67"/>
    </row>
    <row r="39" spans="1:12" ht="161.1" customHeight="1" x14ac:dyDescent="0.25">
      <c r="A39" s="44" t="s">
        <v>179</v>
      </c>
      <c r="B39" s="51" t="s">
        <v>107</v>
      </c>
      <c r="C39" s="54" t="s">
        <v>2</v>
      </c>
      <c r="D39" s="54">
        <v>10</v>
      </c>
      <c r="E39" s="54" t="s">
        <v>87</v>
      </c>
      <c r="F39" s="67" t="s">
        <v>180</v>
      </c>
      <c r="G39" s="61" t="s">
        <v>181</v>
      </c>
      <c r="H39" s="42" t="s">
        <v>182</v>
      </c>
      <c r="I39" s="45"/>
      <c r="J39" s="45"/>
      <c r="K39" s="45"/>
      <c r="L39" s="42"/>
    </row>
    <row r="40" spans="1:12" ht="108.6" customHeight="1" x14ac:dyDescent="0.25">
      <c r="A40" s="44" t="s">
        <v>183</v>
      </c>
      <c r="B40" s="51" t="s">
        <v>107</v>
      </c>
      <c r="C40" s="49" t="s">
        <v>184</v>
      </c>
      <c r="D40" s="54">
        <v>17</v>
      </c>
      <c r="E40" s="54" t="s">
        <v>87</v>
      </c>
      <c r="F40" s="49" t="s">
        <v>185</v>
      </c>
      <c r="G40" s="77" t="s">
        <v>186</v>
      </c>
      <c r="H40" s="80" t="s">
        <v>187</v>
      </c>
      <c r="I40" s="45"/>
      <c r="J40" s="45"/>
      <c r="K40" s="45"/>
      <c r="L40" s="42"/>
    </row>
    <row r="41" spans="1:12" ht="69" x14ac:dyDescent="0.25">
      <c r="A41" s="49" t="s">
        <v>188</v>
      </c>
      <c r="B41" s="51" t="s">
        <v>107</v>
      </c>
      <c r="C41" s="49" t="s">
        <v>86</v>
      </c>
      <c r="D41" s="54">
        <v>5</v>
      </c>
      <c r="E41" s="44" t="s">
        <v>87</v>
      </c>
      <c r="F41" s="49" t="s">
        <v>189</v>
      </c>
      <c r="G41" s="54" t="s">
        <v>190</v>
      </c>
      <c r="H41" s="49" t="s">
        <v>191</v>
      </c>
      <c r="I41" s="45"/>
      <c r="J41" s="45"/>
      <c r="K41" s="45"/>
      <c r="L41" s="42"/>
    </row>
    <row r="42" spans="1:12" ht="41.4" x14ac:dyDescent="0.25">
      <c r="A42" s="49" t="s">
        <v>192</v>
      </c>
      <c r="B42" s="51" t="s">
        <v>107</v>
      </c>
      <c r="C42" s="49" t="s">
        <v>86</v>
      </c>
      <c r="D42" s="54">
        <v>10</v>
      </c>
      <c r="E42" s="44" t="s">
        <v>87</v>
      </c>
      <c r="F42" s="49" t="s">
        <v>193</v>
      </c>
      <c r="G42" s="54" t="s">
        <v>194</v>
      </c>
      <c r="H42" s="49" t="s">
        <v>195</v>
      </c>
      <c r="I42" s="45"/>
      <c r="J42" s="45"/>
      <c r="K42" s="45"/>
      <c r="L42" s="42"/>
    </row>
    <row r="43" spans="1:12" ht="55.2" x14ac:dyDescent="0.25">
      <c r="A43" s="49" t="s">
        <v>196</v>
      </c>
      <c r="B43" s="51" t="s">
        <v>107</v>
      </c>
      <c r="C43" s="49" t="s">
        <v>86</v>
      </c>
      <c r="D43" s="54">
        <v>6</v>
      </c>
      <c r="E43" s="44" t="s">
        <v>87</v>
      </c>
      <c r="F43" s="67" t="s">
        <v>197</v>
      </c>
      <c r="G43" s="67" t="s">
        <v>198</v>
      </c>
      <c r="H43" s="49" t="s">
        <v>199</v>
      </c>
      <c r="I43" s="45"/>
      <c r="J43" s="45"/>
      <c r="K43" s="45"/>
      <c r="L43" s="42"/>
    </row>
    <row r="44" spans="1:12" ht="41.4" x14ac:dyDescent="0.25">
      <c r="A44" s="44" t="s">
        <v>200</v>
      </c>
      <c r="B44" s="51" t="s">
        <v>107</v>
      </c>
      <c r="C44" s="49" t="s">
        <v>86</v>
      </c>
      <c r="D44" s="54">
        <v>30</v>
      </c>
      <c r="E44" s="44" t="s">
        <v>87</v>
      </c>
      <c r="F44" s="49" t="s">
        <v>201</v>
      </c>
      <c r="G44" s="60" t="s">
        <v>202</v>
      </c>
      <c r="H44" s="81" t="s">
        <v>203</v>
      </c>
      <c r="I44" s="45"/>
      <c r="J44" s="45"/>
      <c r="K44" s="45"/>
      <c r="L44" s="42"/>
    </row>
    <row r="45" spans="1:12" ht="101.1" customHeight="1" x14ac:dyDescent="0.25">
      <c r="A45" s="49" t="s">
        <v>204</v>
      </c>
      <c r="B45" s="51" t="s">
        <v>107</v>
      </c>
      <c r="C45" s="49" t="s">
        <v>86</v>
      </c>
      <c r="D45" s="54">
        <v>5</v>
      </c>
      <c r="E45" s="44" t="s">
        <v>87</v>
      </c>
      <c r="F45" s="49" t="s">
        <v>205</v>
      </c>
      <c r="G45" s="67" t="s">
        <v>206</v>
      </c>
      <c r="H45" s="49" t="s">
        <v>207</v>
      </c>
      <c r="I45" s="45"/>
      <c r="J45" s="45"/>
      <c r="K45" s="45"/>
      <c r="L45" s="42"/>
    </row>
    <row r="46" spans="1:12" ht="87" customHeight="1" x14ac:dyDescent="0.25">
      <c r="A46" s="49" t="s">
        <v>208</v>
      </c>
      <c r="B46" s="51" t="s">
        <v>107</v>
      </c>
      <c r="C46" s="49" t="s">
        <v>86</v>
      </c>
      <c r="D46" s="54">
        <v>8</v>
      </c>
      <c r="E46" s="44" t="s">
        <v>87</v>
      </c>
      <c r="F46" s="49" t="s">
        <v>209</v>
      </c>
      <c r="G46" s="54" t="s">
        <v>210</v>
      </c>
      <c r="H46" s="49" t="s">
        <v>211</v>
      </c>
      <c r="I46" s="45"/>
      <c r="J46" s="45"/>
      <c r="K46" s="45"/>
      <c r="L46" s="42"/>
    </row>
    <row r="47" spans="1:12" ht="60.6" customHeight="1" x14ac:dyDescent="0.25">
      <c r="A47" s="49" t="s">
        <v>212</v>
      </c>
      <c r="B47" s="51" t="s">
        <v>107</v>
      </c>
      <c r="C47" s="67" t="s">
        <v>86</v>
      </c>
      <c r="D47" s="67">
        <v>6</v>
      </c>
      <c r="E47" s="44" t="s">
        <v>87</v>
      </c>
      <c r="F47" s="49" t="s">
        <v>213</v>
      </c>
      <c r="G47" s="67" t="s">
        <v>214</v>
      </c>
      <c r="H47" s="49" t="s">
        <v>215</v>
      </c>
      <c r="I47" s="45"/>
      <c r="J47" s="45"/>
      <c r="K47" s="45"/>
      <c r="L47" s="42"/>
    </row>
    <row r="48" spans="1:12" ht="87" customHeight="1" x14ac:dyDescent="0.25">
      <c r="A48" s="49" t="s">
        <v>216</v>
      </c>
      <c r="B48" s="51" t="s">
        <v>107</v>
      </c>
      <c r="C48" s="67" t="s">
        <v>86</v>
      </c>
      <c r="D48" s="67">
        <v>10</v>
      </c>
      <c r="E48" s="44" t="s">
        <v>87</v>
      </c>
      <c r="F48" s="69" t="s">
        <v>217</v>
      </c>
      <c r="G48" s="67" t="s">
        <v>218</v>
      </c>
      <c r="H48" s="49" t="s">
        <v>219</v>
      </c>
      <c r="I48" s="45"/>
      <c r="J48" s="45"/>
      <c r="K48" s="45"/>
      <c r="L48" s="42"/>
    </row>
    <row r="49" spans="1:12" ht="90.9" customHeight="1" x14ac:dyDescent="0.25">
      <c r="A49" s="49" t="s">
        <v>220</v>
      </c>
      <c r="B49" s="51" t="s">
        <v>107</v>
      </c>
      <c r="C49" s="54" t="s">
        <v>86</v>
      </c>
      <c r="D49" s="78">
        <v>5</v>
      </c>
      <c r="E49" s="44" t="s">
        <v>99</v>
      </c>
      <c r="F49" s="70" t="s">
        <v>221</v>
      </c>
      <c r="G49" s="82" t="s">
        <v>222</v>
      </c>
      <c r="H49" s="49" t="s">
        <v>223</v>
      </c>
      <c r="I49" s="45"/>
      <c r="J49" s="45"/>
      <c r="K49" s="45"/>
      <c r="L49" s="42"/>
    </row>
    <row r="50" spans="1:12" ht="87" customHeight="1" x14ac:dyDescent="0.25">
      <c r="A50" s="49" t="s">
        <v>224</v>
      </c>
      <c r="B50" s="51" t="s">
        <v>107</v>
      </c>
      <c r="C50" s="67" t="s">
        <v>86</v>
      </c>
      <c r="D50" s="67">
        <v>10</v>
      </c>
      <c r="E50" s="44" t="s">
        <v>99</v>
      </c>
      <c r="F50" s="67" t="s">
        <v>225</v>
      </c>
      <c r="G50" s="67" t="s">
        <v>226</v>
      </c>
      <c r="H50" s="49" t="s">
        <v>227</v>
      </c>
      <c r="I50" s="45"/>
      <c r="J50" s="45"/>
      <c r="K50" s="45"/>
      <c r="L50" s="42"/>
    </row>
    <row r="51" spans="1:12" ht="87" customHeight="1" x14ac:dyDescent="0.25">
      <c r="A51" s="44" t="s">
        <v>228</v>
      </c>
      <c r="B51" s="51" t="s">
        <v>107</v>
      </c>
      <c r="C51" s="67" t="s">
        <v>86</v>
      </c>
      <c r="D51" s="67">
        <v>5</v>
      </c>
      <c r="E51" s="44" t="s">
        <v>99</v>
      </c>
      <c r="F51" s="69" t="s">
        <v>229</v>
      </c>
      <c r="G51" s="67" t="s">
        <v>230</v>
      </c>
      <c r="H51" s="81" t="s">
        <v>231</v>
      </c>
      <c r="I51" s="45"/>
      <c r="J51" s="45"/>
      <c r="K51" s="45"/>
      <c r="L51" s="42"/>
    </row>
    <row r="52" spans="1:12" ht="88.5" customHeight="1" x14ac:dyDescent="0.25">
      <c r="A52" s="50" t="s">
        <v>232</v>
      </c>
      <c r="B52" s="51" t="s">
        <v>107</v>
      </c>
      <c r="C52" s="67" t="s">
        <v>86</v>
      </c>
      <c r="D52" s="67">
        <v>10</v>
      </c>
      <c r="E52" s="44" t="s">
        <v>99</v>
      </c>
      <c r="F52" s="69" t="s">
        <v>233</v>
      </c>
      <c r="G52" s="83" t="s">
        <v>234</v>
      </c>
      <c r="H52" s="49" t="s">
        <v>235</v>
      </c>
      <c r="I52" s="45"/>
      <c r="J52" s="45"/>
      <c r="K52" s="45"/>
      <c r="L52" s="42"/>
    </row>
    <row r="53" spans="1:12" ht="90.9" customHeight="1" x14ac:dyDescent="0.25">
      <c r="A53" s="50" t="s">
        <v>236</v>
      </c>
      <c r="B53" s="51" t="s">
        <v>107</v>
      </c>
      <c r="C53" s="67" t="s">
        <v>86</v>
      </c>
      <c r="D53" s="67">
        <v>15</v>
      </c>
      <c r="E53" s="44" t="s">
        <v>99</v>
      </c>
      <c r="F53" s="71" t="s">
        <v>237</v>
      </c>
      <c r="G53" s="84" t="s">
        <v>238</v>
      </c>
      <c r="H53" s="49" t="s">
        <v>239</v>
      </c>
      <c r="I53" s="45"/>
      <c r="J53" s="45"/>
      <c r="K53" s="45"/>
      <c r="L53" s="42"/>
    </row>
    <row r="54" spans="1:12" ht="105.6" customHeight="1" x14ac:dyDescent="0.25">
      <c r="A54" s="42" t="s">
        <v>240</v>
      </c>
      <c r="B54" s="51" t="s">
        <v>107</v>
      </c>
      <c r="C54" s="67" t="s">
        <v>86</v>
      </c>
      <c r="D54" s="67">
        <v>15</v>
      </c>
      <c r="E54" s="44" t="s">
        <v>146</v>
      </c>
      <c r="F54" s="54" t="s">
        <v>241</v>
      </c>
      <c r="G54" s="54" t="s">
        <v>242</v>
      </c>
      <c r="H54" s="49" t="s">
        <v>243</v>
      </c>
      <c r="I54" s="45"/>
      <c r="J54" s="45"/>
      <c r="K54" s="45"/>
      <c r="L54" s="42"/>
    </row>
    <row r="55" spans="1:12" ht="99.6" customHeight="1" x14ac:dyDescent="0.25">
      <c r="A55" s="50" t="s">
        <v>244</v>
      </c>
      <c r="B55" s="51" t="s">
        <v>107</v>
      </c>
      <c r="C55" s="67" t="s">
        <v>86</v>
      </c>
      <c r="D55" s="67">
        <v>5</v>
      </c>
      <c r="E55" s="44" t="s">
        <v>99</v>
      </c>
      <c r="F55" s="42" t="s">
        <v>245</v>
      </c>
      <c r="G55" s="54" t="s">
        <v>246</v>
      </c>
      <c r="H55" s="49" t="s">
        <v>247</v>
      </c>
      <c r="I55" s="45"/>
      <c r="J55" s="45"/>
      <c r="K55" s="45"/>
      <c r="L55" s="42"/>
    </row>
    <row r="56" spans="1:12" ht="101.1" customHeight="1" x14ac:dyDescent="0.25">
      <c r="A56" s="50" t="s">
        <v>248</v>
      </c>
      <c r="B56" s="51" t="s">
        <v>107</v>
      </c>
      <c r="C56" s="67" t="s">
        <v>86</v>
      </c>
      <c r="D56" s="67">
        <v>5</v>
      </c>
      <c r="E56" s="44" t="s">
        <v>99</v>
      </c>
      <c r="F56" s="42" t="s">
        <v>249</v>
      </c>
      <c r="G56" s="54" t="s">
        <v>250</v>
      </c>
      <c r="H56" s="49" t="s">
        <v>251</v>
      </c>
      <c r="I56" s="45"/>
      <c r="J56" s="45"/>
      <c r="K56" s="45"/>
      <c r="L56" s="42"/>
    </row>
    <row r="57" spans="1:12" ht="102" customHeight="1" x14ac:dyDescent="0.25">
      <c r="A57" s="50" t="s">
        <v>252</v>
      </c>
      <c r="B57" s="51" t="s">
        <v>107</v>
      </c>
      <c r="C57" s="67" t="s">
        <v>86</v>
      </c>
      <c r="D57" s="67">
        <v>5</v>
      </c>
      <c r="E57" s="44" t="s">
        <v>99</v>
      </c>
      <c r="F57" s="72" t="s">
        <v>253</v>
      </c>
      <c r="G57" s="54" t="s">
        <v>254</v>
      </c>
      <c r="H57" s="49" t="s">
        <v>255</v>
      </c>
      <c r="I57" s="45"/>
      <c r="J57" s="45"/>
      <c r="K57" s="45"/>
      <c r="L57" s="42"/>
    </row>
    <row r="58" spans="1:12" ht="41.4" x14ac:dyDescent="0.25">
      <c r="A58" s="48" t="s">
        <v>98</v>
      </c>
      <c r="B58" s="51" t="s">
        <v>107</v>
      </c>
      <c r="C58" s="51" t="s">
        <v>86</v>
      </c>
      <c r="D58" s="53">
        <v>30</v>
      </c>
      <c r="E58" s="53" t="s">
        <v>99</v>
      </c>
      <c r="F58" s="49" t="s">
        <v>100</v>
      </c>
      <c r="G58" s="57" t="s">
        <v>101</v>
      </c>
      <c r="H58" s="76" t="s">
        <v>102</v>
      </c>
      <c r="I58" s="45"/>
      <c r="J58" s="45"/>
      <c r="K58" s="45"/>
      <c r="L58" s="42"/>
    </row>
    <row r="59" spans="1:12" ht="41.4" x14ac:dyDescent="0.25">
      <c r="A59" s="48" t="s">
        <v>103</v>
      </c>
      <c r="B59" s="51" t="s">
        <v>107</v>
      </c>
      <c r="C59" s="51" t="s">
        <v>86</v>
      </c>
      <c r="D59" s="53">
        <v>30</v>
      </c>
      <c r="E59" s="53" t="s">
        <v>99</v>
      </c>
      <c r="F59" s="49" t="s">
        <v>100</v>
      </c>
      <c r="G59" s="57" t="s">
        <v>101</v>
      </c>
      <c r="H59" s="76" t="s">
        <v>102</v>
      </c>
      <c r="I59" s="45"/>
      <c r="J59" s="45"/>
      <c r="K59" s="45"/>
      <c r="L59" s="42"/>
    </row>
    <row r="60" spans="1:12" ht="41.4" x14ac:dyDescent="0.25">
      <c r="A60" s="48" t="s">
        <v>104</v>
      </c>
      <c r="B60" s="51" t="s">
        <v>107</v>
      </c>
      <c r="C60" s="51" t="s">
        <v>86</v>
      </c>
      <c r="D60" s="53">
        <v>30</v>
      </c>
      <c r="E60" s="53" t="s">
        <v>99</v>
      </c>
      <c r="F60" s="49" t="s">
        <v>100</v>
      </c>
      <c r="G60" s="57" t="s">
        <v>101</v>
      </c>
      <c r="H60" s="76" t="s">
        <v>102</v>
      </c>
      <c r="I60" s="45"/>
      <c r="J60" s="45"/>
      <c r="K60" s="45"/>
      <c r="L60" s="42"/>
    </row>
    <row r="61" spans="1:12" ht="41.4" x14ac:dyDescent="0.25">
      <c r="A61" s="48" t="s">
        <v>105</v>
      </c>
      <c r="B61" s="51" t="s">
        <v>107</v>
      </c>
      <c r="C61" s="51" t="s">
        <v>86</v>
      </c>
      <c r="D61" s="53">
        <v>30</v>
      </c>
      <c r="E61" s="53" t="s">
        <v>99</v>
      </c>
      <c r="F61" s="49" t="s">
        <v>100</v>
      </c>
      <c r="G61" s="57" t="s">
        <v>101</v>
      </c>
      <c r="H61" s="76" t="s">
        <v>102</v>
      </c>
      <c r="I61" s="45"/>
      <c r="J61" s="45"/>
      <c r="K61" s="45"/>
      <c r="L61" s="42"/>
    </row>
    <row r="62" spans="1:12" ht="41.4" x14ac:dyDescent="0.25">
      <c r="A62" s="48" t="s">
        <v>106</v>
      </c>
      <c r="B62" s="51" t="s">
        <v>107</v>
      </c>
      <c r="C62" s="51" t="s">
        <v>86</v>
      </c>
      <c r="D62" s="53">
        <v>30</v>
      </c>
      <c r="E62" s="53" t="s">
        <v>99</v>
      </c>
      <c r="F62" s="49" t="s">
        <v>100</v>
      </c>
      <c r="G62" s="57" t="s">
        <v>101</v>
      </c>
      <c r="H62" s="76" t="s">
        <v>102</v>
      </c>
      <c r="I62" s="45"/>
      <c r="J62" s="45"/>
      <c r="K62" s="45"/>
      <c r="L62" s="42"/>
    </row>
    <row r="63" spans="1:12" ht="41.4" x14ac:dyDescent="0.25">
      <c r="A63" s="50" t="s">
        <v>256</v>
      </c>
      <c r="B63" s="51" t="s">
        <v>107</v>
      </c>
      <c r="C63" s="51" t="s">
        <v>86</v>
      </c>
      <c r="D63" s="53">
        <v>30</v>
      </c>
      <c r="E63" s="53" t="s">
        <v>99</v>
      </c>
      <c r="F63" s="49" t="s">
        <v>100</v>
      </c>
      <c r="G63" s="57" t="s">
        <v>101</v>
      </c>
      <c r="H63" s="76" t="s">
        <v>102</v>
      </c>
      <c r="I63" s="45"/>
      <c r="J63" s="45"/>
      <c r="K63" s="45"/>
      <c r="L63" s="42"/>
    </row>
    <row r="64" spans="1:12" ht="41.4" x14ac:dyDescent="0.25">
      <c r="A64" s="50" t="s">
        <v>257</v>
      </c>
      <c r="B64" s="51" t="s">
        <v>107</v>
      </c>
      <c r="C64" s="51" t="s">
        <v>86</v>
      </c>
      <c r="D64" s="53">
        <v>30</v>
      </c>
      <c r="E64" s="53" t="s">
        <v>99</v>
      </c>
      <c r="F64" s="49" t="s">
        <v>100</v>
      </c>
      <c r="G64" s="57" t="s">
        <v>101</v>
      </c>
      <c r="H64" s="76" t="s">
        <v>102</v>
      </c>
      <c r="I64" s="45"/>
      <c r="J64" s="45"/>
      <c r="K64" s="45"/>
      <c r="L64" s="42"/>
    </row>
    <row r="65" spans="1:12" ht="41.4" x14ac:dyDescent="0.25">
      <c r="A65" s="50" t="s">
        <v>258</v>
      </c>
      <c r="B65" s="51" t="s">
        <v>107</v>
      </c>
      <c r="C65" s="51" t="s">
        <v>86</v>
      </c>
      <c r="D65" s="53">
        <v>30</v>
      </c>
      <c r="E65" s="53" t="s">
        <v>99</v>
      </c>
      <c r="F65" s="49" t="s">
        <v>100</v>
      </c>
      <c r="G65" s="57" t="s">
        <v>101</v>
      </c>
      <c r="H65" s="76" t="s">
        <v>102</v>
      </c>
      <c r="I65" s="45"/>
      <c r="J65" s="45"/>
      <c r="K65" s="45"/>
      <c r="L65" s="42"/>
    </row>
    <row r="66" spans="1:12" ht="41.4" x14ac:dyDescent="0.25">
      <c r="A66" s="50" t="s">
        <v>259</v>
      </c>
      <c r="B66" s="51" t="s">
        <v>107</v>
      </c>
      <c r="C66" s="51" t="s">
        <v>86</v>
      </c>
      <c r="D66" s="53">
        <v>30</v>
      </c>
      <c r="E66" s="53" t="s">
        <v>99</v>
      </c>
      <c r="F66" s="49" t="s">
        <v>100</v>
      </c>
      <c r="G66" s="57" t="s">
        <v>101</v>
      </c>
      <c r="H66" s="76" t="s">
        <v>102</v>
      </c>
      <c r="I66" s="45"/>
      <c r="J66" s="45"/>
      <c r="K66" s="45"/>
      <c r="L66" s="42"/>
    </row>
    <row r="67" spans="1:12" ht="41.4" x14ac:dyDescent="0.25">
      <c r="A67" s="50" t="s">
        <v>260</v>
      </c>
      <c r="B67" s="51" t="s">
        <v>107</v>
      </c>
      <c r="C67" s="51" t="s">
        <v>86</v>
      </c>
      <c r="D67" s="53">
        <v>30</v>
      </c>
      <c r="E67" s="53" t="s">
        <v>99</v>
      </c>
      <c r="F67" s="49" t="s">
        <v>100</v>
      </c>
      <c r="G67" s="57" t="s">
        <v>101</v>
      </c>
      <c r="H67" s="76" t="s">
        <v>102</v>
      </c>
      <c r="I67" s="45"/>
      <c r="J67" s="45"/>
      <c r="K67" s="45"/>
      <c r="L67" s="42"/>
    </row>
    <row r="68" spans="1:12" ht="41.4" x14ac:dyDescent="0.25">
      <c r="A68" s="50" t="s">
        <v>84</v>
      </c>
      <c r="B68" s="49" t="s">
        <v>261</v>
      </c>
      <c r="C68" s="50" t="s">
        <v>86</v>
      </c>
      <c r="D68" s="56">
        <v>1</v>
      </c>
      <c r="E68" s="44" t="s">
        <v>87</v>
      </c>
      <c r="F68" s="75" t="s">
        <v>262</v>
      </c>
      <c r="G68" s="73" t="s">
        <v>263</v>
      </c>
      <c r="H68" s="42" t="s">
        <v>264</v>
      </c>
      <c r="I68" s="45"/>
      <c r="J68" s="45"/>
      <c r="K68" s="45"/>
      <c r="L68" s="42"/>
    </row>
    <row r="69" spans="1:12" ht="41.4" x14ac:dyDescent="0.25">
      <c r="A69" s="50" t="s">
        <v>265</v>
      </c>
      <c r="B69" s="49" t="s">
        <v>261</v>
      </c>
      <c r="C69" s="50" t="s">
        <v>86</v>
      </c>
      <c r="D69" s="56">
        <v>6</v>
      </c>
      <c r="E69" s="44" t="s">
        <v>87</v>
      </c>
      <c r="F69" s="42" t="s">
        <v>266</v>
      </c>
      <c r="G69" s="54" t="s">
        <v>267</v>
      </c>
      <c r="H69" s="49" t="s">
        <v>268</v>
      </c>
      <c r="I69" s="45"/>
      <c r="J69" s="45"/>
      <c r="K69" s="45"/>
      <c r="L69" s="42"/>
    </row>
  </sheetData>
  <autoFilter ref="A11:L69" xr:uid="{2A1B22A6-6911-4B66-9346-50F92106AC84}"/>
  <mergeCells count="3">
    <mergeCell ref="A10:G10"/>
    <mergeCell ref="I10:L10"/>
    <mergeCell ref="A8:L8"/>
  </mergeCells>
  <phoneticPr fontId="15" type="noConversion"/>
  <dataValidations count="1">
    <dataValidation allowBlank="1" showInputMessage="1" showErrorMessage="1" promptTitle="Map Fields" prompt="Use this section (if applicable) to map fields from the source system and make notes as you go along." sqref="I10:L11" xr:uid="{A8B3A5B2-F839-4787-9D3B-0B1F99D4B963}"/>
  </dataValidations>
  <pageMargins left="0.7" right="0.7" top="0.75" bottom="0.75" header="0.3" footer="0.3"/>
  <pageSetup scale="51" fitToHeight="0" orientation="landscape"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p:properties xmlns:p="http://schemas.microsoft.com/office/2006/metadata/properties" xmlns:xsi="http://www.w3.org/2001/XMLSchema-instance" xmlns:pc="http://schemas.microsoft.com/office/infopath/2007/PartnerControls">
  <documentManagement>
    <TaxCatchAll xmlns="ee0d1073-b73c-4cf9-a2e0-1985adf7d54f" xsi:nil="true"/>
    <lcf76f155ced4ddcb4097134ff3c332f xmlns="516cba96-6054-4a79-be74-6a387f3f438d">
      <Terms xmlns="http://schemas.microsoft.com/office/infopath/2007/PartnerControls"/>
    </lcf76f155ced4ddcb4097134ff3c332f>
    <Wave xmlns="516cba96-6054-4a79-be74-6a387f3f438d" xsi:nil="true"/>
    <_dlc_DocId xmlns="ee0d1073-b73c-4cf9-a2e0-1985adf7d54f">3XNNPFDRQHSR-554964033-9022</_dlc_DocId>
    <_dlc_DocIdUrl xmlns="ee0d1073-b73c-4cf9-a2e0-1985adf7d54f">
      <Url>https://myfloridacfo.sharepoint.com/sites/FLP/_layouts/15/DocIdRedir.aspx?ID=3XNNPFDRQHSR-554964033-9022</Url>
      <Description>3XNNPFDRQHSR-554964033-9022</Description>
    </_dlc_DocIdUrl>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92A0227CA8C5684CB3977D1DAA11B3AF" ma:contentTypeVersion="24" ma:contentTypeDescription="Create a new document." ma:contentTypeScope="" ma:versionID="a0ebef0b40e8d04267b27bb4227ded51">
  <xsd:schema xmlns:xsd="http://www.w3.org/2001/XMLSchema" xmlns:xs="http://www.w3.org/2001/XMLSchema" xmlns:p="http://schemas.microsoft.com/office/2006/metadata/properties" xmlns:ns2="ee0d1073-b73c-4cf9-a2e0-1985adf7d54f" xmlns:ns3="516cba96-6054-4a79-be74-6a387f3f438d" targetNamespace="http://schemas.microsoft.com/office/2006/metadata/properties" ma:root="true" ma:fieldsID="196549cd44a90c12226a2618daea834b" ns2:_="" ns3:_="">
    <xsd:import namespace="ee0d1073-b73c-4cf9-a2e0-1985adf7d54f"/>
    <xsd:import namespace="516cba96-6054-4a79-be74-6a387f3f438d"/>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2:SharedWithUsers" minOccurs="0"/>
                <xsd:element ref="ns2:SharedWithDetails" minOccurs="0"/>
                <xsd:element ref="ns3:Wave" minOccurs="0"/>
                <xsd:element ref="ns3:MediaServiceDateTaken" minOccurs="0"/>
                <xsd:element ref="ns3:MediaServiceObjectDetectorVersions" minOccurs="0"/>
                <xsd:element ref="ns3:MediaLengthInSeconds"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e0d1073-b73c-4cf9-a2e0-1985adf7d54f" elementFormDefault="qualified">
    <xsd:import namespace="http://schemas.microsoft.com/office/2006/documentManagement/types"/>
    <xsd:import namespace="http://schemas.microsoft.com/office/infopath/2007/PartnerControls"/>
    <xsd:element name="_dlc_DocId" ma:index="4" nillable="true" ma:displayName="Document ID Value" ma:description="The value of the document ID assigned to this item." ma:indexed="true" ma:internalName="_dlc_DocId" ma:readOnly="true">
      <xsd:simpleType>
        <xsd:restriction base="dms:Text"/>
      </xsd:simpleType>
    </xsd:element>
    <xsd:element name="_dlc_DocIdUrl" ma:index="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6" nillable="true" ma:displayName="Persist ID" ma:description="Keep ID on add." ma:hidden="true" ma:internalName="_dlc_DocIdPersistId" ma:readOnly="true">
      <xsd:simpleType>
        <xsd:restriction base="dms:Boolean"/>
      </xsd:simpleType>
    </xsd:element>
    <xsd:element name="SharedWithUsers" ma:index="13" nillable="true" ma:displayName="Shared With" ma:SearchPeopleOnly="false" ma:SharePointGroup="0" ma:internalName="SharedWithUsers" ma:readOnly="tru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TaxCatchAll" ma:index="21" nillable="true" ma:displayName="Taxonomy Catch All Column" ma:hidden="true" ma:list="{5c0deb56-c673-49b7-a44c-1f8606d04005}" ma:internalName="TaxCatchAll" ma:showField="CatchAllData" ma:web="ee0d1073-b73c-4cf9-a2e0-1985adf7d54f">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516cba96-6054-4a79-be74-6a387f3f438d"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Wave" ma:index="15" nillable="true" ma:displayName="Wave" ma:format="Dropdown" ma:internalName="Wave">
      <xsd:simpleType>
        <xsd:restriction base="dms:Choice">
          <xsd:enumeration value="CMS"/>
          <xsd:enumeration value="Central"/>
          <xsd:enumeration value="Financials"/>
          <xsd:enumeration value="Payroll"/>
          <xsd:enumeration value="Production Support"/>
          <xsd:enumeration value="Universal"/>
        </xsd:restriction>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9e199f5e-f571-42dc-8172-d11fd433b9b8" ma:termSetId="09814cd3-568e-fe90-9814-8d621ff8fb84" ma:anchorId="fba54fb3-c3e1-fe81-a776-ca4b69148c4d" ma:open="true" ma:isKeyword="false">
      <xsd:complexType>
        <xsd:sequence>
          <xsd:element ref="pc:Terms" minOccurs="0" maxOccurs="1"/>
        </xsd:sequence>
      </xsd:complexType>
    </xsd:element>
    <xsd:element name="MediaServiceOCR" ma:index="22" nillable="true" ma:displayName="Extracted Text" ma:internalName="MediaServiceOCR" ma:readOnly="true">
      <xsd:simpleType>
        <xsd:restriction base="dms:Note">
          <xsd:maxLength value="255"/>
        </xsd:restriction>
      </xsd:simpleType>
    </xsd:element>
    <xsd:element name="MediaServiceGenerationTime" ma:index="23" nillable="true" ma:displayName="MediaServiceGenerationTime" ma:hidden="true" ma:internalName="MediaServiceGenerationTime" ma:readOnly="true">
      <xsd:simpleType>
        <xsd:restriction base="dms:Text"/>
      </xsd:simpleType>
    </xsd:element>
    <xsd:element name="MediaServiceEventHashCode" ma:index="24" nillable="true" ma:displayName="MediaServiceEventHashCode" ma:hidden="true" ma:internalName="MediaServiceEventHashCode"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7ECA14A-D53B-4E8D-A155-E22AC9C3A581}">
  <ds:schemaRefs>
    <ds:schemaRef ds:uri="http://schemas.microsoft.com/sharepoint/events"/>
  </ds:schemaRefs>
</ds:datastoreItem>
</file>

<file path=customXml/itemProps2.xml><?xml version="1.0" encoding="utf-8"?>
<ds:datastoreItem xmlns:ds="http://schemas.openxmlformats.org/officeDocument/2006/customXml" ds:itemID="{582CB643-46B5-4C4B-BA73-CD3A166EF606}">
  <ds:schemaRefs>
    <ds:schemaRef ds:uri="http://schemas.microsoft.com/office/2006/metadata/properties"/>
    <ds:schemaRef ds:uri="http://schemas.microsoft.com/office/infopath/2007/PartnerControls"/>
    <ds:schemaRef ds:uri="ee0d1073-b73c-4cf9-a2e0-1985adf7d54f"/>
    <ds:schemaRef ds:uri="516cba96-6054-4a79-be74-6a387f3f438d"/>
  </ds:schemaRefs>
</ds:datastoreItem>
</file>

<file path=customXml/itemProps3.xml><?xml version="1.0" encoding="utf-8"?>
<ds:datastoreItem xmlns:ds="http://schemas.openxmlformats.org/officeDocument/2006/customXml" ds:itemID="{5874EE58-A68D-4C13-B6B2-1B62D42C92CE}">
  <ds:schemaRefs>
    <ds:schemaRef ds:uri="http://schemas.microsoft.com/sharepoint/v3/contenttype/forms"/>
  </ds:schemaRefs>
</ds:datastoreItem>
</file>

<file path=customXml/itemProps4.xml><?xml version="1.0" encoding="utf-8"?>
<ds:datastoreItem xmlns:ds="http://schemas.openxmlformats.org/officeDocument/2006/customXml" ds:itemID="{4EA50083-8006-4EBE-B51D-B488D50D64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e0d1073-b73c-4cf9-a2e0-1985adf7d54f"/>
    <ds:schemaRef ds:uri="516cba96-6054-4a79-be74-6a387f3f438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1bc0f418-96a4-4caf-9d7c-ccc5ec7f9d91}" enabled="1" method="Privileged" siteId="{e0793d39-0939-496d-b129-198edd916feb}"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4</vt:i4>
      </vt:variant>
    </vt:vector>
  </HeadingPairs>
  <TitlesOfParts>
    <vt:vector size="4" baseType="lpstr">
      <vt:lpstr>Version History</vt:lpstr>
      <vt:lpstr>General Information</vt:lpstr>
      <vt:lpstr>File Format Legend</vt:lpstr>
      <vt:lpstr>File Format</vt:lpstr>
    </vt:vector>
  </TitlesOfParts>
  <Manager/>
  <Company>Accenture</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Ryan Blane</dc:creator>
  <cp:keywords/>
  <dc:description/>
  <cp:lastModifiedBy>Darling, TJ</cp:lastModifiedBy>
  <cp:revision/>
  <dcterms:created xsi:type="dcterms:W3CDTF">2013-04-16T15:33:16Z</dcterms:created>
  <dcterms:modified xsi:type="dcterms:W3CDTF">2025-11-14T21:15:24Z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NewReviewCycle">
    <vt:lpwstr/>
  </property>
  <property fmtid="{D5CDD505-2E9C-101B-9397-08002B2CF9AE}" pid="3" name="ContentTypeId">
    <vt:lpwstr>0x01010092A0227CA8C5684CB3977D1DAA11B3AF</vt:lpwstr>
  </property>
  <property fmtid="{D5CDD505-2E9C-101B-9397-08002B2CF9AE}" pid="4" name="MSIP_Label_1bc0f418-96a4-4caf-9d7c-ccc5ec7f9d91_Enabled">
    <vt:lpwstr>True</vt:lpwstr>
  </property>
  <property fmtid="{D5CDD505-2E9C-101B-9397-08002B2CF9AE}" pid="5" name="MSIP_Label_1bc0f418-96a4-4caf-9d7c-ccc5ec7f9d91_SiteId">
    <vt:lpwstr>e0793d39-0939-496d-b129-198edd916feb</vt:lpwstr>
  </property>
  <property fmtid="{D5CDD505-2E9C-101B-9397-08002B2CF9AE}" pid="6" name="MSIP_Label_1bc0f418-96a4-4caf-9d7c-ccc5ec7f9d91_SetDate">
    <vt:lpwstr>2019-09-20T05:31:26.3316440Z</vt:lpwstr>
  </property>
  <property fmtid="{D5CDD505-2E9C-101B-9397-08002B2CF9AE}" pid="7" name="MSIP_Label_1bc0f418-96a4-4caf-9d7c-ccc5ec7f9d91_Name">
    <vt:lpwstr>Unrestricted</vt:lpwstr>
  </property>
  <property fmtid="{D5CDD505-2E9C-101B-9397-08002B2CF9AE}" pid="8" name="MSIP_Label_1bc0f418-96a4-4caf-9d7c-ccc5ec7f9d91_ActionId">
    <vt:lpwstr>bc9d50f7-6858-46f0-ae6a-9ea57541355f</vt:lpwstr>
  </property>
  <property fmtid="{D5CDD505-2E9C-101B-9397-08002B2CF9AE}" pid="9" name="MSIP_Label_1bc0f418-96a4-4caf-9d7c-ccc5ec7f9d91_Extended_MSFT_Method">
    <vt:lpwstr>Manual</vt:lpwstr>
  </property>
  <property fmtid="{D5CDD505-2E9C-101B-9397-08002B2CF9AE}" pid="10" name="Sensitivity">
    <vt:lpwstr>Unrestricted</vt:lpwstr>
  </property>
  <property fmtid="{D5CDD505-2E9C-101B-9397-08002B2CF9AE}" pid="11" name="_dlc_DocIdItemGuid">
    <vt:lpwstr>1b298acc-6c3b-415f-ac24-0acea6c8e80b</vt:lpwstr>
  </property>
  <property fmtid="{D5CDD505-2E9C-101B-9397-08002B2CF9AE}" pid="12" name="Order">
    <vt:r8>917400</vt:r8>
  </property>
  <property fmtid="{D5CDD505-2E9C-101B-9397-08002B2CF9AE}" pid="13" name="MediaServiceImageTags">
    <vt:lpwstr/>
  </property>
</Properties>
</file>