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6" rupBuild="27928"/>
  <workbookPr codeName="ThisWorkbook" defaultThemeVersion="124226"/>
  <mc:AlternateContent xmlns:mc="http://schemas.openxmlformats.org/markup-compatibility/2006">
    <mc:Choice Requires="x15">
      <x15ac:absPath xmlns:x15ac="http://schemas.microsoft.com/office/spreadsheetml/2010/11/ac" url="C:\Users\darlingt\Downloads\"/>
    </mc:Choice>
  </mc:AlternateContent>
  <xr:revisionPtr revIDLastSave="0" documentId="8_{5A3A8915-1682-450A-9F33-499ABA1610D2}" xr6:coauthVersionLast="47" xr6:coauthVersionMax="47" xr10:uidLastSave="{00000000-0000-0000-0000-000000000000}"/>
  <bookViews>
    <workbookView xWindow="-28920" yWindow="1020" windowWidth="29040" windowHeight="15720" tabRatio="446" xr2:uid="{00000000-000D-0000-FFFF-FFFF00000000}"/>
  </bookViews>
  <sheets>
    <sheet name="Version History" sheetId="13" r:id="rId1"/>
    <sheet name="General Information" sheetId="29" r:id="rId2"/>
    <sheet name="File Format Legend" sheetId="30" r:id="rId3"/>
    <sheet name="File Format" sheetId="31" r:id="rId4"/>
  </sheets>
  <definedNames>
    <definedName name="_xlnm._FilterDatabase" localSheetId="3" hidden="1">'File Format'!$A$11:$L$32</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B6" i="30" l="1"/>
</calcChain>
</file>

<file path=xl/sharedStrings.xml><?xml version="1.0" encoding="utf-8"?>
<sst xmlns="http://schemas.openxmlformats.org/spreadsheetml/2006/main" count="243" uniqueCount="164">
  <si>
    <t>Version History</t>
  </si>
  <si>
    <t>Version Number</t>
  </si>
  <si>
    <t>Date</t>
  </si>
  <si>
    <t>Revision Notes</t>
  </si>
  <si>
    <t>Initial Draft Version</t>
  </si>
  <si>
    <t>Updated as per DDID #0718 - Add Budget Plan details</t>
  </si>
  <si>
    <t>Added Record Code Header (H) and Line (L) for Budget Plan and Budget Detail record respectively.</t>
  </si>
  <si>
    <t>Updated per design change. Removed Account ChartField from layout as this field will be defaulted from the Budget Item. Removed Record Code fields.</t>
  </si>
  <si>
    <t>PCI008 - Project Costing Budget Spreadsheet Upload Layout</t>
  </si>
  <si>
    <t xml:space="preserve">Layout Contents </t>
  </si>
  <si>
    <t>Description</t>
  </si>
  <si>
    <t>This Interface layout contains the following sections (tabs):</t>
  </si>
  <si>
    <t>Version History:</t>
  </si>
  <si>
    <t>Log and track the version history of the layout.</t>
  </si>
  <si>
    <t>General Information:</t>
  </si>
  <si>
    <t>Contains information about the layout, its content and tabs.</t>
  </si>
  <si>
    <t>File Format Legend:</t>
  </si>
  <si>
    <t>Describes the column headings in the File Format Tab.</t>
  </si>
  <si>
    <t>File Format:</t>
  </si>
  <si>
    <t>The file format specifies the format in which data file is expected or sent by Florida PALM.</t>
  </si>
  <si>
    <t xml:space="preserve"> File Name</t>
  </si>
  <si>
    <t>Interface Overview</t>
  </si>
  <si>
    <t>PCI008 Spreadsheet Upload</t>
  </si>
  <si>
    <t>Inbound interface that provides project budget information via spreadsheet (Excel) upload.</t>
  </si>
  <si>
    <t xml:space="preserve"> </t>
  </si>
  <si>
    <t>Business &amp; Technical Information</t>
  </si>
  <si>
    <t>Module:</t>
  </si>
  <si>
    <t>Project Costing</t>
  </si>
  <si>
    <t>Datafile Type:</t>
  </si>
  <si>
    <t>CSV/XLS/XML</t>
  </si>
  <si>
    <t>End Point:</t>
  </si>
  <si>
    <t>Not Applicable</t>
  </si>
  <si>
    <t>Access Details:</t>
  </si>
  <si>
    <t>Security Protocol:</t>
  </si>
  <si>
    <t>Authentication:</t>
  </si>
  <si>
    <t>Authorization:</t>
  </si>
  <si>
    <t>Authorized to access your data in Florida PALM.</t>
  </si>
  <si>
    <t>Request/Response:</t>
  </si>
  <si>
    <t>Sample Data Types</t>
  </si>
  <si>
    <t>Sample Data</t>
  </si>
  <si>
    <t>Sample Data Files are provided seperately.</t>
  </si>
  <si>
    <t>Sample Data File Name(s)</t>
  </si>
  <si>
    <t>PCI008-Project Costing Budget Spreadsheet Upload Sample Data</t>
  </si>
  <si>
    <t>This section describes the column headings in the File Format Tab. Please review this section to understand the column headers before proceeding to the next section (file format tab).</t>
  </si>
  <si>
    <t xml:space="preserve">Column Headings </t>
  </si>
  <si>
    <t>Field Name:</t>
  </si>
  <si>
    <t>Name of the Florida PALM data field in the layout.</t>
  </si>
  <si>
    <t>Record Type:</t>
  </si>
  <si>
    <t>Specifies the record type "Header" or "Detail" or other free form delineation applicable for the fields in the record.</t>
  </si>
  <si>
    <t>Field Type:</t>
  </si>
  <si>
    <t>Field Type is the data type of the field, such as character, number, signed number or date.
- A Character type could be alpha numeric consisting of both letters and numbers. 
- Signed Number type could be a positive or negative value with decimal position
- Number type could be a positive with decimal position
- Long Character type is an Alphanumeric field used for long descriptions or comments
- Datetime is Date and Time field
- Date is a Date field</t>
  </si>
  <si>
    <t>Field Length:</t>
  </si>
  <si>
    <t>Specifies the maximum length of the data field. If the data field is expected to have decimals or any other length format then it will be mentioned in the Valid Values/Default column. For Example, if the field is a signed number with a total length of 8 and includes 2 decimals, the Valid Values/Default column will show 12340.56 or if an amount ends in 0 cents, the Valid Values/Default column will state - include 00 after the decimal (109.00)</t>
  </si>
  <si>
    <t>Required Field:</t>
  </si>
  <si>
    <t>States if the element value is required or not, Y= Yes, N=No OR C=Conditional. If data is supplied for a element that is marked "N" (Not Required) then it has to adhere to the specifications in Valid Values/Default and Processing Rules. If the data is not supplied, Florida PALM may insert a derived or default value based on the functional design. Conditional field, means this field value is dependent on some other field in the layout and may be needed when the other field value is present; check the processing rules column for additional details.</t>
  </si>
  <si>
    <t>Description:</t>
  </si>
  <si>
    <t>Business description of the field in the file format tab.</t>
  </si>
  <si>
    <t>Valid Values/Defaults:</t>
  </si>
  <si>
    <t>Lists valid values for the fields provided in this column. The data supplied (inbound or outbound) must conform to these values.</t>
  </si>
  <si>
    <t>Processing Rules:</t>
  </si>
  <si>
    <t>Provides the Florida PALM specific processing rules. For example, lists rules, default values, date formats, etc., which will be utilized by the program to extract data that will be exchanged with Florida PALM.</t>
  </si>
  <si>
    <t>Interfacing System Field Mapping</t>
  </si>
  <si>
    <t>Use this section (if applicable) to map fields from the Interfacing system and make notes as you go along.</t>
  </si>
  <si>
    <t>Map the Interface source systems field name in the layout with your system.</t>
  </si>
  <si>
    <t>Map the Interface source systems field type in the layout with your system.</t>
  </si>
  <si>
    <t>Map the Interface source systems field length in the layout with your system.</t>
  </si>
  <si>
    <t>Notes:</t>
  </si>
  <si>
    <t>Make notes as you map the source system fields with Florida PALM fields.</t>
  </si>
  <si>
    <t>The file format below is the definition that represents the data structure of the file to be processed. It provides information which is helpful in writing the program/s that
extract or insert data  with Florida PALM.</t>
  </si>
  <si>
    <t>PCI008 - Project Costing Budget Upload Layout - File format: (Pipe (|) Delimited TXT)</t>
  </si>
  <si>
    <t>Field Name</t>
  </si>
  <si>
    <t>Record Type</t>
  </si>
  <si>
    <t xml:space="preserve"> Field Type</t>
  </si>
  <si>
    <t xml:space="preserve"> Field Length</t>
  </si>
  <si>
    <t>Required Field
(Florida PALM)
Yes (Y), No (N), 
Conditional (C)</t>
  </si>
  <si>
    <t>Valid Values/Defaults</t>
  </si>
  <si>
    <t>Processing Rules</t>
  </si>
  <si>
    <t>Field Type</t>
  </si>
  <si>
    <t>Field Length</t>
  </si>
  <si>
    <t>Notes</t>
  </si>
  <si>
    <t>PC Business Unit</t>
  </si>
  <si>
    <t>Project Budget Plan</t>
  </si>
  <si>
    <t>Character</t>
  </si>
  <si>
    <t>Y</t>
  </si>
  <si>
    <t xml:space="preserve">Used to define an organization or organizational subset that is independent with regards to one or more accounting or operational functions for Project related ChartFields. </t>
  </si>
  <si>
    <t>Example: 43000</t>
  </si>
  <si>
    <t>This is a required field.  Failure to provide a valid Business Unit will result in an error preventing the Budget Details from loading into Florida PALM.</t>
  </si>
  <si>
    <t>Project ID</t>
  </si>
  <si>
    <t>Represents the Project ChartField which is used to capture a planned undertaking of something to be accomplished or produced, having a beginning and ending date, for which expenditures/costs and revenues are to be tracked.</t>
  </si>
  <si>
    <t>Example: 430000000000381</t>
  </si>
  <si>
    <t>This is a required field.  Failure to provide a valid Project ID will result in an error preventing the Budget Details from loading into Florida PALM.</t>
  </si>
  <si>
    <t>C</t>
  </si>
  <si>
    <t>Budget Plan Description</t>
  </si>
  <si>
    <t>Example: New Budget Plan</t>
  </si>
  <si>
    <t>This field is required while inserting Budget Plan for first time.
This field is optional in case of update for Budget Details.</t>
  </si>
  <si>
    <t>Activity ID</t>
  </si>
  <si>
    <t>Project Budget Detail</t>
  </si>
  <si>
    <t>Activity ID tracks specific tasks that make up a Project and records transactional details; a Project must have at least one associated Activity ID.</t>
  </si>
  <si>
    <t>Example: 00000000ROAD001</t>
  </si>
  <si>
    <t>This is a required field.  Failure to provide a valid Activity ID will result in an error preventing the Budget Details from loading into Florida PALM.</t>
  </si>
  <si>
    <t>Project Budget Item</t>
  </si>
  <si>
    <t>Project Budget Item is used to define lower level budgets by expenditure type. Each Budget Item is associated with the corresponding Budgetary Account Value.</t>
  </si>
  <si>
    <t>Examples:Sal Wage, Med Svcs, Lwn Svc, Trvl Gen, LABOR
Additional Valid values will be shared by Florida PALM.</t>
  </si>
  <si>
    <t>This is a required field.  Failure to provide a valid Project Budget Item will result in an error preventing the Budget Details from loading into Florida PALM.</t>
  </si>
  <si>
    <t>Budget Period</t>
  </si>
  <si>
    <t>Budget Period (Appropriation Year)</t>
  </si>
  <si>
    <t>Example: 2024</t>
  </si>
  <si>
    <t xml:space="preserve">This is a required field.  Failure to provide a valid Budget Period will result in an error preventing the Budget Details from loading into Florida PALM. </t>
  </si>
  <si>
    <t>GL Business Unit</t>
  </si>
  <si>
    <t xml:space="preserve">Used to define an organization or organizational subset that is independent with regards to one or more accounting or operational functions.
</t>
  </si>
  <si>
    <t>The GL Business Unit field is a required. Failure to provide a valid GL Business Unit value will result in an error preventing the Budget Details from loading into Florida PALM.</t>
  </si>
  <si>
    <t>Organization</t>
  </si>
  <si>
    <t>N</t>
  </si>
  <si>
    <t xml:space="preserve">Organization ChartField identifies the organizational entity associated with a transaction.
</t>
  </si>
  <si>
    <t>Example: 5010000000</t>
  </si>
  <si>
    <t>This is a Optional field.</t>
  </si>
  <si>
    <t>Fund</t>
  </si>
  <si>
    <t xml:space="preserve">Segregates and captures specific activities or classifies certain objectives in accordance with special regulations, restrictions, or limitations.
</t>
  </si>
  <si>
    <t>Example: 10000</t>
  </si>
  <si>
    <t>This is a required field.  Failure to provide a valid Fund will result in an error preventing the Budget Details from loading into Florida PALM.</t>
  </si>
  <si>
    <t>Budget Entity</t>
  </si>
  <si>
    <t xml:space="preserve">Budget Entity ChartField represents organizations and/or functions to which appropriations are made and typically represents a program. Budget Entity will retain the same value as in the current business system 
</t>
  </si>
  <si>
    <t>Example: 11950000</t>
  </si>
  <si>
    <t>This is a required field.  Failure to provide a valid Budget Entity will result in an error preventing the Budget Details from loading into Florida PALM.</t>
  </si>
  <si>
    <t>Category</t>
  </si>
  <si>
    <t>Category ChartField represents both appropriation categories and revenue source codes. Category in PALM is mapped one-one with the current business system</t>
  </si>
  <si>
    <t xml:space="preserve">Example: 141117
</t>
  </si>
  <si>
    <t>This is a required field.  Failure to provide a valid Category will result in an error preventing the Budget Details from loading into Florida PALM.</t>
  </si>
  <si>
    <t>State Program</t>
  </si>
  <si>
    <t xml:space="preserve">State Program ChartField tracks revenue and expenditures for programs within or across your organizations.
</t>
  </si>
  <si>
    <t>Example: 0305010000</t>
  </si>
  <si>
    <t>Grant</t>
  </si>
  <si>
    <t xml:space="preserve">Grant ID value used to track financial assistance that provides support or stimulation to accomplish a public purpose. </t>
  </si>
  <si>
    <t>Example: GR789</t>
  </si>
  <si>
    <t>Contract</t>
  </si>
  <si>
    <t xml:space="preserve">Contract ChartField captures expenditure and revenue transactions for two party agreements.
</t>
  </si>
  <si>
    <t>Example: F001700000</t>
  </si>
  <si>
    <t>OA1</t>
  </si>
  <si>
    <t xml:space="preserve">Other Accumulator ChartField can be used for various purposes, such as, tracking for optional reporting, or cost pools.
</t>
  </si>
  <si>
    <t>Example: ACDFM</t>
  </si>
  <si>
    <t>OA2</t>
  </si>
  <si>
    <t xml:space="preserve">Agency Unique ChartField is a flexible field reserved for tracking for optional reporting or specific use.
</t>
  </si>
  <si>
    <t>Example: ACDFMACDFM</t>
  </si>
  <si>
    <t>PC Source Type</t>
  </si>
  <si>
    <t xml:space="preserve">The Source Type ChartField identifies the purpose or origin of a Project-related transaction.
</t>
  </si>
  <si>
    <t xml:space="preserve">Examples: LABOR, OTHER, EQP
</t>
  </si>
  <si>
    <t>This is a Optional field. Failure to provide a valid PC Source Type value will result in an error preventing the Budget Details from loading.</t>
  </si>
  <si>
    <t>PC Category</t>
  </si>
  <si>
    <t xml:space="preserve">The Project Category ChartField provides more flexibility and granularity in tracking and analyzing financial activity associated with a Project. 
</t>
  </si>
  <si>
    <t xml:space="preserve">Example: EQUIP
</t>
  </si>
  <si>
    <t>This is a Optional field. Failure to provide a valid PC Category value will result in an error preventing the Budget Details from loading.</t>
  </si>
  <si>
    <t>PC Subcategory</t>
  </si>
  <si>
    <t xml:space="preserve">The Subcategory ChartField provides more flexibility and granularity in tracking and analyzing financial activity associated with a Project. 
</t>
  </si>
  <si>
    <t xml:space="preserve">Examples: LEASE,CONS
</t>
  </si>
  <si>
    <t>This is a Optional field. Failure to provide a valid PC Subcategory  value will result in an error preventing the Budget Details from loading.</t>
  </si>
  <si>
    <t>Accounting Date</t>
  </si>
  <si>
    <t>The accounting entry date for a given transaction. Date must be in MM/DD/YYYY format</t>
  </si>
  <si>
    <t>Example: 01/31/2024</t>
  </si>
  <si>
    <t>The date format is MM/DD/YYYY
This is a required field.  Failure to provide a valid Accounting Date will result in an error preventing the Budget Details from loading into Florida PALM.</t>
  </si>
  <si>
    <t>Foreign Amount</t>
  </si>
  <si>
    <t>Signed Number</t>
  </si>
  <si>
    <t>Specifies the budget amount.</t>
  </si>
  <si>
    <t>Maximum of 23 characters with a breakdown as follows:
19 Integers
2 decimals
1 decimal point
1 (-) sign
23 Total</t>
  </si>
  <si>
    <t>This is a required field.  Failure to provide a valid Foreign Amount will result in an error preventing the Budget Details from loading into Florida PALM.</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fonts count="20" x14ac:knownFonts="1">
    <font>
      <sz val="11"/>
      <color theme="1"/>
      <name val="Calibri"/>
      <family val="2"/>
      <scheme val="minor"/>
    </font>
    <font>
      <sz val="11"/>
      <color theme="1"/>
      <name val="Arial"/>
      <family val="2"/>
    </font>
    <font>
      <sz val="10"/>
      <name val="Arial"/>
      <family val="2"/>
    </font>
    <font>
      <sz val="10"/>
      <name val="Times New Roman"/>
      <family val="1"/>
    </font>
    <font>
      <sz val="10"/>
      <name val="MS Sans Serif"/>
      <family val="2"/>
    </font>
    <font>
      <b/>
      <sz val="10"/>
      <name val="MS Sans Serif"/>
      <family val="2"/>
    </font>
    <font>
      <b/>
      <sz val="10"/>
      <name val="Times New Roman"/>
      <family val="1"/>
    </font>
    <font>
      <sz val="11"/>
      <color theme="1"/>
      <name val="Arial"/>
      <family val="2"/>
    </font>
    <font>
      <b/>
      <sz val="11"/>
      <color theme="0"/>
      <name val="Arial"/>
      <family val="2"/>
    </font>
    <font>
      <b/>
      <sz val="11"/>
      <color theme="1"/>
      <name val="Arial"/>
      <family val="2"/>
    </font>
    <font>
      <sz val="20"/>
      <name val="Arial"/>
      <family val="2"/>
    </font>
    <font>
      <b/>
      <sz val="11"/>
      <name val="Arial"/>
      <family val="2"/>
    </font>
    <font>
      <sz val="11"/>
      <name val="Arial"/>
      <family val="2"/>
    </font>
    <font>
      <b/>
      <sz val="11"/>
      <color rgb="FF000000"/>
      <name val="Arial"/>
      <family val="2"/>
    </font>
    <font>
      <b/>
      <sz val="18"/>
      <name val="Arial"/>
      <family val="2"/>
    </font>
    <font>
      <sz val="11"/>
      <color rgb="FF000000"/>
      <name val="Arial"/>
      <family val="2"/>
    </font>
    <font>
      <sz val="8"/>
      <name val="Calibri"/>
      <family val="2"/>
      <scheme val="minor"/>
    </font>
    <font>
      <sz val="11"/>
      <color rgb="FFFF0000"/>
      <name val="Arial"/>
      <family val="2"/>
    </font>
    <font>
      <sz val="11"/>
      <color rgb="FFFF0000"/>
      <name val="Calibri"/>
      <family val="2"/>
      <scheme val="minor"/>
    </font>
    <font>
      <sz val="12"/>
      <name val="Arial"/>
      <family val="2"/>
    </font>
  </fonts>
  <fills count="10">
    <fill>
      <patternFill patternType="none"/>
    </fill>
    <fill>
      <patternFill patternType="gray125"/>
    </fill>
    <fill>
      <patternFill patternType="solid">
        <fgColor theme="0"/>
        <bgColor indexed="64"/>
      </patternFill>
    </fill>
    <fill>
      <patternFill patternType="mediumGray">
        <fgColor indexed="22"/>
      </patternFill>
    </fill>
    <fill>
      <patternFill patternType="solid">
        <fgColor rgb="FF03304B"/>
        <bgColor indexed="64"/>
      </patternFill>
    </fill>
    <fill>
      <patternFill patternType="solid">
        <fgColor theme="0" tint="-0.14999847407452621"/>
        <bgColor indexed="64"/>
      </patternFill>
    </fill>
    <fill>
      <patternFill patternType="solid">
        <fgColor rgb="FFFFFFFF"/>
        <bgColor indexed="64"/>
      </patternFill>
    </fill>
    <fill>
      <patternFill patternType="solid">
        <fgColor rgb="FF22658A"/>
        <bgColor indexed="64"/>
      </patternFill>
    </fill>
    <fill>
      <patternFill patternType="solid">
        <fgColor indexed="22"/>
        <bgColor indexed="64"/>
      </patternFill>
    </fill>
    <fill>
      <patternFill patternType="solid">
        <fgColor theme="0" tint="-0.249977111117893"/>
        <bgColor indexed="64"/>
      </patternFill>
    </fill>
  </fills>
  <borders count="9">
    <border>
      <left/>
      <right/>
      <top/>
      <bottom/>
      <diagonal/>
    </border>
    <border>
      <left/>
      <right/>
      <top/>
      <bottom style="medium">
        <color indexed="64"/>
      </bottom>
      <diagonal/>
    </border>
    <border>
      <left style="thin">
        <color indexed="64"/>
      </left>
      <right style="thin">
        <color indexed="64"/>
      </right>
      <top style="thin">
        <color indexed="64"/>
      </top>
      <bottom style="thin">
        <color indexed="64"/>
      </bottom>
      <diagonal/>
    </border>
    <border>
      <left style="thin">
        <color indexed="64"/>
      </left>
      <right style="thin">
        <color indexed="64"/>
      </right>
      <top/>
      <bottom style="thin">
        <color indexed="64"/>
      </bottom>
      <diagonal/>
    </border>
    <border>
      <left style="medium">
        <color indexed="64"/>
      </left>
      <right/>
      <top style="medium">
        <color indexed="64"/>
      </top>
      <bottom style="medium">
        <color indexed="64"/>
      </bottom>
      <diagonal/>
    </border>
    <border>
      <left/>
      <right/>
      <top style="medium">
        <color indexed="64"/>
      </top>
      <bottom style="medium">
        <color indexed="64"/>
      </bottom>
      <diagonal/>
    </border>
    <border>
      <left/>
      <right style="medium">
        <color indexed="64"/>
      </right>
      <top style="medium">
        <color indexed="64"/>
      </top>
      <bottom style="medium">
        <color indexed="64"/>
      </bottom>
      <diagonal/>
    </border>
    <border>
      <left style="medium">
        <color indexed="64"/>
      </left>
      <right style="thin">
        <color indexed="64"/>
      </right>
      <top style="medium">
        <color indexed="64"/>
      </top>
      <bottom style="medium">
        <color indexed="64"/>
      </bottom>
      <diagonal/>
    </border>
    <border>
      <left style="thin">
        <color indexed="64"/>
      </left>
      <right/>
      <top style="medium">
        <color indexed="64"/>
      </top>
      <bottom style="medium">
        <color indexed="64"/>
      </bottom>
      <diagonal/>
    </border>
  </borders>
  <cellStyleXfs count="22">
    <xf numFmtId="0" fontId="0" fillId="0" borderId="0"/>
    <xf numFmtId="0" fontId="2" fillId="0" borderId="0"/>
    <xf numFmtId="0" fontId="4" fillId="0" borderId="0" applyNumberFormat="0" applyFont="0" applyFill="0" applyBorder="0" applyAlignment="0" applyProtection="0">
      <alignment horizontal="left"/>
    </xf>
    <xf numFmtId="15" fontId="4" fillId="0" borderId="0" applyFont="0" applyFill="0" applyBorder="0" applyAlignment="0" applyProtection="0"/>
    <xf numFmtId="4" fontId="4" fillId="0" borderId="0" applyFont="0" applyFill="0" applyBorder="0" applyAlignment="0" applyProtection="0"/>
    <xf numFmtId="0" fontId="5" fillId="0" borderId="1">
      <alignment horizontal="center"/>
    </xf>
    <xf numFmtId="3" fontId="4" fillId="0" borderId="0" applyFont="0" applyFill="0" applyBorder="0" applyAlignment="0" applyProtection="0"/>
    <xf numFmtId="0" fontId="4" fillId="3" borderId="0" applyNumberFormat="0" applyFont="0" applyBorder="0" applyAlignment="0" applyProtection="0"/>
    <xf numFmtId="0" fontId="3" fillId="0" borderId="0"/>
    <xf numFmtId="0" fontId="3" fillId="0" borderId="0" applyNumberFormat="0" applyFont="0" applyFill="0" applyBorder="0" applyAlignment="0" applyProtection="0">
      <alignment horizontal="left"/>
    </xf>
    <xf numFmtId="15" fontId="3" fillId="0" borderId="0" applyFont="0" applyFill="0" applyBorder="0" applyAlignment="0" applyProtection="0"/>
    <xf numFmtId="4" fontId="3" fillId="0" borderId="0" applyFont="0" applyFill="0" applyBorder="0" applyAlignment="0" applyProtection="0"/>
    <xf numFmtId="0" fontId="6" fillId="0" borderId="1">
      <alignment horizontal="center"/>
    </xf>
    <xf numFmtId="3" fontId="3" fillId="0" borderId="0" applyFont="0" applyFill="0" applyBorder="0" applyAlignment="0" applyProtection="0"/>
    <xf numFmtId="0" fontId="3" fillId="3" borderId="0" applyNumberFormat="0" applyFont="0" applyBorder="0" applyAlignment="0" applyProtection="0"/>
    <xf numFmtId="0" fontId="7" fillId="0" borderId="0"/>
    <xf numFmtId="0" fontId="7" fillId="0" borderId="0"/>
    <xf numFmtId="0" fontId="3" fillId="0" borderId="0"/>
    <xf numFmtId="0" fontId="3" fillId="0" borderId="0"/>
    <xf numFmtId="0" fontId="1" fillId="0" borderId="0"/>
    <xf numFmtId="0" fontId="1" fillId="0" borderId="0"/>
    <xf numFmtId="0" fontId="2" fillId="0" borderId="0"/>
  </cellStyleXfs>
  <cellXfs count="77">
    <xf numFmtId="0" fontId="0" fillId="0" borderId="0" xfId="0"/>
    <xf numFmtId="0" fontId="7" fillId="0" borderId="0" xfId="0" applyFont="1"/>
    <xf numFmtId="0" fontId="7" fillId="0" borderId="0" xfId="15"/>
    <xf numFmtId="0" fontId="7" fillId="0" borderId="2" xfId="15" applyBorder="1"/>
    <xf numFmtId="0" fontId="0" fillId="2" borderId="0" xfId="0" applyFill="1"/>
    <xf numFmtId="0" fontId="10" fillId="2" borderId="0" xfId="1" applyFont="1" applyFill="1"/>
    <xf numFmtId="0" fontId="7" fillId="2" borderId="0" xfId="0" applyFont="1" applyFill="1"/>
    <xf numFmtId="0" fontId="9" fillId="2" borderId="0" xfId="8" applyFont="1" applyFill="1" applyAlignment="1">
      <alignment vertical="top"/>
    </xf>
    <xf numFmtId="0" fontId="8" fillId="4" borderId="2" xfId="8" applyFont="1" applyFill="1" applyBorder="1" applyAlignment="1">
      <alignment vertical="top" wrapText="1"/>
    </xf>
    <xf numFmtId="0" fontId="12" fillId="2" borderId="0" xfId="0" applyFont="1" applyFill="1"/>
    <xf numFmtId="0" fontId="11" fillId="2" borderId="0" xfId="0" applyFont="1" applyFill="1" applyAlignment="1">
      <alignment horizontal="center"/>
    </xf>
    <xf numFmtId="0" fontId="8" fillId="7" borderId="2" xfId="0" applyFont="1" applyFill="1" applyBorder="1" applyAlignment="1">
      <alignment vertical="top" wrapText="1"/>
    </xf>
    <xf numFmtId="0" fontId="8" fillId="0" borderId="0" xfId="0" applyFont="1" applyAlignment="1">
      <alignment vertical="top" wrapText="1"/>
    </xf>
    <xf numFmtId="0" fontId="9" fillId="5" borderId="2" xfId="15" applyFont="1" applyFill="1" applyBorder="1" applyAlignment="1">
      <alignment horizontal="left" vertical="center"/>
    </xf>
    <xf numFmtId="0" fontId="7" fillId="0" borderId="2" xfId="15" applyBorder="1" applyAlignment="1">
      <alignment horizontal="left"/>
    </xf>
    <xf numFmtId="0" fontId="12" fillId="2" borderId="0" xfId="1" applyFont="1" applyFill="1"/>
    <xf numFmtId="0" fontId="9" fillId="2" borderId="2" xfId="8" applyFont="1" applyFill="1" applyBorder="1" applyAlignment="1">
      <alignment horizontal="left" vertical="top"/>
    </xf>
    <xf numFmtId="0" fontId="13" fillId="6" borderId="2" xfId="0" applyFont="1" applyFill="1" applyBorder="1" applyAlignment="1">
      <alignment horizontal="left" vertical="center" wrapText="1"/>
    </xf>
    <xf numFmtId="0" fontId="14" fillId="2" borderId="0" xfId="0" applyFont="1" applyFill="1"/>
    <xf numFmtId="0" fontId="8" fillId="4" borderId="0" xfId="0" applyFont="1" applyFill="1"/>
    <xf numFmtId="0" fontId="8" fillId="4" borderId="2" xfId="0" applyFont="1" applyFill="1" applyBorder="1"/>
    <xf numFmtId="0" fontId="11" fillId="2" borderId="2" xfId="18" applyFont="1" applyFill="1" applyBorder="1" applyAlignment="1">
      <alignment vertical="top"/>
    </xf>
    <xf numFmtId="0" fontId="12" fillId="2" borderId="2" xfId="18" applyFont="1" applyFill="1" applyBorder="1" applyAlignment="1">
      <alignment vertical="top" wrapText="1"/>
    </xf>
    <xf numFmtId="0" fontId="12" fillId="2" borderId="2" xfId="18" applyFont="1" applyFill="1" applyBorder="1" applyAlignment="1">
      <alignment vertical="top"/>
    </xf>
    <xf numFmtId="0" fontId="9" fillId="2" borderId="2" xfId="0" applyFont="1" applyFill="1" applyBorder="1"/>
    <xf numFmtId="0" fontId="8" fillId="4" borderId="2" xfId="8" applyFont="1" applyFill="1" applyBorder="1" applyAlignment="1">
      <alignment vertical="top"/>
    </xf>
    <xf numFmtId="0" fontId="11" fillId="9" borderId="2" xfId="8" applyFont="1" applyFill="1" applyBorder="1" applyAlignment="1">
      <alignment vertical="top"/>
    </xf>
    <xf numFmtId="0" fontId="8" fillId="0" borderId="2" xfId="8" applyFont="1" applyBorder="1" applyAlignment="1">
      <alignment vertical="top"/>
    </xf>
    <xf numFmtId="0" fontId="8" fillId="4" borderId="2" xfId="8" applyFont="1" applyFill="1" applyBorder="1" applyAlignment="1">
      <alignment horizontal="left" vertical="top" wrapText="1"/>
    </xf>
    <xf numFmtId="0" fontId="11" fillId="2" borderId="2" xfId="1" applyFont="1" applyFill="1" applyBorder="1"/>
    <xf numFmtId="0" fontId="11" fillId="2" borderId="2" xfId="1" applyFont="1" applyFill="1" applyBorder="1" applyAlignment="1">
      <alignment vertical="top"/>
    </xf>
    <xf numFmtId="0" fontId="15" fillId="0" borderId="0" xfId="0" applyFont="1"/>
    <xf numFmtId="0" fontId="7" fillId="0" borderId="2" xfId="15" applyBorder="1" applyAlignment="1">
      <alignment horizontal="right"/>
    </xf>
    <xf numFmtId="14" fontId="7" fillId="0" borderId="2" xfId="15" applyNumberFormat="1" applyBorder="1" applyAlignment="1">
      <alignment horizontal="right"/>
    </xf>
    <xf numFmtId="0" fontId="12" fillId="2" borderId="2" xfId="0" applyFont="1" applyFill="1" applyBorder="1" applyAlignment="1">
      <alignment horizontal="left" vertical="top" wrapText="1"/>
    </xf>
    <xf numFmtId="0" fontId="12" fillId="0" borderId="2" xfId="0" applyFont="1" applyBorder="1" applyAlignment="1">
      <alignment horizontal="left" vertical="top" wrapText="1"/>
    </xf>
    <xf numFmtId="0" fontId="1" fillId="2" borderId="2" xfId="0" applyFont="1" applyFill="1" applyBorder="1" applyAlignment="1">
      <alignment vertical="top"/>
    </xf>
    <xf numFmtId="0" fontId="12" fillId="0" borderId="2" xfId="0" applyFont="1" applyBorder="1" applyAlignment="1">
      <alignment vertical="top"/>
    </xf>
    <xf numFmtId="0" fontId="11" fillId="2" borderId="2" xfId="8" applyFont="1" applyFill="1" applyBorder="1" applyAlignment="1">
      <alignment vertical="top"/>
    </xf>
    <xf numFmtId="0" fontId="1" fillId="0" borderId="2" xfId="0" applyFont="1" applyBorder="1" applyAlignment="1">
      <alignment vertical="top"/>
    </xf>
    <xf numFmtId="0" fontId="1" fillId="0" borderId="0" xfId="15" applyFont="1"/>
    <xf numFmtId="0" fontId="12" fillId="0" borderId="2" xfId="0" applyFont="1" applyBorder="1" applyAlignment="1">
      <alignment horizontal="left" vertical="top"/>
    </xf>
    <xf numFmtId="0" fontId="17" fillId="2" borderId="0" xfId="0" applyFont="1" applyFill="1" applyAlignment="1">
      <alignment vertical="top" wrapText="1"/>
    </xf>
    <xf numFmtId="0" fontId="17" fillId="2" borderId="0" xfId="0" applyFont="1" applyFill="1"/>
    <xf numFmtId="49" fontId="12" fillId="0" borderId="2" xfId="0" applyNumberFormat="1" applyFont="1" applyBorder="1" applyAlignment="1">
      <alignment horizontal="left" vertical="top" wrapText="1"/>
    </xf>
    <xf numFmtId="0" fontId="18" fillId="2" borderId="0" xfId="0" applyFont="1" applyFill="1"/>
    <xf numFmtId="0" fontId="18" fillId="2" borderId="0" xfId="0" applyFont="1" applyFill="1" applyAlignment="1">
      <alignment vertical="top"/>
    </xf>
    <xf numFmtId="0" fontId="1" fillId="0" borderId="2" xfId="0" applyFont="1" applyBorder="1" applyAlignment="1">
      <alignment vertical="center" wrapText="1"/>
    </xf>
    <xf numFmtId="0" fontId="7" fillId="0" borderId="0" xfId="0" applyFont="1" applyAlignment="1">
      <alignment wrapText="1"/>
    </xf>
    <xf numFmtId="0" fontId="11" fillId="5" borderId="3" xfId="1" applyFont="1" applyFill="1" applyBorder="1" applyAlignment="1">
      <alignment horizontal="left" vertical="top" wrapText="1"/>
    </xf>
    <xf numFmtId="0" fontId="11" fillId="8" borderId="3" xfId="0" applyFont="1" applyFill="1" applyBorder="1" applyAlignment="1">
      <alignment horizontal="left" vertical="top" wrapText="1"/>
    </xf>
    <xf numFmtId="0" fontId="7" fillId="0" borderId="0" xfId="0" applyFont="1" applyAlignment="1">
      <alignment horizontal="left"/>
    </xf>
    <xf numFmtId="0" fontId="7" fillId="0" borderId="0" xfId="0" applyFont="1" applyAlignment="1">
      <alignment horizontal="left" vertical="top"/>
    </xf>
    <xf numFmtId="0" fontId="12" fillId="0" borderId="2" xfId="19" applyFont="1" applyBorder="1" applyAlignment="1">
      <alignment horizontal="left" vertical="top" wrapText="1"/>
    </xf>
    <xf numFmtId="0" fontId="1" fillId="2" borderId="2" xfId="8" applyFont="1" applyFill="1" applyBorder="1" applyAlignment="1">
      <alignment vertical="top" wrapText="1"/>
    </xf>
    <xf numFmtId="0" fontId="17" fillId="0" borderId="0" xfId="0" applyFont="1" applyAlignment="1">
      <alignment horizontal="left" vertical="top" wrapText="1"/>
    </xf>
    <xf numFmtId="0" fontId="8" fillId="4" borderId="7" xfId="0" applyFont="1" applyFill="1" applyBorder="1" applyAlignment="1">
      <alignment horizontal="left" vertical="top" wrapText="1"/>
    </xf>
    <xf numFmtId="0" fontId="1" fillId="0" borderId="2" xfId="15" applyFont="1" applyBorder="1" applyAlignment="1">
      <alignment horizontal="left" vertical="top" wrapText="1"/>
    </xf>
    <xf numFmtId="0" fontId="1" fillId="0" borderId="2" xfId="15" applyFont="1" applyBorder="1" applyAlignment="1">
      <alignment horizontal="left" wrapText="1"/>
    </xf>
    <xf numFmtId="0" fontId="1" fillId="2" borderId="0" xfId="0" applyFont="1" applyFill="1"/>
    <xf numFmtId="0" fontId="1" fillId="2" borderId="2" xfId="0" applyFont="1" applyFill="1" applyBorder="1"/>
    <xf numFmtId="0" fontId="1" fillId="2" borderId="2" xfId="0" applyFont="1" applyFill="1" applyBorder="1" applyAlignment="1">
      <alignment vertical="top" wrapText="1"/>
    </xf>
    <xf numFmtId="0" fontId="1" fillId="0" borderId="0" xfId="0" applyFont="1"/>
    <xf numFmtId="0" fontId="1" fillId="0" borderId="0" xfId="0" applyFont="1" applyAlignment="1">
      <alignment horizontal="left"/>
    </xf>
    <xf numFmtId="0" fontId="1" fillId="0" borderId="0" xfId="0" applyFont="1" applyAlignment="1">
      <alignment wrapText="1"/>
    </xf>
    <xf numFmtId="0" fontId="1" fillId="0" borderId="0" xfId="0" applyFont="1" applyAlignment="1">
      <alignment horizontal="left" vertical="top"/>
    </xf>
    <xf numFmtId="0" fontId="8" fillId="4" borderId="0" xfId="15" applyFont="1" applyFill="1" applyAlignment="1">
      <alignment horizontal="left"/>
    </xf>
    <xf numFmtId="0" fontId="12" fillId="2" borderId="2" xfId="1" applyFont="1" applyFill="1" applyBorder="1" applyAlignment="1">
      <alignment horizontal="left"/>
    </xf>
    <xf numFmtId="0" fontId="12" fillId="2" borderId="0" xfId="0" applyFont="1" applyFill="1" applyAlignment="1">
      <alignment horizontal="left" vertical="top" wrapText="1"/>
    </xf>
    <xf numFmtId="0" fontId="12" fillId="2" borderId="2" xfId="0" applyFont="1" applyFill="1" applyBorder="1" applyAlignment="1">
      <alignment horizontal="left"/>
    </xf>
    <xf numFmtId="0" fontId="8" fillId="4" borderId="4" xfId="0" applyFont="1" applyFill="1" applyBorder="1" applyAlignment="1">
      <alignment horizontal="left" vertical="top" wrapText="1"/>
    </xf>
    <xf numFmtId="0" fontId="8" fillId="4" borderId="5" xfId="0" applyFont="1" applyFill="1" applyBorder="1" applyAlignment="1">
      <alignment horizontal="left" vertical="top" wrapText="1"/>
    </xf>
    <xf numFmtId="0" fontId="8" fillId="4" borderId="6" xfId="0" applyFont="1" applyFill="1" applyBorder="1" applyAlignment="1">
      <alignment horizontal="left" vertical="top" wrapText="1"/>
    </xf>
    <xf numFmtId="0" fontId="8" fillId="7" borderId="8" xfId="0" applyFont="1" applyFill="1" applyBorder="1" applyAlignment="1">
      <alignment horizontal="center" vertical="top" wrapText="1"/>
    </xf>
    <xf numFmtId="0" fontId="8" fillId="7" borderId="5" xfId="0" applyFont="1" applyFill="1" applyBorder="1" applyAlignment="1">
      <alignment horizontal="center" vertical="top" wrapText="1"/>
    </xf>
    <xf numFmtId="0" fontId="8" fillId="7" borderId="6" xfId="0" applyFont="1" applyFill="1" applyBorder="1" applyAlignment="1">
      <alignment horizontal="center" vertical="top" wrapText="1"/>
    </xf>
    <xf numFmtId="0" fontId="19" fillId="2" borderId="0" xfId="0" applyFont="1" applyFill="1" applyAlignment="1">
      <alignment horizontal="left" vertical="top" wrapText="1"/>
    </xf>
  </cellXfs>
  <cellStyles count="22">
    <cellStyle name="Normal" xfId="0" builtinId="0"/>
    <cellStyle name="Normal 10 4 2" xfId="21" xr:uid="{A2E76CFD-B0A3-4C99-9F78-D55DEE56473E}"/>
    <cellStyle name="Normal 2" xfId="1" xr:uid="{00000000-0005-0000-0000-000001000000}"/>
    <cellStyle name="Normal 3" xfId="8" xr:uid="{00000000-0005-0000-0000-000002000000}"/>
    <cellStyle name="Normal 4" xfId="15" xr:uid="{00000000-0005-0000-0000-000003000000}"/>
    <cellStyle name="Normal 4 2" xfId="16" xr:uid="{00000000-0005-0000-0000-000004000000}"/>
    <cellStyle name="Normal 4 2 2" xfId="20" xr:uid="{00000000-0005-0000-0000-000005000000}"/>
    <cellStyle name="Normal 4 3" xfId="19" xr:uid="{00000000-0005-0000-0000-000006000000}"/>
    <cellStyle name="Normal 5" xfId="18" xr:uid="{00000000-0005-0000-0000-000007000000}"/>
    <cellStyle name="Normal 6" xfId="17" xr:uid="{00000000-0005-0000-0000-000008000000}"/>
    <cellStyle name="PSChar" xfId="2" xr:uid="{00000000-0005-0000-0000-000009000000}"/>
    <cellStyle name="PSChar 2" xfId="9" xr:uid="{00000000-0005-0000-0000-00000A000000}"/>
    <cellStyle name="PSDate" xfId="3" xr:uid="{00000000-0005-0000-0000-00000B000000}"/>
    <cellStyle name="PSDate 2" xfId="10" xr:uid="{00000000-0005-0000-0000-00000C000000}"/>
    <cellStyle name="PSDec" xfId="4" xr:uid="{00000000-0005-0000-0000-00000D000000}"/>
    <cellStyle name="PSDec 2" xfId="11" xr:uid="{00000000-0005-0000-0000-00000E000000}"/>
    <cellStyle name="PSHeading" xfId="5" xr:uid="{00000000-0005-0000-0000-00000F000000}"/>
    <cellStyle name="PSHeading 2" xfId="12" xr:uid="{00000000-0005-0000-0000-000010000000}"/>
    <cellStyle name="PSInt" xfId="6" xr:uid="{00000000-0005-0000-0000-000011000000}"/>
    <cellStyle name="PSInt 2" xfId="13" xr:uid="{00000000-0005-0000-0000-000012000000}"/>
    <cellStyle name="PSSpacer" xfId="7" xr:uid="{00000000-0005-0000-0000-000013000000}"/>
    <cellStyle name="PSSpacer 2" xfId="14" xr:uid="{00000000-0005-0000-0000-000014000000}"/>
  </cellStyles>
  <dxfs count="1">
    <dxf>
      <font>
        <color rgb="FF9C0006"/>
      </font>
      <fill>
        <patternFill>
          <bgColor rgb="FFFFC7CE"/>
        </patternFill>
      </fill>
    </dxf>
  </dxfs>
  <tableStyles count="0" defaultTableStyle="TableStyleMedium2" defaultPivotStyle="PivotStyleLight16"/>
  <colors>
    <mruColors>
      <color rgb="FF66FFCC"/>
      <color rgb="FF000000"/>
      <color rgb="FFCCFFCC"/>
      <color rgb="FF03304B"/>
      <color rgb="FF22658A"/>
      <color rgb="FFE2E2E2"/>
      <color rgb="FF00FFFF"/>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calcChain" Target="calcChain.xml"/><Relationship Id="rId3" Type="http://schemas.openxmlformats.org/officeDocument/2006/relationships/worksheet" Target="worksheets/sheet3.xml"/><Relationship Id="rId7" Type="http://schemas.openxmlformats.org/officeDocument/2006/relationships/sharedStrings" Target="sharedStrings.xml"/><Relationship Id="rId12" Type="http://schemas.openxmlformats.org/officeDocument/2006/relationships/customXml" Target="../customXml/item4.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styles" Target="styles.xml"/><Relationship Id="rId11" Type="http://schemas.openxmlformats.org/officeDocument/2006/relationships/customXml" Target="../customXml/item3.xml"/><Relationship Id="rId5" Type="http://schemas.openxmlformats.org/officeDocument/2006/relationships/theme" Target="theme/theme1.xml"/><Relationship Id="rId10" Type="http://schemas.openxmlformats.org/officeDocument/2006/relationships/customXml" Target="../customXml/item2.xml"/><Relationship Id="rId4" Type="http://schemas.openxmlformats.org/officeDocument/2006/relationships/worksheet" Target="worksheets/sheet4.xml"/><Relationship Id="rId9" Type="http://schemas.openxmlformats.org/officeDocument/2006/relationships/customXml" Target="../customXml/item1.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1" Type="http://schemas.openxmlformats.org/officeDocument/2006/relationships/image" Target="../media/image1.png"/></Relationships>
</file>

<file path=xl/drawings/_rels/drawing3.xml.rels><?xml version="1.0" encoding="UTF-8" standalone="yes"?>
<Relationships xmlns="http://schemas.openxmlformats.org/package/2006/relationships"><Relationship Id="rId1" Type="http://schemas.openxmlformats.org/officeDocument/2006/relationships/image" Target="../media/image1.png"/></Relationships>
</file>

<file path=xl/drawings/_rels/drawing4.xml.rels><?xml version="1.0" encoding="UTF-8" standalone="yes"?>
<Relationships xmlns="http://schemas.openxmlformats.org/package/2006/relationships"><Relationship Id="rId1" Type="http://schemas.openxmlformats.org/officeDocument/2006/relationships/image" Target="../media/image1.png"/></Relationships>
</file>

<file path=xl/drawings/_rels/vmlDrawing1.vml.rels><?xml version="1.0" encoding="UTF-8" standalone="yes"?>
<Relationships xmlns="http://schemas.openxmlformats.org/package/2006/relationships"><Relationship Id="rId1" Type="http://schemas.openxmlformats.org/officeDocument/2006/relationships/image" Target="../media/image2.png"/></Relationships>
</file>

<file path=xl/drawings/drawing1.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2</xdr:col>
      <xdr:colOff>2073595</xdr:colOff>
      <xdr:row>5</xdr:row>
      <xdr:rowOff>20757</xdr:rowOff>
    </xdr:to>
    <xdr:pic>
      <xdr:nvPicPr>
        <xdr:cNvPr id="4" name="Picture 3">
          <a:extLst>
            <a:ext uri="{FF2B5EF4-FFF2-40B4-BE49-F238E27FC236}">
              <a16:creationId xmlns:a16="http://schemas.microsoft.com/office/drawing/2014/main" id="{00000000-0008-0000-0000-000004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0"/>
          <a:ext cx="4115755" cy="916107"/>
        </a:xfrm>
        <a:prstGeom prst="rect">
          <a:avLst/>
        </a:prstGeom>
      </xdr:spPr>
    </xdr:pic>
    <xdr:clientData/>
  </xdr:twoCellAnchor>
</xdr:wsDr>
</file>

<file path=xl/drawings/drawing2.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1</xdr:col>
      <xdr:colOff>3958590</xdr:colOff>
      <xdr:row>4</xdr:row>
      <xdr:rowOff>198960</xdr:rowOff>
    </xdr:to>
    <xdr:pic>
      <xdr:nvPicPr>
        <xdr:cNvPr id="4" name="Picture 3">
          <a:extLst>
            <a:ext uri="{FF2B5EF4-FFF2-40B4-BE49-F238E27FC236}">
              <a16:creationId xmlns:a16="http://schemas.microsoft.com/office/drawing/2014/main" id="{00000000-0008-0000-0100-000004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0"/>
          <a:ext cx="4213860" cy="900000"/>
        </a:xfrm>
        <a:prstGeom prst="rect">
          <a:avLst/>
        </a:prstGeom>
      </xdr:spPr>
    </xdr:pic>
    <xdr:clientData/>
  </xdr:twoCellAnchor>
</xdr:wsDr>
</file>

<file path=xl/drawings/drawing3.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2</xdr:col>
      <xdr:colOff>1501140</xdr:colOff>
      <xdr:row>4</xdr:row>
      <xdr:rowOff>168480</xdr:rowOff>
    </xdr:to>
    <xdr:pic>
      <xdr:nvPicPr>
        <xdr:cNvPr id="4" name="Picture 3">
          <a:extLst>
            <a:ext uri="{FF2B5EF4-FFF2-40B4-BE49-F238E27FC236}">
              <a16:creationId xmlns:a16="http://schemas.microsoft.com/office/drawing/2014/main" id="{00000000-0008-0000-0200-000004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0"/>
          <a:ext cx="4206240" cy="900000"/>
        </a:xfrm>
        <a:prstGeom prst="rect">
          <a:avLst/>
        </a:prstGeom>
      </xdr:spPr>
    </xdr:pic>
    <xdr:clientData/>
  </xdr:twoCellAnchor>
</xdr:wsDr>
</file>

<file path=xl/drawings/drawing4.xml><?xml version="1.0" encoding="utf-8"?>
<xdr:wsDr xmlns:xdr="http://schemas.openxmlformats.org/drawingml/2006/spreadsheetDrawing" xmlns:a="http://schemas.openxmlformats.org/drawingml/2006/main">
  <xdr:twoCellAnchor editAs="oneCell">
    <xdr:from>
      <xdr:col>0</xdr:col>
      <xdr:colOff>22860</xdr:colOff>
      <xdr:row>0</xdr:row>
      <xdr:rowOff>30480</xdr:rowOff>
    </xdr:from>
    <xdr:to>
      <xdr:col>4</xdr:col>
      <xdr:colOff>108903</xdr:colOff>
      <xdr:row>5</xdr:row>
      <xdr:rowOff>63705</xdr:rowOff>
    </xdr:to>
    <xdr:pic>
      <xdr:nvPicPr>
        <xdr:cNvPr id="4" name="Picture 3">
          <a:extLst>
            <a:ext uri="{FF2B5EF4-FFF2-40B4-BE49-F238E27FC236}">
              <a16:creationId xmlns:a16="http://schemas.microsoft.com/office/drawing/2014/main" id="{00000000-0008-0000-0300-000004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22860" y="30480"/>
          <a:ext cx="4213860" cy="900000"/>
        </a:xfrm>
        <a:prstGeom prst="rect">
          <a:avLst/>
        </a:prstGeom>
      </xdr:spPr>
    </xdr:pic>
    <xdr:clientData/>
  </xdr:twoCellAnchor>
</xdr:wsDr>
</file>

<file path=xl/theme/theme1.xml><?xml version="1.0" encoding="utf-8"?>
<a:theme xmlns:a="http://schemas.openxmlformats.org/drawingml/2006/main" name="Office Theme 2007 - 2010">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3" Type="http://schemas.openxmlformats.org/officeDocument/2006/relationships/vmlDrawing" Target="../drawings/vmlDrawing1.vml"/><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2" Type="http://schemas.openxmlformats.org/officeDocument/2006/relationships/drawing" Target="../drawings/drawing4.xml"/><Relationship Id="rId1" Type="http://schemas.openxmlformats.org/officeDocument/2006/relationships/printerSettings" Target="../printerSettings/printerSettings4.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dimension ref="A1:D18"/>
  <sheetViews>
    <sheetView showGridLines="0" tabSelected="1" zoomScaleNormal="100" zoomScalePageLayoutView="80" workbookViewId="0">
      <selection activeCell="C12" sqref="C12"/>
    </sheetView>
  </sheetViews>
  <sheetFormatPr defaultColWidth="8.5546875" defaultRowHeight="13.8" x14ac:dyDescent="0.25"/>
  <cols>
    <col min="1" max="1" width="17" style="2" customWidth="1"/>
    <col min="2" max="2" width="13.5546875" style="2" customWidth="1"/>
    <col min="3" max="3" width="72.44140625" style="2" customWidth="1"/>
    <col min="4" max="16384" width="8.5546875" style="2"/>
  </cols>
  <sheetData>
    <row r="1" spans="1:4" x14ac:dyDescent="0.25">
      <c r="D1" s="40"/>
    </row>
    <row r="7" spans="1:4" x14ac:dyDescent="0.25">
      <c r="A7" s="66" t="s">
        <v>0</v>
      </c>
      <c r="B7" s="66"/>
      <c r="C7" s="66"/>
    </row>
    <row r="8" spans="1:4" x14ac:dyDescent="0.25">
      <c r="A8" s="13" t="s">
        <v>1</v>
      </c>
      <c r="B8" s="13" t="s">
        <v>2</v>
      </c>
      <c r="C8" s="13" t="s">
        <v>3</v>
      </c>
    </row>
    <row r="9" spans="1:4" x14ac:dyDescent="0.25">
      <c r="A9" s="32">
        <v>0.1</v>
      </c>
      <c r="B9" s="33">
        <v>45348</v>
      </c>
      <c r="C9" s="14" t="s">
        <v>4</v>
      </c>
    </row>
    <row r="10" spans="1:4" x14ac:dyDescent="0.25">
      <c r="A10" s="32">
        <v>0.2</v>
      </c>
      <c r="B10" s="33">
        <v>45488</v>
      </c>
      <c r="C10" s="57" t="s">
        <v>5</v>
      </c>
    </row>
    <row r="11" spans="1:4" ht="27.6" x14ac:dyDescent="0.25">
      <c r="A11" s="32">
        <v>0.3</v>
      </c>
      <c r="B11" s="33">
        <v>45609</v>
      </c>
      <c r="C11" s="57" t="s">
        <v>6</v>
      </c>
    </row>
    <row r="12" spans="1:4" ht="27.6" x14ac:dyDescent="0.25">
      <c r="A12" s="32">
        <v>0.4</v>
      </c>
      <c r="B12" s="33">
        <v>45763</v>
      </c>
      <c r="C12" s="58" t="s">
        <v>7</v>
      </c>
    </row>
    <row r="13" spans="1:4" x14ac:dyDescent="0.25">
      <c r="A13" s="14"/>
      <c r="B13" s="14"/>
      <c r="C13" s="14"/>
    </row>
    <row r="14" spans="1:4" x14ac:dyDescent="0.25">
      <c r="A14" s="14"/>
      <c r="B14" s="14"/>
      <c r="C14" s="14"/>
    </row>
    <row r="15" spans="1:4" x14ac:dyDescent="0.25">
      <c r="A15" s="14"/>
      <c r="B15" s="14"/>
      <c r="C15" s="14"/>
    </row>
    <row r="16" spans="1:4" x14ac:dyDescent="0.25">
      <c r="A16" s="3"/>
      <c r="B16" s="3"/>
      <c r="C16" s="3"/>
    </row>
    <row r="17" spans="1:3" x14ac:dyDescent="0.25">
      <c r="A17" s="3"/>
      <c r="B17" s="3"/>
      <c r="C17" s="3"/>
    </row>
    <row r="18" spans="1:3" x14ac:dyDescent="0.25">
      <c r="A18" s="3"/>
      <c r="B18" s="3"/>
      <c r="C18" s="3"/>
    </row>
  </sheetData>
  <mergeCells count="1">
    <mergeCell ref="A7:C7"/>
  </mergeCells>
  <pageMargins left="0.7" right="0.7" top="0.75" bottom="0.75" header="0.3" footer="0.3"/>
  <pageSetup paperSize="5" scale="60" orientation="landscape" r:id="rId1"/>
  <headerFooter>
    <oddHeader>&amp;C&amp;F
&amp;G</oddHeader>
    <oddFooter>Page &amp;P of &amp;N</oddFooter>
  </headerFooter>
  <drawing r:id="rId2"/>
  <legacyDrawingHF r:id="rId3"/>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dimension ref="B5:D32"/>
  <sheetViews>
    <sheetView zoomScaleNormal="100" workbookViewId="0">
      <selection activeCell="B20" sqref="B20"/>
    </sheetView>
  </sheetViews>
  <sheetFormatPr defaultColWidth="8.5546875" defaultRowHeight="13.8" x14ac:dyDescent="0.25"/>
  <cols>
    <col min="1" max="1" width="3.44140625" style="6" customWidth="1"/>
    <col min="2" max="2" width="59.44140625" style="6" customWidth="1"/>
    <col min="3" max="3" width="70.5546875" style="6" customWidth="1"/>
    <col min="4" max="4" width="72.44140625" style="6" customWidth="1"/>
    <col min="5" max="16384" width="8.5546875" style="6"/>
  </cols>
  <sheetData>
    <row r="5" spans="2:4" ht="23.85" customHeight="1" x14ac:dyDescent="0.25">
      <c r="B5" s="59"/>
      <c r="C5" s="59"/>
      <c r="D5" s="59"/>
    </row>
    <row r="6" spans="2:4" ht="24.6" x14ac:dyDescent="0.4">
      <c r="B6" s="5" t="s">
        <v>8</v>
      </c>
      <c r="C6" s="5"/>
      <c r="D6" s="59"/>
    </row>
    <row r="7" spans="2:4" ht="17.100000000000001" customHeight="1" x14ac:dyDescent="0.4">
      <c r="B7" s="5"/>
      <c r="C7" s="59"/>
      <c r="D7" s="59"/>
    </row>
    <row r="8" spans="2:4" x14ac:dyDescent="0.25">
      <c r="B8" s="8" t="s">
        <v>9</v>
      </c>
      <c r="C8" s="8" t="s">
        <v>10</v>
      </c>
      <c r="D8" s="59"/>
    </row>
    <row r="9" spans="2:4" x14ac:dyDescent="0.25">
      <c r="B9" s="67" t="s">
        <v>11</v>
      </c>
      <c r="C9" s="67"/>
      <c r="D9" s="59"/>
    </row>
    <row r="10" spans="2:4" x14ac:dyDescent="0.25">
      <c r="B10" s="29" t="s">
        <v>12</v>
      </c>
      <c r="C10" s="60" t="s">
        <v>13</v>
      </c>
      <c r="D10" s="59"/>
    </row>
    <row r="11" spans="2:4" x14ac:dyDescent="0.25">
      <c r="B11" s="29" t="s">
        <v>14</v>
      </c>
      <c r="C11" s="60" t="s">
        <v>15</v>
      </c>
      <c r="D11" s="59"/>
    </row>
    <row r="12" spans="2:4" x14ac:dyDescent="0.25">
      <c r="B12" s="29" t="s">
        <v>16</v>
      </c>
      <c r="C12" s="60" t="s">
        <v>17</v>
      </c>
      <c r="D12" s="59"/>
    </row>
    <row r="13" spans="2:4" ht="27.6" x14ac:dyDescent="0.25">
      <c r="B13" s="30" t="s">
        <v>18</v>
      </c>
      <c r="C13" s="61" t="s">
        <v>19</v>
      </c>
      <c r="D13" s="59"/>
    </row>
    <row r="14" spans="2:4" ht="17.100000000000001" customHeight="1" x14ac:dyDescent="0.25">
      <c r="B14" s="15"/>
      <c r="C14" s="59"/>
      <c r="D14" s="59"/>
    </row>
    <row r="15" spans="2:4" x14ac:dyDescent="0.25">
      <c r="B15" s="8" t="s">
        <v>20</v>
      </c>
      <c r="C15" s="28" t="s">
        <v>21</v>
      </c>
      <c r="D15" s="59"/>
    </row>
    <row r="16" spans="2:4" ht="15" customHeight="1" x14ac:dyDescent="0.25">
      <c r="B16" s="34" t="s">
        <v>22</v>
      </c>
      <c r="C16" s="34" t="s">
        <v>23</v>
      </c>
      <c r="D16" s="43" t="s">
        <v>24</v>
      </c>
    </row>
    <row r="17" spans="2:4" x14ac:dyDescent="0.25">
      <c r="B17" s="15"/>
      <c r="C17" s="59"/>
      <c r="D17" s="59"/>
    </row>
    <row r="18" spans="2:4" x14ac:dyDescent="0.25">
      <c r="B18" s="8" t="s">
        <v>25</v>
      </c>
      <c r="C18" s="8" t="s">
        <v>10</v>
      </c>
      <c r="D18" s="59"/>
    </row>
    <row r="19" spans="2:4" x14ac:dyDescent="0.25">
      <c r="B19" s="16" t="s">
        <v>26</v>
      </c>
      <c r="C19" s="36" t="s">
        <v>27</v>
      </c>
      <c r="D19" s="59"/>
    </row>
    <row r="20" spans="2:4" x14ac:dyDescent="0.25">
      <c r="B20" s="16" t="s">
        <v>28</v>
      </c>
      <c r="C20" s="54" t="s">
        <v>29</v>
      </c>
      <c r="D20" s="43"/>
    </row>
    <row r="21" spans="2:4" x14ac:dyDescent="0.25">
      <c r="B21" s="17" t="s">
        <v>30</v>
      </c>
      <c r="C21" s="47" t="s">
        <v>31</v>
      </c>
      <c r="D21" s="59"/>
    </row>
    <row r="22" spans="2:4" x14ac:dyDescent="0.25">
      <c r="B22" s="17" t="s">
        <v>32</v>
      </c>
      <c r="C22" s="47" t="s">
        <v>31</v>
      </c>
      <c r="D22" s="59"/>
    </row>
    <row r="23" spans="2:4" x14ac:dyDescent="0.25">
      <c r="B23" s="17" t="s">
        <v>33</v>
      </c>
      <c r="C23" s="47" t="s">
        <v>31</v>
      </c>
      <c r="D23" s="59"/>
    </row>
    <row r="24" spans="2:4" x14ac:dyDescent="0.25">
      <c r="B24" s="17" t="s">
        <v>34</v>
      </c>
      <c r="C24" s="47" t="s">
        <v>31</v>
      </c>
      <c r="D24" s="59"/>
    </row>
    <row r="25" spans="2:4" x14ac:dyDescent="0.25">
      <c r="B25" s="17" t="s">
        <v>35</v>
      </c>
      <c r="C25" s="31" t="s">
        <v>36</v>
      </c>
      <c r="D25" s="59"/>
    </row>
    <row r="26" spans="2:4" x14ac:dyDescent="0.25">
      <c r="B26" s="17" t="s">
        <v>37</v>
      </c>
      <c r="C26" s="47" t="s">
        <v>31</v>
      </c>
      <c r="D26" s="42" t="s">
        <v>24</v>
      </c>
    </row>
    <row r="27" spans="2:4" x14ac:dyDescent="0.25">
      <c r="B27" s="7"/>
      <c r="C27" s="7"/>
      <c r="D27" s="59"/>
    </row>
    <row r="28" spans="2:4" x14ac:dyDescent="0.25">
      <c r="B28" s="25" t="s">
        <v>38</v>
      </c>
      <c r="C28" s="25" t="s">
        <v>10</v>
      </c>
      <c r="D28" s="59"/>
    </row>
    <row r="29" spans="2:4" x14ac:dyDescent="0.25">
      <c r="B29" s="27"/>
      <c r="C29" s="27"/>
      <c r="D29" s="59"/>
    </row>
    <row r="30" spans="2:4" x14ac:dyDescent="0.25">
      <c r="B30" s="26" t="s">
        <v>39</v>
      </c>
      <c r="C30" s="37" t="s">
        <v>40</v>
      </c>
      <c r="D30" s="59"/>
    </row>
    <row r="31" spans="2:4" x14ac:dyDescent="0.25">
      <c r="B31" s="38"/>
      <c r="C31" s="37"/>
      <c r="D31" s="59"/>
    </row>
    <row r="32" spans="2:4" x14ac:dyDescent="0.25">
      <c r="B32" s="26" t="s">
        <v>41</v>
      </c>
      <c r="C32" s="39" t="s">
        <v>42</v>
      </c>
      <c r="D32" s="59"/>
    </row>
  </sheetData>
  <mergeCells count="1">
    <mergeCell ref="B9:C9"/>
  </mergeCells>
  <conditionalFormatting sqref="B25">
    <cfRule type="duplicateValues" dxfId="0" priority="1"/>
  </conditionalFormatting>
  <dataValidations count="1">
    <dataValidation allowBlank="1" showInputMessage="1" showErrorMessage="1" promptTitle="Note for XML &amp; Web Services" prompt="For XML layout, please include all tags and associate a Record Type for each. For Web Services, include the records/fields associated with the message._x000a_For ZIP files no layout is required]" sqref="C20" xr:uid="{00000000-0002-0000-0100-000000000000}"/>
  </dataValidations>
  <pageMargins left="0.7" right="0.7" top="0.75" bottom="0.75" header="0.3" footer="0.3"/>
  <pageSetup orientation="portrait" r:id="rId1"/>
  <drawing r:id="rId2"/>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dimension ref="B1:G26"/>
  <sheetViews>
    <sheetView zoomScaleNormal="100" workbookViewId="0">
      <selection activeCell="B6" sqref="B6"/>
    </sheetView>
  </sheetViews>
  <sheetFormatPr defaultColWidth="8.5546875" defaultRowHeight="14.4" x14ac:dyDescent="0.3"/>
  <cols>
    <col min="1" max="1" width="3.44140625" style="4" customWidth="1"/>
    <col min="2" max="2" width="36" style="4" bestFit="1" customWidth="1"/>
    <col min="3" max="3" width="91.5546875" style="4" customWidth="1"/>
    <col min="4" max="4" width="14.5546875" style="4" customWidth="1"/>
    <col min="5" max="16384" width="8.5546875" style="4"/>
  </cols>
  <sheetData>
    <row r="1" spans="2:7" x14ac:dyDescent="0.3">
      <c r="C1" s="59"/>
    </row>
    <row r="2" spans="2:7" x14ac:dyDescent="0.3">
      <c r="C2" s="59"/>
    </row>
    <row r="3" spans="2:7" x14ac:dyDescent="0.3">
      <c r="C3" s="59"/>
    </row>
    <row r="6" spans="2:7" ht="22.8" x14ac:dyDescent="0.4">
      <c r="B6" s="18" t="str">
        <f>'General Information'!B6</f>
        <v>PCI008 - Project Costing Budget Spreadsheet Upload Layout</v>
      </c>
      <c r="C6" s="18"/>
    </row>
    <row r="7" spans="2:7" x14ac:dyDescent="0.3">
      <c r="B7" s="10"/>
      <c r="C7" s="10"/>
    </row>
    <row r="8" spans="2:7" ht="33" customHeight="1" x14ac:dyDescent="0.3">
      <c r="B8" s="68" t="s">
        <v>43</v>
      </c>
      <c r="C8" s="68"/>
    </row>
    <row r="9" spans="2:7" x14ac:dyDescent="0.3">
      <c r="B9" s="9"/>
      <c r="C9" s="9"/>
    </row>
    <row r="10" spans="2:7" x14ac:dyDescent="0.3">
      <c r="B10" s="19" t="s">
        <v>44</v>
      </c>
      <c r="C10" s="20" t="s">
        <v>10</v>
      </c>
    </row>
    <row r="11" spans="2:7" x14ac:dyDescent="0.3">
      <c r="B11" s="21" t="s">
        <v>45</v>
      </c>
      <c r="C11" s="22" t="s">
        <v>46</v>
      </c>
    </row>
    <row r="12" spans="2:7" ht="27.6" x14ac:dyDescent="0.3">
      <c r="B12" s="21" t="s">
        <v>47</v>
      </c>
      <c r="C12" s="22" t="s">
        <v>48</v>
      </c>
    </row>
    <row r="13" spans="2:7" ht="96.6" x14ac:dyDescent="0.3">
      <c r="B13" s="21" t="s">
        <v>49</v>
      </c>
      <c r="C13" s="22" t="s">
        <v>50</v>
      </c>
    </row>
    <row r="14" spans="2:7" ht="69" x14ac:dyDescent="0.3">
      <c r="B14" s="21" t="s">
        <v>51</v>
      </c>
      <c r="C14" s="22" t="s">
        <v>52</v>
      </c>
    </row>
    <row r="15" spans="2:7" ht="82.8" x14ac:dyDescent="0.3">
      <c r="B15" s="21" t="s">
        <v>53</v>
      </c>
      <c r="C15" s="22" t="s">
        <v>54</v>
      </c>
      <c r="D15" s="46" t="s">
        <v>24</v>
      </c>
      <c r="E15" s="45"/>
      <c r="F15" s="45"/>
      <c r="G15" s="45"/>
    </row>
    <row r="16" spans="2:7" x14ac:dyDescent="0.3">
      <c r="B16" s="21" t="s">
        <v>55</v>
      </c>
      <c r="C16" s="23" t="s">
        <v>56</v>
      </c>
    </row>
    <row r="17" spans="2:5" ht="27.6" x14ac:dyDescent="0.3">
      <c r="B17" s="21" t="s">
        <v>57</v>
      </c>
      <c r="C17" s="22" t="s">
        <v>58</v>
      </c>
    </row>
    <row r="18" spans="2:5" ht="41.4" x14ac:dyDescent="0.3">
      <c r="B18" s="21" t="s">
        <v>59</v>
      </c>
      <c r="C18" s="22" t="s">
        <v>60</v>
      </c>
    </row>
    <row r="19" spans="2:5" x14ac:dyDescent="0.3">
      <c r="B19" s="59"/>
      <c r="C19" s="59"/>
    </row>
    <row r="20" spans="2:5" x14ac:dyDescent="0.3">
      <c r="B20" s="59"/>
      <c r="C20" s="59"/>
      <c r="D20" s="12"/>
      <c r="E20" s="12"/>
    </row>
    <row r="21" spans="2:5" x14ac:dyDescent="0.3">
      <c r="B21" s="11" t="s">
        <v>61</v>
      </c>
      <c r="C21" s="11" t="s">
        <v>10</v>
      </c>
    </row>
    <row r="22" spans="2:5" x14ac:dyDescent="0.3">
      <c r="B22" s="69" t="s">
        <v>62</v>
      </c>
      <c r="C22" s="69"/>
    </row>
    <row r="23" spans="2:5" x14ac:dyDescent="0.3">
      <c r="B23" s="24" t="s">
        <v>45</v>
      </c>
      <c r="C23" s="60" t="s">
        <v>63</v>
      </c>
    </row>
    <row r="24" spans="2:5" x14ac:dyDescent="0.3">
      <c r="B24" s="24" t="s">
        <v>49</v>
      </c>
      <c r="C24" s="60" t="s">
        <v>64</v>
      </c>
    </row>
    <row r="25" spans="2:5" x14ac:dyDescent="0.3">
      <c r="B25" s="24" t="s">
        <v>51</v>
      </c>
      <c r="C25" s="60" t="s">
        <v>65</v>
      </c>
    </row>
    <row r="26" spans="2:5" x14ac:dyDescent="0.3">
      <c r="B26" s="24" t="s">
        <v>66</v>
      </c>
      <c r="C26" s="60" t="s">
        <v>67</v>
      </c>
    </row>
  </sheetData>
  <mergeCells count="2">
    <mergeCell ref="B8:C8"/>
    <mergeCell ref="B22:C22"/>
  </mergeCells>
  <pageMargins left="0.7" right="0.7" top="0.75" bottom="0.75" header="0.3" footer="0.3"/>
  <pageSetup orientation="portrait" r:id="rId1"/>
  <drawing r:id="rId2"/>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dimension ref="A8:M32"/>
  <sheetViews>
    <sheetView showGridLines="0" topLeftCell="A4" zoomScale="80" zoomScaleNormal="80" workbookViewId="0">
      <selection activeCell="A11" sqref="A11"/>
    </sheetView>
  </sheetViews>
  <sheetFormatPr defaultColWidth="8.5546875" defaultRowHeight="13.8" x14ac:dyDescent="0.25"/>
  <cols>
    <col min="1" max="1" width="20.44140625" style="1" customWidth="1"/>
    <col min="2" max="2" width="16.5546875" style="1" customWidth="1"/>
    <col min="3" max="3" width="10.5546875" style="1" customWidth="1"/>
    <col min="4" max="4" width="12.5546875" style="51" customWidth="1"/>
    <col min="5" max="5" width="20.44140625" style="51" customWidth="1"/>
    <col min="6" max="6" width="40.5546875" style="48" customWidth="1"/>
    <col min="7" max="7" width="35.5546875" style="1" customWidth="1"/>
    <col min="8" max="8" width="47.5546875" style="1" customWidth="1"/>
    <col min="9" max="9" width="9.5546875" style="1" customWidth="1"/>
    <col min="10" max="10" width="8.5546875" style="1" customWidth="1"/>
    <col min="11" max="11" width="10.5546875" style="1" customWidth="1"/>
    <col min="12" max="12" width="9.44140625" style="1" customWidth="1"/>
    <col min="13" max="13" width="42" style="1" customWidth="1"/>
    <col min="14" max="16384" width="8.5546875" style="1"/>
  </cols>
  <sheetData>
    <row r="8" spans="1:13" ht="32.1" customHeight="1" x14ac:dyDescent="0.25">
      <c r="A8" s="76" t="s">
        <v>68</v>
      </c>
      <c r="B8" s="68"/>
      <c r="C8" s="68"/>
      <c r="D8" s="68"/>
      <c r="E8" s="68"/>
      <c r="F8" s="68"/>
      <c r="G8" s="68"/>
      <c r="H8" s="68"/>
      <c r="I8" s="68"/>
      <c r="J8" s="68"/>
      <c r="K8" s="68"/>
      <c r="L8" s="68"/>
      <c r="M8" s="62"/>
    </row>
    <row r="9" spans="1:13" ht="14.4" thickBot="1" x14ac:dyDescent="0.3">
      <c r="A9" s="62"/>
      <c r="B9" s="62"/>
      <c r="C9" s="62"/>
      <c r="D9" s="63"/>
      <c r="E9" s="63"/>
      <c r="F9" s="64"/>
      <c r="G9" s="62"/>
      <c r="H9" s="62"/>
      <c r="I9" s="62"/>
      <c r="J9" s="62"/>
      <c r="K9" s="62"/>
      <c r="L9" s="62"/>
      <c r="M9" s="62"/>
    </row>
    <row r="10" spans="1:13" ht="14.4" thickBot="1" x14ac:dyDescent="0.3">
      <c r="A10" s="70" t="s">
        <v>69</v>
      </c>
      <c r="B10" s="71"/>
      <c r="C10" s="71"/>
      <c r="D10" s="71"/>
      <c r="E10" s="71"/>
      <c r="F10" s="71"/>
      <c r="G10" s="72"/>
      <c r="H10" s="56"/>
      <c r="I10" s="73" t="s">
        <v>61</v>
      </c>
      <c r="J10" s="74"/>
      <c r="K10" s="74"/>
      <c r="L10" s="75"/>
      <c r="M10" s="62"/>
    </row>
    <row r="11" spans="1:13" ht="55.2" x14ac:dyDescent="0.25">
      <c r="A11" s="49" t="s">
        <v>70</v>
      </c>
      <c r="B11" s="49" t="s">
        <v>71</v>
      </c>
      <c r="C11" s="49" t="s">
        <v>72</v>
      </c>
      <c r="D11" s="49" t="s">
        <v>73</v>
      </c>
      <c r="E11" s="49" t="s">
        <v>74</v>
      </c>
      <c r="F11" s="49" t="s">
        <v>10</v>
      </c>
      <c r="G11" s="49" t="s">
        <v>75</v>
      </c>
      <c r="H11" s="49" t="s">
        <v>76</v>
      </c>
      <c r="I11" s="50" t="s">
        <v>70</v>
      </c>
      <c r="J11" s="50" t="s">
        <v>77</v>
      </c>
      <c r="K11" s="50" t="s">
        <v>78</v>
      </c>
      <c r="L11" s="50" t="s">
        <v>79</v>
      </c>
      <c r="M11" s="62"/>
    </row>
    <row r="12" spans="1:13" s="52" customFormat="1" ht="69" x14ac:dyDescent="0.3">
      <c r="A12" s="35" t="s">
        <v>80</v>
      </c>
      <c r="B12" s="35" t="s">
        <v>81</v>
      </c>
      <c r="C12" s="35" t="s">
        <v>82</v>
      </c>
      <c r="D12" s="35">
        <v>5</v>
      </c>
      <c r="E12" s="35" t="s">
        <v>83</v>
      </c>
      <c r="F12" s="35" t="s">
        <v>84</v>
      </c>
      <c r="G12" s="35" t="s">
        <v>85</v>
      </c>
      <c r="H12" s="35" t="s">
        <v>86</v>
      </c>
      <c r="I12" s="41"/>
      <c r="J12" s="41"/>
      <c r="K12" s="41"/>
      <c r="L12" s="41"/>
      <c r="M12" s="65"/>
    </row>
    <row r="13" spans="1:13" s="52" customFormat="1" ht="82.8" x14ac:dyDescent="0.3">
      <c r="A13" s="35" t="s">
        <v>87</v>
      </c>
      <c r="B13" s="35" t="s">
        <v>81</v>
      </c>
      <c r="C13" s="35" t="s">
        <v>82</v>
      </c>
      <c r="D13" s="35">
        <v>15</v>
      </c>
      <c r="E13" s="35" t="s">
        <v>83</v>
      </c>
      <c r="F13" s="35" t="s">
        <v>88</v>
      </c>
      <c r="G13" s="35" t="s">
        <v>89</v>
      </c>
      <c r="H13" s="35" t="s">
        <v>90</v>
      </c>
      <c r="I13" s="41"/>
      <c r="J13" s="41"/>
      <c r="K13" s="41"/>
      <c r="L13" s="41"/>
      <c r="M13" s="65"/>
    </row>
    <row r="14" spans="1:13" s="52" customFormat="1" ht="55.2" x14ac:dyDescent="0.3">
      <c r="A14" s="35" t="s">
        <v>10</v>
      </c>
      <c r="B14" s="35" t="s">
        <v>81</v>
      </c>
      <c r="C14" s="35" t="s">
        <v>82</v>
      </c>
      <c r="D14" s="35">
        <v>20</v>
      </c>
      <c r="E14" s="35" t="s">
        <v>91</v>
      </c>
      <c r="F14" s="35" t="s">
        <v>92</v>
      </c>
      <c r="G14" s="35" t="s">
        <v>93</v>
      </c>
      <c r="H14" s="35" t="s">
        <v>94</v>
      </c>
      <c r="I14" s="41"/>
      <c r="J14" s="41"/>
      <c r="K14" s="41"/>
      <c r="L14" s="41"/>
      <c r="M14" s="65"/>
    </row>
    <row r="15" spans="1:13" s="52" customFormat="1" ht="55.2" x14ac:dyDescent="0.3">
      <c r="A15" s="35" t="s">
        <v>95</v>
      </c>
      <c r="B15" s="35" t="s">
        <v>96</v>
      </c>
      <c r="C15" s="35" t="s">
        <v>82</v>
      </c>
      <c r="D15" s="35">
        <v>15</v>
      </c>
      <c r="E15" s="35" t="s">
        <v>83</v>
      </c>
      <c r="F15" s="35" t="s">
        <v>97</v>
      </c>
      <c r="G15" s="34" t="s">
        <v>98</v>
      </c>
      <c r="H15" s="35" t="s">
        <v>99</v>
      </c>
      <c r="I15" s="41"/>
      <c r="J15" s="41"/>
      <c r="K15" s="41"/>
      <c r="L15" s="41"/>
      <c r="M15" s="55"/>
    </row>
    <row r="16" spans="1:13" s="52" customFormat="1" ht="55.2" x14ac:dyDescent="0.3">
      <c r="A16" s="35" t="s">
        <v>100</v>
      </c>
      <c r="B16" s="35" t="s">
        <v>96</v>
      </c>
      <c r="C16" s="35" t="s">
        <v>82</v>
      </c>
      <c r="D16" s="35">
        <v>15</v>
      </c>
      <c r="E16" s="35" t="s">
        <v>83</v>
      </c>
      <c r="F16" s="35" t="s">
        <v>101</v>
      </c>
      <c r="G16" s="34" t="s">
        <v>102</v>
      </c>
      <c r="H16" s="35" t="s">
        <v>103</v>
      </c>
      <c r="I16" s="41"/>
      <c r="J16" s="41"/>
      <c r="K16" s="41"/>
      <c r="L16" s="41"/>
      <c r="M16" s="55"/>
    </row>
    <row r="17" spans="1:12" s="52" customFormat="1" ht="41.4" x14ac:dyDescent="0.3">
      <c r="A17" s="35" t="s">
        <v>104</v>
      </c>
      <c r="B17" s="35" t="s">
        <v>96</v>
      </c>
      <c r="C17" s="35" t="s">
        <v>82</v>
      </c>
      <c r="D17" s="35">
        <v>8</v>
      </c>
      <c r="E17" s="35" t="s">
        <v>83</v>
      </c>
      <c r="F17" s="35" t="s">
        <v>105</v>
      </c>
      <c r="G17" s="34" t="s">
        <v>106</v>
      </c>
      <c r="H17" s="35" t="s">
        <v>107</v>
      </c>
      <c r="I17" s="41"/>
      <c r="J17" s="41"/>
      <c r="K17" s="41"/>
      <c r="L17" s="41"/>
    </row>
    <row r="18" spans="1:12" s="52" customFormat="1" ht="82.8" x14ac:dyDescent="0.3">
      <c r="A18" s="35" t="s">
        <v>108</v>
      </c>
      <c r="B18" s="35" t="s">
        <v>96</v>
      </c>
      <c r="C18" s="35" t="s">
        <v>82</v>
      </c>
      <c r="D18" s="35">
        <v>5</v>
      </c>
      <c r="E18" s="35" t="s">
        <v>83</v>
      </c>
      <c r="F18" s="35" t="s">
        <v>109</v>
      </c>
      <c r="G18" s="34" t="s">
        <v>85</v>
      </c>
      <c r="H18" s="35" t="s">
        <v>110</v>
      </c>
      <c r="I18" s="41"/>
      <c r="J18" s="41"/>
      <c r="K18" s="41"/>
      <c r="L18" s="41"/>
    </row>
    <row r="19" spans="1:12" s="52" customFormat="1" ht="48" customHeight="1" x14ac:dyDescent="0.3">
      <c r="A19" s="41" t="s">
        <v>111</v>
      </c>
      <c r="B19" s="35" t="s">
        <v>96</v>
      </c>
      <c r="C19" s="44" t="s">
        <v>82</v>
      </c>
      <c r="D19" s="35">
        <v>10</v>
      </c>
      <c r="E19" s="41" t="s">
        <v>112</v>
      </c>
      <c r="F19" s="34" t="s">
        <v>113</v>
      </c>
      <c r="G19" s="35" t="s">
        <v>114</v>
      </c>
      <c r="H19" s="35" t="s">
        <v>115</v>
      </c>
      <c r="I19" s="41"/>
      <c r="J19" s="41"/>
      <c r="K19" s="41"/>
      <c r="L19" s="41"/>
    </row>
    <row r="20" spans="1:12" s="52" customFormat="1" ht="59.4" customHeight="1" x14ac:dyDescent="0.3">
      <c r="A20" s="41" t="s">
        <v>116</v>
      </c>
      <c r="B20" s="35" t="s">
        <v>96</v>
      </c>
      <c r="C20" s="44" t="s">
        <v>82</v>
      </c>
      <c r="D20" s="35">
        <v>5</v>
      </c>
      <c r="E20" s="41" t="s">
        <v>83</v>
      </c>
      <c r="F20" s="34" t="s">
        <v>117</v>
      </c>
      <c r="G20" s="35" t="s">
        <v>118</v>
      </c>
      <c r="H20" s="35" t="s">
        <v>119</v>
      </c>
      <c r="I20" s="41"/>
      <c r="J20" s="41"/>
      <c r="K20" s="41"/>
      <c r="L20" s="41"/>
    </row>
    <row r="21" spans="1:12" s="52" customFormat="1" ht="86.4" customHeight="1" x14ac:dyDescent="0.3">
      <c r="A21" s="41" t="s">
        <v>120</v>
      </c>
      <c r="B21" s="35" t="s">
        <v>96</v>
      </c>
      <c r="C21" s="44" t="s">
        <v>82</v>
      </c>
      <c r="D21" s="35">
        <v>8</v>
      </c>
      <c r="E21" s="35" t="s">
        <v>83</v>
      </c>
      <c r="F21" s="34" t="s">
        <v>121</v>
      </c>
      <c r="G21" s="35" t="s">
        <v>122</v>
      </c>
      <c r="H21" s="35" t="s">
        <v>123</v>
      </c>
      <c r="I21" s="41"/>
      <c r="J21" s="41"/>
      <c r="K21" s="41"/>
      <c r="L21" s="41"/>
    </row>
    <row r="22" spans="1:12" s="52" customFormat="1" ht="69" x14ac:dyDescent="0.3">
      <c r="A22" s="41" t="s">
        <v>124</v>
      </c>
      <c r="B22" s="35" t="s">
        <v>96</v>
      </c>
      <c r="C22" s="44" t="s">
        <v>82</v>
      </c>
      <c r="D22" s="35">
        <v>6</v>
      </c>
      <c r="E22" s="35" t="s">
        <v>83</v>
      </c>
      <c r="F22" s="35" t="s">
        <v>125</v>
      </c>
      <c r="G22" s="44" t="s">
        <v>126</v>
      </c>
      <c r="H22" s="35" t="s">
        <v>127</v>
      </c>
      <c r="I22" s="41"/>
      <c r="J22" s="41"/>
      <c r="K22" s="41"/>
      <c r="L22" s="41"/>
    </row>
    <row r="23" spans="1:12" s="52" customFormat="1" ht="44.4" customHeight="1" x14ac:dyDescent="0.3">
      <c r="A23" s="41" t="s">
        <v>128</v>
      </c>
      <c r="B23" s="35" t="s">
        <v>96</v>
      </c>
      <c r="C23" s="44" t="s">
        <v>82</v>
      </c>
      <c r="D23" s="35">
        <v>10</v>
      </c>
      <c r="E23" s="35" t="s">
        <v>112</v>
      </c>
      <c r="F23" s="34" t="s">
        <v>129</v>
      </c>
      <c r="G23" s="44" t="s">
        <v>130</v>
      </c>
      <c r="H23" s="35" t="s">
        <v>115</v>
      </c>
      <c r="I23" s="41"/>
      <c r="J23" s="41"/>
      <c r="K23" s="41"/>
      <c r="L23" s="41"/>
    </row>
    <row r="24" spans="1:12" s="52" customFormat="1" ht="41.4" x14ac:dyDescent="0.3">
      <c r="A24" s="41" t="s">
        <v>131</v>
      </c>
      <c r="B24" s="35" t="s">
        <v>96</v>
      </c>
      <c r="C24" s="44" t="s">
        <v>82</v>
      </c>
      <c r="D24" s="41">
        <v>5</v>
      </c>
      <c r="E24" s="41" t="s">
        <v>112</v>
      </c>
      <c r="F24" s="34" t="s">
        <v>132</v>
      </c>
      <c r="G24" s="41" t="s">
        <v>133</v>
      </c>
      <c r="H24" s="35" t="s">
        <v>115</v>
      </c>
      <c r="I24" s="41"/>
      <c r="J24" s="41"/>
      <c r="K24" s="41"/>
      <c r="L24" s="41"/>
    </row>
    <row r="25" spans="1:12" s="52" customFormat="1" ht="39.9" customHeight="1" x14ac:dyDescent="0.3">
      <c r="A25" s="41" t="s">
        <v>134</v>
      </c>
      <c r="B25" s="35" t="s">
        <v>96</v>
      </c>
      <c r="C25" s="44" t="s">
        <v>82</v>
      </c>
      <c r="D25" s="35">
        <v>10</v>
      </c>
      <c r="E25" s="35" t="s">
        <v>112</v>
      </c>
      <c r="F25" s="34" t="s">
        <v>135</v>
      </c>
      <c r="G25" s="35" t="s">
        <v>136</v>
      </c>
      <c r="H25" s="35" t="s">
        <v>115</v>
      </c>
      <c r="I25" s="41"/>
      <c r="J25" s="41"/>
      <c r="K25" s="41"/>
      <c r="L25" s="41"/>
    </row>
    <row r="26" spans="1:12" s="52" customFormat="1" ht="45.9" customHeight="1" x14ac:dyDescent="0.3">
      <c r="A26" s="41" t="s">
        <v>137</v>
      </c>
      <c r="B26" s="35" t="s">
        <v>96</v>
      </c>
      <c r="C26" s="44" t="s">
        <v>82</v>
      </c>
      <c r="D26" s="35">
        <v>5</v>
      </c>
      <c r="E26" s="35" t="s">
        <v>112</v>
      </c>
      <c r="F26" s="34" t="s">
        <v>138</v>
      </c>
      <c r="G26" s="41" t="s">
        <v>139</v>
      </c>
      <c r="H26" s="35" t="s">
        <v>115</v>
      </c>
      <c r="I26" s="41"/>
      <c r="J26" s="41"/>
      <c r="K26" s="41"/>
      <c r="L26" s="41"/>
    </row>
    <row r="27" spans="1:12" s="52" customFormat="1" ht="47.1" customHeight="1" x14ac:dyDescent="0.3">
      <c r="A27" s="41" t="s">
        <v>140</v>
      </c>
      <c r="B27" s="35" t="s">
        <v>96</v>
      </c>
      <c r="C27" s="44" t="s">
        <v>82</v>
      </c>
      <c r="D27" s="35">
        <v>10</v>
      </c>
      <c r="E27" s="35" t="s">
        <v>112</v>
      </c>
      <c r="F27" s="34" t="s">
        <v>141</v>
      </c>
      <c r="G27" s="35" t="s">
        <v>142</v>
      </c>
      <c r="H27" s="35" t="s">
        <v>115</v>
      </c>
      <c r="I27" s="41"/>
      <c r="J27" s="41"/>
      <c r="K27" s="41"/>
      <c r="L27" s="41"/>
    </row>
    <row r="28" spans="1:12" s="52" customFormat="1" ht="45" customHeight="1" x14ac:dyDescent="0.3">
      <c r="A28" s="35" t="s">
        <v>143</v>
      </c>
      <c r="B28" s="35" t="s">
        <v>96</v>
      </c>
      <c r="C28" s="44" t="s">
        <v>82</v>
      </c>
      <c r="D28" s="35">
        <v>5</v>
      </c>
      <c r="E28" s="35" t="s">
        <v>112</v>
      </c>
      <c r="F28" s="35" t="s">
        <v>144</v>
      </c>
      <c r="G28" s="34" t="s">
        <v>145</v>
      </c>
      <c r="H28" s="35" t="s">
        <v>146</v>
      </c>
      <c r="I28" s="41"/>
      <c r="J28" s="41"/>
      <c r="K28" s="41"/>
      <c r="L28" s="41"/>
    </row>
    <row r="29" spans="1:12" s="52" customFormat="1" ht="58.5" customHeight="1" x14ac:dyDescent="0.3">
      <c r="A29" s="35" t="s">
        <v>147</v>
      </c>
      <c r="B29" s="35" t="s">
        <v>96</v>
      </c>
      <c r="C29" s="44" t="s">
        <v>82</v>
      </c>
      <c r="D29" s="35">
        <v>5</v>
      </c>
      <c r="E29" s="35" t="s">
        <v>112</v>
      </c>
      <c r="F29" s="34" t="s">
        <v>148</v>
      </c>
      <c r="G29" s="35" t="s">
        <v>149</v>
      </c>
      <c r="H29" s="35" t="s">
        <v>150</v>
      </c>
      <c r="I29" s="41"/>
      <c r="J29" s="41"/>
      <c r="K29" s="41"/>
      <c r="L29" s="41"/>
    </row>
    <row r="30" spans="1:12" s="52" customFormat="1" ht="58.5" customHeight="1" x14ac:dyDescent="0.3">
      <c r="A30" s="35" t="s">
        <v>151</v>
      </c>
      <c r="B30" s="35" t="s">
        <v>96</v>
      </c>
      <c r="C30" s="44" t="s">
        <v>82</v>
      </c>
      <c r="D30" s="35">
        <v>5</v>
      </c>
      <c r="E30" s="35" t="s">
        <v>112</v>
      </c>
      <c r="F30" s="35" t="s">
        <v>152</v>
      </c>
      <c r="G30" s="35" t="s">
        <v>153</v>
      </c>
      <c r="H30" s="35" t="s">
        <v>154</v>
      </c>
      <c r="I30" s="41"/>
      <c r="J30" s="41"/>
      <c r="K30" s="41"/>
      <c r="L30" s="41"/>
    </row>
    <row r="31" spans="1:12" s="52" customFormat="1" ht="57.6" customHeight="1" x14ac:dyDescent="0.3">
      <c r="A31" s="35" t="s">
        <v>155</v>
      </c>
      <c r="B31" s="35" t="s">
        <v>96</v>
      </c>
      <c r="C31" s="35" t="s">
        <v>2</v>
      </c>
      <c r="D31" s="35">
        <v>10</v>
      </c>
      <c r="E31" s="35" t="s">
        <v>83</v>
      </c>
      <c r="F31" s="35" t="s">
        <v>156</v>
      </c>
      <c r="G31" s="35" t="s">
        <v>157</v>
      </c>
      <c r="H31" s="35" t="s">
        <v>158</v>
      </c>
      <c r="I31" s="41"/>
      <c r="J31" s="41"/>
      <c r="K31" s="41"/>
      <c r="L31" s="41"/>
    </row>
    <row r="32" spans="1:12" s="52" customFormat="1" ht="165.6" x14ac:dyDescent="0.3">
      <c r="A32" s="53" t="s">
        <v>159</v>
      </c>
      <c r="B32" s="35" t="s">
        <v>96</v>
      </c>
      <c r="C32" s="53" t="s">
        <v>160</v>
      </c>
      <c r="D32" s="35">
        <v>23</v>
      </c>
      <c r="E32" s="35" t="s">
        <v>83</v>
      </c>
      <c r="F32" s="53" t="s">
        <v>161</v>
      </c>
      <c r="G32" s="44" t="s">
        <v>162</v>
      </c>
      <c r="H32" s="35" t="s">
        <v>163</v>
      </c>
      <c r="I32" s="41"/>
      <c r="J32" s="41"/>
      <c r="K32" s="41"/>
      <c r="L32" s="41"/>
    </row>
  </sheetData>
  <mergeCells count="3">
    <mergeCell ref="A10:G10"/>
    <mergeCell ref="I10:L10"/>
    <mergeCell ref="A8:L8"/>
  </mergeCells>
  <phoneticPr fontId="16" type="noConversion"/>
  <dataValidations count="2">
    <dataValidation allowBlank="1" showInputMessage="1" showErrorMessage="1" promptTitle="Map Fields" prompt="Use this section (if applicable) to map fields from the source system and make notes as you go along." sqref="I10:L11 I14:L14" xr:uid="{00000000-0002-0000-0300-000000000000}"/>
    <dataValidation operator="greaterThanOrEqual" allowBlank="1" showInputMessage="1" showErrorMessage="1" errorTitle="Invalid CNTRCT_BEGIN_DT" error="CNTRCT_BEGIN_DT must later or equal to 01/01/1901." sqref="E31" xr:uid="{1AB8F8FB-D380-43F5-B5F2-6BF7D49FFE6F}"/>
  </dataValidations>
  <pageMargins left="0.7" right="0.7" top="0.75" bottom="0.75" header="0.3" footer="0.3"/>
  <pageSetup orientation="portrait" r:id="rId1"/>
  <drawing r:id="rId2"/>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ct:contentTypeSchema xmlns:ct="http://schemas.microsoft.com/office/2006/metadata/contentType" xmlns:ma="http://schemas.microsoft.com/office/2006/metadata/properties/metaAttributes" ct:_="" ma:_="" ma:contentTypeName="Document" ma:contentTypeID="0x0101006CBB809446A95342BDD2205439D2B551" ma:contentTypeVersion="25" ma:contentTypeDescription="Create a new document." ma:contentTypeScope="" ma:versionID="135b7f5a8868114a44a3044d556bee3f">
  <xsd:schema xmlns:xsd="http://www.w3.org/2001/XMLSchema" xmlns:xs="http://www.w3.org/2001/XMLSchema" xmlns:p="http://schemas.microsoft.com/office/2006/metadata/properties" xmlns:ns2="ee0d1073-b73c-4cf9-a2e0-1985adf7d54f" xmlns:ns3="041c3df4-ce55-42d1-a1ce-045c193ad9f1" targetNamespace="http://schemas.microsoft.com/office/2006/metadata/properties" ma:root="true" ma:fieldsID="a35089c4f1e646be3a3f1c5c8dbfcf4f" ns2:_="" ns3:_="">
    <xsd:import namespace="ee0d1073-b73c-4cf9-a2e0-1985adf7d54f"/>
    <xsd:import namespace="041c3df4-ce55-42d1-a1ce-045c193ad9f1"/>
    <xsd:element name="properties">
      <xsd:complexType>
        <xsd:sequence>
          <xsd:element name="documentManagement">
            <xsd:complexType>
              <xsd:all>
                <xsd:element ref="ns2:_dlc_DocId" minOccurs="0"/>
                <xsd:element ref="ns2:_dlc_DocIdUrl" minOccurs="0"/>
                <xsd:element ref="ns2:_dlc_DocIdPersistId" minOccurs="0"/>
                <xsd:element ref="ns3:MediaServiceMetadata" minOccurs="0"/>
                <xsd:element ref="ns3:MediaServiceFastMetadata" minOccurs="0"/>
                <xsd:element ref="ns3:Wave" minOccurs="0"/>
                <xsd:element ref="ns2:SharedWithUsers" minOccurs="0"/>
                <xsd:element ref="ns2:SharedWithDetails" minOccurs="0"/>
                <xsd:element ref="ns3:MediaServiceObjectDetectorVersions" minOccurs="0"/>
                <xsd:element ref="ns3:MediaServiceSearchProperties" minOccurs="0"/>
                <xsd:element ref="ns3:MediaServiceGenerationTime" minOccurs="0"/>
                <xsd:element ref="ns3:MediaServiceEventHashCode" minOccurs="0"/>
                <xsd:element ref="ns3:MediaServiceDateTaken" minOccurs="0"/>
                <xsd:element ref="ns3:MediaLengthInSeconds" minOccurs="0"/>
                <xsd:element ref="ns3:MediaServiceBillingMetadata" minOccurs="0"/>
                <xsd:element ref="ns3:lcf76f155ced4ddcb4097134ff3c332f" minOccurs="0"/>
                <xsd:element ref="ns2:TaxCatchAll"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e0d1073-b73c-4cf9-a2e0-1985adf7d54f" elementFormDefault="qualified">
    <xsd:import namespace="http://schemas.microsoft.com/office/2006/documentManagement/types"/>
    <xsd:import namespace="http://schemas.microsoft.com/office/infopath/2007/PartnerControls"/>
    <xsd:element name="_dlc_DocId" ma:index="4" nillable="true" ma:displayName="Document ID Value" ma:description="The value of the document ID assigned to this item." ma:indexed="true" ma:internalName="_dlc_DocId" ma:readOnly="true">
      <xsd:simpleType>
        <xsd:restriction base="dms:Text"/>
      </xsd:simpleType>
    </xsd:element>
    <xsd:element name="_dlc_DocIdUrl" ma:index="5"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6" nillable="true" ma:displayName="Persist ID" ma:description="Keep ID on add." ma:hidden="true" ma:internalName="_dlc_DocIdPersistId" ma:readOnly="true">
      <xsd:simpleType>
        <xsd:restriction base="dms:Boolean"/>
      </xsd:simpleType>
    </xsd:element>
    <xsd:element name="SharedWithUsers" ma:index="14" nillable="true" ma:displayName="Shared With" ma:SearchPeopleOnly="false" ma:SharePointGroup="0" ma:internalName="SharedWithUsers" ma:readOnly="true" ma:showField="ImnNam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element name="TaxCatchAll" ma:index="25" nillable="true" ma:displayName="Taxonomy Catch All Column" ma:hidden="true" ma:list="{5c0deb56-c673-49b7-a44c-1f8606d04005}" ma:internalName="TaxCatchAll" ma:showField="CatchAllData" ma:web="ee0d1073-b73c-4cf9-a2e0-1985adf7d54f">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041c3df4-ce55-42d1-a1ce-045c193ad9f1"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Wave" ma:index="13" nillable="true" ma:displayName="Wave" ma:format="Dropdown" ma:internalName="Wave">
      <xsd:simpleType>
        <xsd:restriction base="dms:Choice">
          <xsd:enumeration value="CMS"/>
          <xsd:enumeration value="Financials"/>
          <xsd:enumeration value="Payroll"/>
          <xsd:enumeration value="Production Support"/>
          <xsd:enumeration value="Universal"/>
          <xsd:enumeration value="Central"/>
        </xsd:restriction>
      </xsd:simpleType>
    </xsd:element>
    <xsd:element name="MediaServiceObjectDetectorVersions" ma:index="16" nillable="true" ma:displayName="MediaServiceObjectDetectorVersions" ma:hidden="true" ma:indexed="true" ma:internalName="MediaServiceObjectDetectorVersions" ma:readOnly="true">
      <xsd:simpleType>
        <xsd:restriction base="dms:Text"/>
      </xsd:simpleType>
    </xsd:element>
    <xsd:element name="MediaServiceSearchProperties" ma:index="17" nillable="true" ma:displayName="MediaServiceSearchProperties" ma:hidden="true" ma:internalName="MediaServiceSearchProperties" ma:readOnly="true">
      <xsd:simpleType>
        <xsd:restriction base="dms:Note"/>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ServiceDateTaken" ma:index="20" nillable="true" ma:displayName="MediaServiceDateTaken" ma:hidden="true" ma:indexed="true" ma:internalName="MediaServiceDateTaken"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element name="MediaServiceBillingMetadata" ma:index="22" nillable="true" ma:displayName="MediaServiceBillingMetadata" ma:hidden="true" ma:internalName="MediaServiceBillingMetadata" ma:readOnly="true">
      <xsd:simpleType>
        <xsd:restriction base="dms:Note"/>
      </xsd:simpleType>
    </xsd:element>
    <xsd:element name="lcf76f155ced4ddcb4097134ff3c332f" ma:index="24" nillable="true" ma:taxonomy="true" ma:internalName="lcf76f155ced4ddcb4097134ff3c332f" ma:taxonomyFieldName="MediaServiceImageTags" ma:displayName="Image Tags" ma:readOnly="false" ma:fieldId="{5cf76f15-5ced-4ddc-b409-7134ff3c332f}" ma:taxonomyMulti="true" ma:sspId="9e199f5e-f571-42dc-8172-d11fd433b9b8" ma:termSetId="09814cd3-568e-fe90-9814-8d621ff8fb84" ma:anchorId="fba54fb3-c3e1-fe81-a776-ca4b69148c4d" ma:open="true" ma:isKeyword="false">
      <xsd:complexType>
        <xsd:sequence>
          <xsd:element ref="pc:Terms" minOccurs="0" maxOccurs="1"/>
        </xsd:sequence>
      </xsd:complexType>
    </xsd:element>
    <xsd:element name="MediaServiceOCR" ma:index="26"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Content Type"/>
        <xsd:element ref="dc:title" minOccurs="0" maxOccurs="1" ma:index="3"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xmlns:xsi="http://www.w3.org/2001/XMLSchema-instance" xmlns:pc="http://schemas.microsoft.com/office/infopath/2007/PartnerControls">
  <documentManagement>
    <_dlc_DocId xmlns="ee0d1073-b73c-4cf9-a2e0-1985adf7d54f">3XNNPFDRQHSR-158363826-12766</_dlc_DocId>
    <_dlc_DocIdUrl xmlns="ee0d1073-b73c-4cf9-a2e0-1985adf7d54f">
      <Url>https://myfloridacfo.sharepoint.com/sites/FLP/_layouts/15/DocIdRedir.aspx?ID=3XNNPFDRQHSR-158363826-12766</Url>
      <Description>3XNNPFDRQHSR-158363826-12766</Description>
    </_dlc_DocIdUrl>
    <Wave xmlns="041c3df4-ce55-42d1-a1ce-045c193ad9f1" xsi:nil="true"/>
    <lcf76f155ced4ddcb4097134ff3c332f xmlns="041c3df4-ce55-42d1-a1ce-045c193ad9f1">
      <Terms xmlns="http://schemas.microsoft.com/office/infopath/2007/PartnerControls"/>
    </lcf76f155ced4ddcb4097134ff3c332f>
    <TaxCatchAll xmlns="ee0d1073-b73c-4cf9-a2e0-1985adf7d54f" xsi:nil="true"/>
  </documentManagement>
</p:properties>
</file>

<file path=customXml/itemProps1.xml><?xml version="1.0" encoding="utf-8"?>
<ds:datastoreItem xmlns:ds="http://schemas.openxmlformats.org/officeDocument/2006/customXml" ds:itemID="{6EAB00FA-D877-4183-89DC-42E1A9443E03}">
  <ds:schemaRefs>
    <ds:schemaRef ds:uri="http://schemas.microsoft.com/sharepoint/v3/contenttype/forms"/>
  </ds:schemaRefs>
</ds:datastoreItem>
</file>

<file path=customXml/itemProps2.xml><?xml version="1.0" encoding="utf-8"?>
<ds:datastoreItem xmlns:ds="http://schemas.openxmlformats.org/officeDocument/2006/customXml" ds:itemID="{A481DC49-5E60-4ABD-A3EB-540E768B2EAF}">
  <ds:schemaRefs>
    <ds:schemaRef ds:uri="http://schemas.microsoft.com/sharepoint/events"/>
  </ds:schemaRefs>
</ds:datastoreItem>
</file>

<file path=customXml/itemProps3.xml><?xml version="1.0" encoding="utf-8"?>
<ds:datastoreItem xmlns:ds="http://schemas.openxmlformats.org/officeDocument/2006/customXml" ds:itemID="{7E335519-CDFA-4662-B1B3-B2BD6577256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e0d1073-b73c-4cf9-a2e0-1985adf7d54f"/>
    <ds:schemaRef ds:uri="041c3df4-ce55-42d1-a1ce-045c193ad9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582CB643-46B5-4C4B-BA73-CD3A166EF606}">
  <ds:schemaRefs>
    <ds:schemaRef ds:uri="http://schemas.microsoft.com/office/2006/metadata/properties"/>
    <ds:schemaRef ds:uri="http://schemas.microsoft.com/office/infopath/2007/PartnerControls"/>
    <ds:schemaRef ds:uri="ee0d1073-b73c-4cf9-a2e0-1985adf7d54f"/>
    <ds:schemaRef ds:uri="041c3df4-ce55-42d1-a1ce-045c193ad9f1"/>
  </ds:schemaRefs>
</ds:datastoreItem>
</file>

<file path=docMetadata/LabelInfo.xml><?xml version="1.0" encoding="utf-8"?>
<clbl:labelList xmlns:clbl="http://schemas.microsoft.com/office/2020/mipLabelMetadata">
  <clbl:label id="{1bc0f418-96a4-4caf-9d7c-ccc5ec7f9d91}" enabled="1" method="Privileged" siteId="{e0793d39-0939-496d-b129-198edd916feb}" removed="0"/>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4</vt:i4>
      </vt:variant>
    </vt:vector>
  </HeadingPairs>
  <TitlesOfParts>
    <vt:vector size="4" baseType="lpstr">
      <vt:lpstr>Version History</vt:lpstr>
      <vt:lpstr>General Information</vt:lpstr>
      <vt:lpstr>File Format Legend</vt:lpstr>
      <vt:lpstr>File Format</vt:lpstr>
    </vt:vector>
  </TitlesOfParts>
  <Manager/>
  <Company>Accenture</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Ryan Blane</dc:creator>
  <cp:keywords/>
  <dc:description/>
  <cp:lastModifiedBy>Darling, TJ</cp:lastModifiedBy>
  <cp:revision/>
  <dcterms:created xsi:type="dcterms:W3CDTF">2013-04-16T15:33:16Z</dcterms:created>
  <dcterms:modified xsi:type="dcterms:W3CDTF">2025-05-13T18:20:00Z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NewReviewCycle">
    <vt:lpwstr/>
  </property>
  <property fmtid="{D5CDD505-2E9C-101B-9397-08002B2CF9AE}" pid="3" name="ContentTypeId">
    <vt:lpwstr>0x0101006CBB809446A95342BDD2205439D2B551</vt:lpwstr>
  </property>
  <property fmtid="{D5CDD505-2E9C-101B-9397-08002B2CF9AE}" pid="4" name="MSIP_Label_1bc0f418-96a4-4caf-9d7c-ccc5ec7f9d91_Enabled">
    <vt:lpwstr>True</vt:lpwstr>
  </property>
  <property fmtid="{D5CDD505-2E9C-101B-9397-08002B2CF9AE}" pid="5" name="MSIP_Label_1bc0f418-96a4-4caf-9d7c-ccc5ec7f9d91_SiteId">
    <vt:lpwstr>e0793d39-0939-496d-b129-198edd916feb</vt:lpwstr>
  </property>
  <property fmtid="{D5CDD505-2E9C-101B-9397-08002B2CF9AE}" pid="6" name="MSIP_Label_1bc0f418-96a4-4caf-9d7c-ccc5ec7f9d91_SetDate">
    <vt:lpwstr>2019-09-20T05:31:26.3316440Z</vt:lpwstr>
  </property>
  <property fmtid="{D5CDD505-2E9C-101B-9397-08002B2CF9AE}" pid="7" name="MSIP_Label_1bc0f418-96a4-4caf-9d7c-ccc5ec7f9d91_Name">
    <vt:lpwstr>Unrestricted</vt:lpwstr>
  </property>
  <property fmtid="{D5CDD505-2E9C-101B-9397-08002B2CF9AE}" pid="8" name="MSIP_Label_1bc0f418-96a4-4caf-9d7c-ccc5ec7f9d91_ActionId">
    <vt:lpwstr>bc9d50f7-6858-46f0-ae6a-9ea57541355f</vt:lpwstr>
  </property>
  <property fmtid="{D5CDD505-2E9C-101B-9397-08002B2CF9AE}" pid="9" name="MSIP_Label_1bc0f418-96a4-4caf-9d7c-ccc5ec7f9d91_Extended_MSFT_Method">
    <vt:lpwstr>Manual</vt:lpwstr>
  </property>
  <property fmtid="{D5CDD505-2E9C-101B-9397-08002B2CF9AE}" pid="10" name="Sensitivity">
    <vt:lpwstr>Unrestricted</vt:lpwstr>
  </property>
  <property fmtid="{D5CDD505-2E9C-101B-9397-08002B2CF9AE}" pid="11" name="_dlc_DocIdItemGuid">
    <vt:lpwstr>5c11ec9e-f352-4368-86de-0b70d3441ec4</vt:lpwstr>
  </property>
  <property fmtid="{D5CDD505-2E9C-101B-9397-08002B2CF9AE}" pid="12" name="Order">
    <vt:r8>405100</vt:r8>
  </property>
  <property fmtid="{D5CDD505-2E9C-101B-9397-08002B2CF9AE}" pid="13" name="MediaServiceImageTags">
    <vt:lpwstr/>
  </property>
</Properties>
</file>