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8526"/>
  <workbookPr codeName="ThisWorkbook" defaultThemeVersion="124226"/>
  <mc:AlternateContent xmlns:mc="http://schemas.openxmlformats.org/markup-compatibility/2006">
    <mc:Choice Requires="x15">
      <x15ac:absPath xmlns:x15ac="http://schemas.microsoft.com/office/spreadsheetml/2010/11/ac" url="C:\Users\darlingt\Downloads\"/>
    </mc:Choice>
  </mc:AlternateContent>
  <xr:revisionPtr revIDLastSave="0" documentId="13_ncr:1_{E6E08FA9-F020-4B00-9442-014A37ECAF1B}" xr6:coauthVersionLast="47" xr6:coauthVersionMax="47" xr10:uidLastSave="{00000000-0000-0000-0000-000000000000}"/>
  <bookViews>
    <workbookView xWindow="-108" yWindow="-108" windowWidth="23256" windowHeight="12456" tabRatio="808" activeTab="3" xr2:uid="{00000000-000D-0000-FFFF-FFFF00000000}"/>
  </bookViews>
  <sheets>
    <sheet name="Version History" sheetId="13" r:id="rId1"/>
    <sheet name="General Information" sheetId="29" r:id="rId2"/>
    <sheet name="File Format Legend" sheetId="30" r:id="rId3"/>
    <sheet name="File Format" sheetId="31" r:id="rId4"/>
  </sheets>
  <definedNames>
    <definedName name="_xlnm._FilterDatabase" localSheetId="3" hidden="1">'File Format'!$A$10:$L$10</definedName>
  </definedNames>
  <calcPr calcId="191028"/>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B7" i="30" l="1"/>
</calcChain>
</file>

<file path=xl/sharedStrings.xml><?xml version="1.0" encoding="utf-8"?>
<sst xmlns="http://schemas.openxmlformats.org/spreadsheetml/2006/main" count="277" uniqueCount="193">
  <si>
    <t>Version History</t>
  </si>
  <si>
    <t>Version Number</t>
  </si>
  <si>
    <t>Date</t>
  </si>
  <si>
    <t>Revision Notes</t>
  </si>
  <si>
    <t>Initial Draft Version</t>
  </si>
  <si>
    <t>Updated per Financials Wave requirements:
-Updated ChartField labels and sequence
-Removed derived and/or defaulted fields that agencies do not need to send on the interface</t>
  </si>
  <si>
    <t>Administrative update completed to Update the Business and Technical information</t>
  </si>
  <si>
    <t>KKI012- Inbound Budget Journal Spreadsheet Upload Interface Layout</t>
  </si>
  <si>
    <t xml:space="preserve">Layout Contents </t>
  </si>
  <si>
    <t>Description</t>
  </si>
  <si>
    <t>This Interface layout contains the following sections (tabs):</t>
  </si>
  <si>
    <t>Version History:</t>
  </si>
  <si>
    <t>Log and track the version history of the layout.</t>
  </si>
  <si>
    <t>General Information:</t>
  </si>
  <si>
    <t>Contains information about the layout, its content and tabs.</t>
  </si>
  <si>
    <t>File Format Legend:</t>
  </si>
  <si>
    <t>Describes the column headings in the File Format Tab.</t>
  </si>
  <si>
    <t>File Format:</t>
  </si>
  <si>
    <t>The file format specifies the format in which data file is expected or sent by Florida PALM.</t>
  </si>
  <si>
    <t xml:space="preserve"> File Name</t>
  </si>
  <si>
    <t>Interface Overview</t>
  </si>
  <si>
    <t>KKI012-Spreadsheet Upload – CSV</t>
  </si>
  <si>
    <t>This interface will load budget journal entries into the Florida PALM system in mass via the Import Budget Journal functionality, including Carry Forward Appropriations</t>
  </si>
  <si>
    <t>Business &amp; Technical Information</t>
  </si>
  <si>
    <t>Module:</t>
  </si>
  <si>
    <t>Commitment Control</t>
  </si>
  <si>
    <t>Datafile Type:</t>
  </si>
  <si>
    <t>CSV/XLS/XML</t>
  </si>
  <si>
    <t>End Point:</t>
  </si>
  <si>
    <t>sftp-test.flpalm.myfloridacfo.gov (For all testing needs)
sftp.flpalm.myfloridacfo.gov (Production)</t>
  </si>
  <si>
    <t>Access Details:</t>
  </si>
  <si>
    <t>Access credentials will be provided in a separate communication</t>
  </si>
  <si>
    <t>Security Protocol:</t>
  </si>
  <si>
    <t>SFTP (Secure Shell File Transfer Protocol)</t>
  </si>
  <si>
    <t>Authentication:</t>
  </si>
  <si>
    <t>Service account will be used, which will be provided via a separate communication mechanism</t>
  </si>
  <si>
    <t>Authorization:</t>
  </si>
  <si>
    <t>Authorized to upload the Spreadsheet data in Florida PALM</t>
  </si>
  <si>
    <t>Request/Response:</t>
  </si>
  <si>
    <t>File Based Request/Response: Agency/LASPBS system will place the file on OCI MFT server by opening an SFTP connection and the SFTP response will be a Success or No Success depending on the successful transmission of the file.</t>
  </si>
  <si>
    <t>Sample Data Types</t>
  </si>
  <si>
    <t>Sample Data</t>
  </si>
  <si>
    <t>Sample Data Files are provided separately.</t>
  </si>
  <si>
    <t>Sample Data File Name(s)</t>
  </si>
  <si>
    <t>KKI012-Sample Data.csv</t>
  </si>
  <si>
    <t>This section describes the column headings in the File Format Tab. Please review this section to understand the column headers before proceeding to the next section (file format tab).</t>
  </si>
  <si>
    <t xml:space="preserve">Column Headings </t>
  </si>
  <si>
    <t>Field Name:</t>
  </si>
  <si>
    <t>Name of the Florida PALM data field in the layout.</t>
  </si>
  <si>
    <t>Record Type:</t>
  </si>
  <si>
    <t>Specifies the record type "Header" or "Detail" or other free form delineation applicable for the fields in the record.</t>
  </si>
  <si>
    <t>Field Type:</t>
  </si>
  <si>
    <t>Field Type is the data type of the field, such as character, number, signed number or date.
- A Character type could be alpha numeric consisting of both letters and numbers. 
- Signed Number type could be a positive or negative value with decimal position
- Number type could be a positive with decimal position
- Long Character type is an Alphanumeric field used for long descriptions or comments
- Datetime is Date and Time field
- Date is a Date field</t>
  </si>
  <si>
    <t>Field Length:</t>
  </si>
  <si>
    <t>Specifies the maximum length of the data field. If the data field is expected to have decimals or any other length format then it will be mentioned in the Valid Values/Default column. For Example, if the field is a signed number with a total length of 8 and includes 2 decimals, the Valid Values/Default column will show 12340.56 or if an amount ends in 0 cents, the Valid Values/Default column will state - include 00 after the decimal (109.00)</t>
  </si>
  <si>
    <t>Required Field:</t>
  </si>
  <si>
    <t>States if the element value is required or not, Y= Yes, N=No OR C=Conditional. If data is supplied for a element that is marked "N" (Not Required) then it has to adhere to the specifications in Valid Values/Default and Processing Rules. If the data is not supplied, Florida PALM may insert a derived or default value based on the functional design. Conditional field, means this field value is dependent on some other field in the layout and may be needed when the other field value is present; check the processing rules column for additional details.</t>
  </si>
  <si>
    <t>Description:</t>
  </si>
  <si>
    <t>Business description of the field in the file format tab.</t>
  </si>
  <si>
    <t>Valid Values/Defaults:</t>
  </si>
  <si>
    <t>Lists valid values for the fields provided in this column. The data supplied (inbound or outbound) must conform to these values.</t>
  </si>
  <si>
    <t>Processing Rules:</t>
  </si>
  <si>
    <t>Provides the Florida PALM specific processing rules. For example, lists rules, default values, date formats, etc., which will be utilized by the program to extract data that will be exchanged with Florida PALM.</t>
  </si>
  <si>
    <t>Interfacing System Field Mapping</t>
  </si>
  <si>
    <t>Use this section (if applicable) to map fields from the Interfacing system and make notes as you go along.</t>
  </si>
  <si>
    <t>Map the Interface source systems field name in the layout with your system.</t>
  </si>
  <si>
    <t>Map the Interface source systems field type in the layout with your system.</t>
  </si>
  <si>
    <t>Map the Interface source systems field length in the layout with your system.</t>
  </si>
  <si>
    <t>Notes:</t>
  </si>
  <si>
    <t>Make notes as you map the source system fields with Florida PALM fields.</t>
  </si>
  <si>
    <t>The file format below is the definition that represents the data structure of the file to be processed. It provides information which is helpful in writing the program/s that
extract or insert data  with Florida PALM.</t>
  </si>
  <si>
    <t>KKI012- Inbound Budget Journal Spreadsheet Upload - File format: (CSV)</t>
  </si>
  <si>
    <t>Field Name</t>
  </si>
  <si>
    <t>Record Type</t>
  </si>
  <si>
    <t xml:space="preserve"> Field Type</t>
  </si>
  <si>
    <t xml:space="preserve"> Field Length</t>
  </si>
  <si>
    <t>Required Field (Florida PALM)
Yes (Y), No (N),
Conditional (C)</t>
  </si>
  <si>
    <t>Valid Values/Defaults</t>
  </si>
  <si>
    <t>Processing Rules</t>
  </si>
  <si>
    <t>Field Type</t>
  </si>
  <si>
    <t>Field Length</t>
  </si>
  <si>
    <t>Notes</t>
  </si>
  <si>
    <t>Business Unit</t>
  </si>
  <si>
    <t>KK Budget Header</t>
  </si>
  <si>
    <t>Character</t>
  </si>
  <si>
    <t>Y</t>
  </si>
  <si>
    <t>Used to define an organization or organizational subset that is independent with regards to one or more accounting or operational functions.</t>
  </si>
  <si>
    <t>Example: 43000</t>
  </si>
  <si>
    <t>This is a required field. Failure to provide a valid business unit will result in an error preventing the transaction from loading into Florida PALM.</t>
  </si>
  <si>
    <t>Journal Date</t>
  </si>
  <si>
    <t>Specifies the transaction date the journal was created.</t>
  </si>
  <si>
    <t>Example: 07/01/2023</t>
  </si>
  <si>
    <t>The date format is MM/DD/YYYY.
This is a required field.  Failure to provide a journal date as noted in the description will result in an error preventing the transaction from loading into Florida PALM.</t>
  </si>
  <si>
    <t>Long Description</t>
  </si>
  <si>
    <t>N</t>
  </si>
  <si>
    <t>Long description field of up to 254 characters, e.g., EOG Code &amp; Title to represent entries into LAS/PBS for appropriations, unbudgeted reserve, releases, and budget amendments. An EOG Code for budget amendments is unique and assigned systematically by EOG/OPB Budget Amendment Process System.</t>
  </si>
  <si>
    <t>Example: AFP1</t>
  </si>
  <si>
    <t>This field is not required. However, if field is left blank then, details will not be captured on the transaction once loaded in Florida PALM.</t>
  </si>
  <si>
    <t>Ledger Group</t>
  </si>
  <si>
    <t>Defines the appropriate ledger group for the transaction. Ledger groups enable the grouping of Detail Ledgers which allows multiple ledgers to be controlled by a single Budget Structure. Ledger Groups also enable the interaction of Detail Ledgers with one another to calculate remaining spending authority for expenditure budgets and variances for revenue estimates.</t>
  </si>
  <si>
    <t>This is a required field.  Failure to provide a valid Ledger Group will result in an error preventing the transaction from loading into Florida PALM.</t>
  </si>
  <si>
    <t>Budget Entry Type</t>
  </si>
  <si>
    <t>Used to categorize budget amounts to enable reporting of budget activity. Select 0 for Original when establishing new budget amounts. Select 1 for Adjustment when adjusting or modifying the amount of an existing budget.</t>
  </si>
  <si>
    <t>Examples: 0, 1</t>
  </si>
  <si>
    <t>This is a required field.  Failure to provide a valid Budget Entry Type as '0' or '1' will result in an error preventing the transaction from loading into Florida PALM.</t>
  </si>
  <si>
    <t>Alternate Description</t>
  </si>
  <si>
    <t>Alternate description of 150 characters in length.</t>
  </si>
  <si>
    <t>Example: Supporting text</t>
  </si>
  <si>
    <t>Journal Line Number</t>
  </si>
  <si>
    <t>KK Budget Line</t>
  </si>
  <si>
    <t>Number</t>
  </si>
  <si>
    <t>Uniquely identifies a journal line with a sequence number.  Within a single journal entry, the line sequence begins with 1 and automatically increments by 1 for each succeeding journal line.  There can be any number of lines associated with a journal header.</t>
  </si>
  <si>
    <t>Example: 1</t>
  </si>
  <si>
    <t>This is a required field.  Failure to provide a valid Journal Line Number will result in an error preventing the transaction from loading into Florida PALM.</t>
  </si>
  <si>
    <t>Budget Period</t>
  </si>
  <si>
    <t>Budget Period (Appropriation year)</t>
  </si>
  <si>
    <t>Example: 2024</t>
  </si>
  <si>
    <t>Budget Period format is YYYY.
This is a required field.  Failure to provide a valid Budget Period will result in an error preventing the transaction from loading into Florida PALM.</t>
  </si>
  <si>
    <t xml:space="preserve">Organization
</t>
  </si>
  <si>
    <t>Organization ChartField tracks information according to a breakdown of your organization.</t>
  </si>
  <si>
    <t>Example: 5010000000
Valid values will be shared by Florida PALM.</t>
  </si>
  <si>
    <t>Account</t>
  </si>
  <si>
    <t>Provides functionality to capture detailed transactional data. Can be specified as a balance sheet account or operating account.</t>
  </si>
  <si>
    <t>Example: 7</t>
  </si>
  <si>
    <t>Constant of '7' for LAS/PBS, which is a roll up for expenditures. LAS/PBS disregard the field length of 6 and only send one character.
This is a required field.  Failure to provide a valid Account will result in an error preventing the transaction from loading into Florida PALM.</t>
  </si>
  <si>
    <t>Fund</t>
  </si>
  <si>
    <t>Segregates and captures specific activities or classifies certain objectives in accordance with special regulations, restrictions, or limitations.</t>
  </si>
  <si>
    <t>Example: 10000
Valid values will be shared by Florida PALM.</t>
  </si>
  <si>
    <t>This is a required field.  Failure to provide a valid Fund will result in an error preventing the transaction from loading into Florida PALM.</t>
  </si>
  <si>
    <t>Budget Entity</t>
  </si>
  <si>
    <t>Budget Entity ChartField represents organizations and/or functions to which appropriations are made and typically represents a program.</t>
  </si>
  <si>
    <t>Example: 43100400
Valid values will be shared by Florida PALM.</t>
  </si>
  <si>
    <t>This is a required field.  Failure to provide a valid Budget Entity will result in an error preventing the transaction from loading into Florida PALM.</t>
  </si>
  <si>
    <t xml:space="preserve">Category
</t>
  </si>
  <si>
    <t>Category ChartField represents both appropriation categories and revenue source codes.</t>
  </si>
  <si>
    <t>Example: 103241
Valid values will be shared by Florida PALM.</t>
  </si>
  <si>
    <t>This is a required field.  Failure to provide a valid Category will result in an error preventing the transaction from loading into Florida PALM.</t>
  </si>
  <si>
    <t>State Program</t>
  </si>
  <si>
    <t>State Program is used to identify the plan for an organization and use of resources to meet specified objectives of the State.</t>
  </si>
  <si>
    <t>Example: 0102020003
Valid values will be shared by Florida PALM.</t>
  </si>
  <si>
    <t>Grant</t>
  </si>
  <si>
    <t xml:space="preserve">Grant ID value used to track financial assistance that provides support or stimulation to accomplish a public purpose. </t>
  </si>
  <si>
    <t>Example: GR789
Valid values will be shared by Florida PALM.</t>
  </si>
  <si>
    <t>Contract</t>
  </si>
  <si>
    <t>Contract ChartField captures expenditure and revenue transactions for two party agreements.</t>
  </si>
  <si>
    <t>Example: F001700000
Valid values will be shared by Florida PALM.</t>
  </si>
  <si>
    <t>OA1</t>
  </si>
  <si>
    <t>OA1 is a flexible ChartField reserved for tracking for optional reporting or specific use.</t>
  </si>
  <si>
    <t>Example: ACDFM
Valid values will be shared by Florida PALM.</t>
  </si>
  <si>
    <t>OA2</t>
  </si>
  <si>
    <t>OA2 is a flexible ChartField reserved for tracking for optional reporting or specific use.</t>
  </si>
  <si>
    <t>Example: ACDFMACDFM
Valid values will be shared by Florida PALM.</t>
  </si>
  <si>
    <t>PC Business Unit</t>
  </si>
  <si>
    <t>Used to define an organization or organizational subset that is independent with regards to one or more accounting or operational functions for Project related ChartFields.</t>
  </si>
  <si>
    <t>Project</t>
  </si>
  <si>
    <t>Project ChartField is used to capture a planned undertaking of something to be accomplished or produced, having a beginning and ending date, for which expenditures/costs and revenues are to be tracked.</t>
  </si>
  <si>
    <t>Example: D17200RG7110000
Valid values will be shared by Florida PALM.</t>
  </si>
  <si>
    <t>Activity</t>
  </si>
  <si>
    <t>Tracks specific tasks that make up a Project and records transactional details; a Project must have at least one associated Activity ID.</t>
  </si>
  <si>
    <t>Example: A00000000000001
Valid values will be shared by Florida PALM.</t>
  </si>
  <si>
    <t>PC Source Type</t>
  </si>
  <si>
    <t>Source types identify the purpose or origin of a transaction.</t>
  </si>
  <si>
    <t>Example: EQP
Valid values will be shared by Florida PALM.</t>
  </si>
  <si>
    <t>Monetary Amount</t>
  </si>
  <si>
    <t>Signed Number</t>
  </si>
  <si>
    <t>Specifies the monetary amount of a debit or credit in the business unit base currency. Debit entries are positive and credit entries are negative. Value includes decimal point and two decimals i.e. 9999.99</t>
  </si>
  <si>
    <t>Example:20432.89                          Maximum of 23 characters, with a breakdown as follows:
19 integers
2 decimals
1 decimal point
1 (-) sign
23 Total</t>
  </si>
  <si>
    <t>This is a required field.  Failure to provide a Monetary Amount will result in an error preventing the transaction from loading into Florida PALM.</t>
  </si>
  <si>
    <t>Journal Class</t>
  </si>
  <si>
    <t>C</t>
  </si>
  <si>
    <t>This field reserved for LAS/PBS budget journal categorization of mandatory reserve or unbudgeted reserve transactions.</t>
  </si>
  <si>
    <t>Journal Line Reference</t>
  </si>
  <si>
    <t>Used to store a reference for a particular line, e.g., GAA Line Number. The GAA Line Number is the specific line number of the GAA legislation passed and authorized budget for agency for stated purposes in the performance of functions authorized by law.</t>
  </si>
  <si>
    <t>Example: 1546</t>
  </si>
  <si>
    <t>Journal Line Reference Description</t>
  </si>
  <si>
    <t>Journal line description, e.g. statutory authority for appropriations.</t>
  </si>
  <si>
    <t>Example: CH.96-321 LOF</t>
  </si>
  <si>
    <t>Design Updates completed for ChartFields validations as per the ledger groups.</t>
  </si>
  <si>
    <t>Mandatory;
Unbudgeted 
(Valid for CC_RESERVE ledger group)
For other ledger groups, it should be blank</t>
  </si>
  <si>
    <t>This is a required field only if the Ledger Group is CC_RESERVE. The Journal class must be populated with a value of Mandatory or Unbudgeted Reserve.  If the Ledger Group is CC_RESERVE and the Journal Class field is left blank this will result in a error preventing the transaction from loading into Florida PALM. For other ledger groups except CC_RESERVE, journal class field should be blank.</t>
  </si>
  <si>
    <t>CC_APPROP,
CC_RELEASE,
CC_RESERVE,
ALOT_XXXXX,
CC_REVENUE</t>
  </si>
  <si>
    <t>This field is required only if a Project is present on the same KK Budget Line. If provided, failure to provide a valid PC Business Unit that exists in Florida PALM will result in an error preventing the transaction from loading into Florida PALM.  The field is only availbale on the  CC_REVENUE ledger groups.</t>
  </si>
  <si>
    <t xml:space="preserve">This field is optional for ledger groups CC_REVENUE. If provided, failure to provide a valid Project that exists in Florida PALM will result in an error preventing the transaction from loading into Florida PALM.  </t>
  </si>
  <si>
    <t>This field is required only if a Project is present on the same KK Budget Line. If provided, failure to provide a valid Activity that exists in Florida PALM will result in an error preventing the transaction from loading into Florida PALM.  The field is only availbale on the CC_REVENUE  ledger groups.</t>
  </si>
  <si>
    <t>It is an optional field and can only be used then a Project is present on the same KK Budget Line. The field is only available on the CC_REVENUE  ledger groups. If provided, failure to provide a valid PC Source Type that exists in Florida PALM will result in an error preventing the transaction from loading into Florida PALM.</t>
  </si>
  <si>
    <t>It is an optional field. The field is only available on the CC_REVENUE and ALOT_XXXXX ledger groups.  If provided, failure to provide a valid Organization that exists in Florida PALM will result in an error preventing the transaction from loading into Florida PALM.</t>
  </si>
  <si>
    <t>It is an optional field.  The field is only available on the CC_REVENUE and ALOT_XXXXX ledger groups.  If provided, failure to provide a valid State Program that exists in Florida PALM will result in an error preventing the transaction from loading into Florida PALM.</t>
  </si>
  <si>
    <t>It is an optional field.  The field is only available on the CC_REVENUE and ALOT_XXXXX ledger groups.  If provided, failure to provide a valid Grant ID that exists in Florida PALM will result in an error preventing the transaction from loading into Florida PALM.</t>
  </si>
  <si>
    <t>It is an optional field.  The field is only available on the CC_REVENUE and ALOT_XXXXX ledger groups.  If provided, failure to provide a valid Contract that exists in Florida PALM will result in an error preventing the transaction from loading into Florida PALM.</t>
  </si>
  <si>
    <t>It is an optional field.  The field is only available on the CC_REVENUE and ALOT_XXXXX ledger groups.  If provided, failure to provide a valid OA1 that exists in Florida PALM will result in an error preventing the transaction from loading into Florida PALM.</t>
  </si>
  <si>
    <t>It is an optional field.  The field is only available on the CC_REVENUE and ALOT_XXXXX ledger groups.  If provided, failure to provide a valid OA2 that exists in Florida PALM will result in an error preventing the transaction from loading into Florida PALM.</t>
  </si>
  <si>
    <t>Layout updates 
--to remove CC_PROJECT references from processing rules.
--to remove ALOT_XXXXX references from processing rules for Project ChartFields.</t>
  </si>
  <si>
    <t>Remove the SpeedKey field from the KKI012 – Inbound Budget Journal Spreadsheet Upload.</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fonts count="17" x14ac:knownFonts="1">
    <font>
      <sz val="11"/>
      <color theme="1"/>
      <name val="Calibri"/>
      <family val="2"/>
      <scheme val="minor"/>
    </font>
    <font>
      <sz val="10"/>
      <name val="Arial"/>
      <family val="2"/>
    </font>
    <font>
      <sz val="10"/>
      <name val="Times New Roman"/>
      <family val="1"/>
    </font>
    <font>
      <sz val="10"/>
      <name val="MS Sans Serif"/>
      <family val="2"/>
    </font>
    <font>
      <b/>
      <sz val="10"/>
      <name val="MS Sans Serif"/>
      <family val="2"/>
    </font>
    <font>
      <b/>
      <sz val="10"/>
      <name val="Times New Roman"/>
      <family val="1"/>
    </font>
    <font>
      <sz val="11"/>
      <color theme="1"/>
      <name val="Arial"/>
      <family val="2"/>
    </font>
    <font>
      <b/>
      <sz val="11"/>
      <color theme="0"/>
      <name val="Arial"/>
      <family val="2"/>
    </font>
    <font>
      <b/>
      <sz val="11"/>
      <color theme="1"/>
      <name val="Arial"/>
      <family val="2"/>
    </font>
    <font>
      <sz val="20"/>
      <name val="Arial"/>
      <family val="2"/>
    </font>
    <font>
      <b/>
      <sz val="11"/>
      <name val="Arial"/>
      <family val="2"/>
    </font>
    <font>
      <sz val="11"/>
      <name val="Arial"/>
      <family val="2"/>
    </font>
    <font>
      <sz val="10"/>
      <color indexed="8"/>
      <name val="MS Sans Serif"/>
    </font>
    <font>
      <sz val="12"/>
      <name val="Arial"/>
      <family val="2"/>
    </font>
    <font>
      <b/>
      <sz val="11"/>
      <color rgb="FF000000"/>
      <name val="Arial"/>
      <family val="2"/>
    </font>
    <font>
      <b/>
      <sz val="18"/>
      <name val="Arial"/>
      <family val="2"/>
    </font>
    <font>
      <sz val="11"/>
      <color rgb="FF000000"/>
      <name val="Arial"/>
      <family val="2"/>
    </font>
  </fonts>
  <fills count="11">
    <fill>
      <patternFill patternType="none"/>
    </fill>
    <fill>
      <patternFill patternType="gray125"/>
    </fill>
    <fill>
      <patternFill patternType="solid">
        <fgColor theme="0"/>
        <bgColor indexed="64"/>
      </patternFill>
    </fill>
    <fill>
      <patternFill patternType="mediumGray">
        <fgColor indexed="22"/>
      </patternFill>
    </fill>
    <fill>
      <patternFill patternType="solid">
        <fgColor rgb="FF03304B"/>
        <bgColor indexed="64"/>
      </patternFill>
    </fill>
    <fill>
      <patternFill patternType="solid">
        <fgColor theme="0" tint="-0.14999847407452621"/>
        <bgColor indexed="64"/>
      </patternFill>
    </fill>
    <fill>
      <patternFill patternType="solid">
        <fgColor rgb="FFFFFFFF"/>
        <bgColor indexed="64"/>
      </patternFill>
    </fill>
    <fill>
      <patternFill patternType="solid">
        <fgColor rgb="FF22658A"/>
        <bgColor indexed="64"/>
      </patternFill>
    </fill>
    <fill>
      <patternFill patternType="solid">
        <fgColor indexed="9"/>
        <bgColor indexed="64"/>
      </patternFill>
    </fill>
    <fill>
      <patternFill patternType="solid">
        <fgColor theme="0" tint="-0.249977111117893"/>
        <bgColor indexed="64"/>
      </patternFill>
    </fill>
    <fill>
      <patternFill patternType="solid">
        <fgColor indexed="22"/>
        <bgColor indexed="64"/>
      </patternFill>
    </fill>
  </fills>
  <borders count="9">
    <border>
      <left/>
      <right/>
      <top/>
      <bottom/>
      <diagonal/>
    </border>
    <border>
      <left/>
      <right/>
      <top/>
      <bottom style="medium">
        <color indexed="64"/>
      </bottom>
      <diagonal/>
    </border>
    <border>
      <left style="thin">
        <color indexed="64"/>
      </left>
      <right style="thin">
        <color indexed="64"/>
      </right>
      <top style="thin">
        <color indexed="64"/>
      </top>
      <bottom style="thin">
        <color indexed="64"/>
      </bottom>
      <diagonal/>
    </border>
    <border>
      <left style="medium">
        <color indexed="64"/>
      </left>
      <right style="thin">
        <color indexed="64"/>
      </right>
      <top style="medium">
        <color indexed="64"/>
      </top>
      <bottom/>
      <diagonal/>
    </border>
    <border>
      <left style="thin">
        <color indexed="64"/>
      </left>
      <right style="thin">
        <color indexed="64"/>
      </right>
      <top style="medium">
        <color indexed="64"/>
      </top>
      <bottom/>
      <diagonal/>
    </border>
    <border>
      <left/>
      <right style="thin">
        <color indexed="64"/>
      </right>
      <top style="medium">
        <color indexed="64"/>
      </top>
      <bottom/>
      <diagonal/>
    </border>
    <border>
      <left style="thin">
        <color indexed="64"/>
      </left>
      <right/>
      <top style="thin">
        <color indexed="64"/>
      </top>
      <bottom style="thin">
        <color indexed="64"/>
      </bottom>
      <diagonal/>
    </border>
    <border>
      <left/>
      <right/>
      <top style="thin">
        <color indexed="64"/>
      </top>
      <bottom style="thin">
        <color indexed="64"/>
      </bottom>
      <diagonal/>
    </border>
    <border>
      <left/>
      <right style="thin">
        <color indexed="64"/>
      </right>
      <top style="thin">
        <color indexed="64"/>
      </top>
      <bottom style="thin">
        <color indexed="64"/>
      </bottom>
      <diagonal/>
    </border>
  </borders>
  <cellStyleXfs count="21">
    <xf numFmtId="0" fontId="0" fillId="0" borderId="0"/>
    <xf numFmtId="0" fontId="1" fillId="0" borderId="0"/>
    <xf numFmtId="0" fontId="3" fillId="0" borderId="0" applyNumberFormat="0" applyFont="0" applyFill="0" applyBorder="0" applyAlignment="0" applyProtection="0">
      <alignment horizontal="left"/>
    </xf>
    <xf numFmtId="15" fontId="3" fillId="0" borderId="0" applyFont="0" applyFill="0" applyBorder="0" applyAlignment="0" applyProtection="0"/>
    <xf numFmtId="4" fontId="3" fillId="0" borderId="0" applyFont="0" applyFill="0" applyBorder="0" applyAlignment="0" applyProtection="0"/>
    <xf numFmtId="0" fontId="4" fillId="0" borderId="1">
      <alignment horizontal="center"/>
    </xf>
    <xf numFmtId="3" fontId="3" fillId="0" borderId="0" applyFont="0" applyFill="0" applyBorder="0" applyAlignment="0" applyProtection="0"/>
    <xf numFmtId="0" fontId="3" fillId="3" borderId="0" applyNumberFormat="0" applyFont="0" applyBorder="0" applyAlignment="0" applyProtection="0"/>
    <xf numFmtId="0" fontId="2" fillId="0" borderId="0"/>
    <xf numFmtId="0" fontId="2" fillId="0" borderId="0" applyNumberFormat="0" applyFont="0" applyFill="0" applyBorder="0" applyAlignment="0" applyProtection="0">
      <alignment horizontal="left"/>
    </xf>
    <xf numFmtId="15" fontId="2" fillId="0" borderId="0" applyFont="0" applyFill="0" applyBorder="0" applyAlignment="0" applyProtection="0"/>
    <xf numFmtId="4" fontId="2" fillId="0" borderId="0" applyFont="0" applyFill="0" applyBorder="0" applyAlignment="0" applyProtection="0"/>
    <xf numFmtId="0" fontId="5" fillId="0" borderId="1">
      <alignment horizontal="center"/>
    </xf>
    <xf numFmtId="3" fontId="2" fillId="0" borderId="0" applyFont="0" applyFill="0" applyBorder="0" applyAlignment="0" applyProtection="0"/>
    <xf numFmtId="0" fontId="2" fillId="3" borderId="0" applyNumberFormat="0" applyFont="0" applyBorder="0" applyAlignment="0" applyProtection="0"/>
    <xf numFmtId="0" fontId="6" fillId="0" borderId="0"/>
    <xf numFmtId="0" fontId="6" fillId="0" borderId="0"/>
    <xf numFmtId="0" fontId="2" fillId="0" borderId="0"/>
    <xf numFmtId="0" fontId="2" fillId="0" borderId="0"/>
    <xf numFmtId="0" fontId="12" fillId="0" borderId="0"/>
    <xf numFmtId="0" fontId="1" fillId="0" borderId="0"/>
  </cellStyleXfs>
  <cellXfs count="73">
    <xf numFmtId="0" fontId="0" fillId="0" borderId="0" xfId="0"/>
    <xf numFmtId="0" fontId="6" fillId="0" borderId="0" xfId="0" applyFont="1"/>
    <xf numFmtId="0" fontId="6" fillId="0" borderId="0" xfId="15"/>
    <xf numFmtId="0" fontId="6" fillId="0" borderId="2" xfId="15" applyBorder="1"/>
    <xf numFmtId="0" fontId="0" fillId="2" borderId="0" xfId="0" applyFill="1"/>
    <xf numFmtId="0" fontId="8" fillId="5" borderId="2" xfId="1" applyFont="1" applyFill="1" applyBorder="1" applyAlignment="1">
      <alignment horizontal="left" vertical="top" wrapText="1"/>
    </xf>
    <xf numFmtId="0" fontId="9" fillId="2" borderId="0" xfId="1" applyFont="1" applyFill="1"/>
    <xf numFmtId="0" fontId="6" fillId="2" borderId="0" xfId="0" applyFont="1" applyFill="1"/>
    <xf numFmtId="0" fontId="8" fillId="2" borderId="0" xfId="8" applyFont="1" applyFill="1" applyAlignment="1">
      <alignment vertical="top"/>
    </xf>
    <xf numFmtId="0" fontId="7" fillId="4" borderId="2" xfId="8" applyFont="1" applyFill="1" applyBorder="1" applyAlignment="1">
      <alignment vertical="top" wrapText="1"/>
    </xf>
    <xf numFmtId="0" fontId="11" fillId="2" borderId="0" xfId="0" applyFont="1" applyFill="1"/>
    <xf numFmtId="0" fontId="10" fillId="2" borderId="0" xfId="0" applyFont="1" applyFill="1" applyAlignment="1">
      <alignment horizontal="center"/>
    </xf>
    <xf numFmtId="0" fontId="7" fillId="7" borderId="2" xfId="0" applyFont="1" applyFill="1" applyBorder="1" applyAlignment="1">
      <alignment vertical="top" wrapText="1"/>
    </xf>
    <xf numFmtId="0" fontId="7" fillId="0" borderId="0" xfId="0" applyFont="1" applyAlignment="1">
      <alignment vertical="top" wrapText="1"/>
    </xf>
    <xf numFmtId="0" fontId="6" fillId="2" borderId="2" xfId="0" applyFont="1" applyFill="1" applyBorder="1"/>
    <xf numFmtId="0" fontId="8" fillId="5" borderId="2" xfId="15" applyFont="1" applyFill="1" applyBorder="1" applyAlignment="1">
      <alignment horizontal="left" vertical="center"/>
    </xf>
    <xf numFmtId="0" fontId="6" fillId="0" borderId="2" xfId="15" applyBorder="1" applyAlignment="1">
      <alignment horizontal="left"/>
    </xf>
    <xf numFmtId="0" fontId="6" fillId="0" borderId="2" xfId="15" applyBorder="1" applyAlignment="1">
      <alignment horizontal="left" vertical="top" wrapText="1"/>
    </xf>
    <xf numFmtId="0" fontId="11" fillId="2" borderId="0" xfId="1" applyFont="1" applyFill="1"/>
    <xf numFmtId="0" fontId="11" fillId="8" borderId="2" xfId="0" applyFont="1" applyFill="1" applyBorder="1" applyAlignment="1">
      <alignment horizontal="left" vertical="top" wrapText="1"/>
    </xf>
    <xf numFmtId="0" fontId="8" fillId="2" borderId="2" xfId="8" applyFont="1" applyFill="1" applyBorder="1" applyAlignment="1">
      <alignment horizontal="left" vertical="top"/>
    </xf>
    <xf numFmtId="0" fontId="6" fillId="2" borderId="2" xfId="0" applyFont="1" applyFill="1" applyBorder="1" applyAlignment="1">
      <alignment vertical="top"/>
    </xf>
    <xf numFmtId="0" fontId="14" fillId="6" borderId="2" xfId="0" applyFont="1" applyFill="1" applyBorder="1" applyAlignment="1">
      <alignment horizontal="left" vertical="center" wrapText="1"/>
    </xf>
    <xf numFmtId="0" fontId="6" fillId="0" borderId="2" xfId="0" applyFont="1" applyBorder="1" applyAlignment="1">
      <alignment vertical="center" wrapText="1"/>
    </xf>
    <xf numFmtId="0" fontId="15" fillId="2" borderId="0" xfId="0" applyFont="1" applyFill="1"/>
    <xf numFmtId="0" fontId="7" fillId="4" borderId="0" xfId="0" applyFont="1" applyFill="1"/>
    <xf numFmtId="0" fontId="7" fillId="4" borderId="2" xfId="0" applyFont="1" applyFill="1" applyBorder="1"/>
    <xf numFmtId="0" fontId="10" fillId="2" borderId="2" xfId="18" applyFont="1" applyFill="1" applyBorder="1" applyAlignment="1">
      <alignment vertical="top"/>
    </xf>
    <xf numFmtId="0" fontId="11" fillId="2" borderId="2" xfId="18" applyFont="1" applyFill="1" applyBorder="1" applyAlignment="1">
      <alignment vertical="top" wrapText="1"/>
    </xf>
    <xf numFmtId="0" fontId="11" fillId="2" borderId="2" xfId="18" applyFont="1" applyFill="1" applyBorder="1" applyAlignment="1">
      <alignment vertical="top"/>
    </xf>
    <xf numFmtId="0" fontId="8" fillId="2" borderId="2" xfId="0" applyFont="1" applyFill="1" applyBorder="1"/>
    <xf numFmtId="0" fontId="7" fillId="4" borderId="2" xfId="8" applyFont="1" applyFill="1" applyBorder="1" applyAlignment="1">
      <alignment vertical="top"/>
    </xf>
    <xf numFmtId="0" fontId="10" fillId="9" borderId="2" xfId="8" applyFont="1" applyFill="1" applyBorder="1" applyAlignment="1">
      <alignment vertical="top"/>
    </xf>
    <xf numFmtId="0" fontId="6" fillId="0" borderId="2" xfId="0" applyFont="1" applyBorder="1" applyAlignment="1">
      <alignment vertical="top"/>
    </xf>
    <xf numFmtId="0" fontId="7" fillId="0" borderId="2" xfId="8" applyFont="1" applyBorder="1" applyAlignment="1">
      <alignment vertical="top"/>
    </xf>
    <xf numFmtId="0" fontId="6" fillId="2" borderId="2" xfId="0" applyFont="1" applyFill="1" applyBorder="1" applyAlignment="1">
      <alignment wrapText="1"/>
    </xf>
    <xf numFmtId="0" fontId="7" fillId="4" borderId="2" xfId="8" applyFont="1" applyFill="1" applyBorder="1" applyAlignment="1">
      <alignment horizontal="left" vertical="top" wrapText="1"/>
    </xf>
    <xf numFmtId="0" fontId="6" fillId="2" borderId="2" xfId="0" applyFont="1" applyFill="1" applyBorder="1" applyAlignment="1">
      <alignment horizontal="left" vertical="top" wrapText="1"/>
    </xf>
    <xf numFmtId="0" fontId="6" fillId="2" borderId="2" xfId="8" applyFont="1" applyFill="1" applyBorder="1" applyAlignment="1">
      <alignment vertical="top" wrapText="1"/>
    </xf>
    <xf numFmtId="0" fontId="6" fillId="2" borderId="2" xfId="0" applyFont="1" applyFill="1" applyBorder="1" applyAlignment="1">
      <alignment vertical="top" wrapText="1"/>
    </xf>
    <xf numFmtId="0" fontId="10" fillId="2" borderId="2" xfId="1" applyFont="1" applyFill="1" applyBorder="1"/>
    <xf numFmtId="0" fontId="10" fillId="2" borderId="2" xfId="1" applyFont="1" applyFill="1" applyBorder="1" applyAlignment="1">
      <alignment vertical="top"/>
    </xf>
    <xf numFmtId="0" fontId="16" fillId="0" borderId="0" xfId="0" applyFont="1"/>
    <xf numFmtId="0" fontId="6" fillId="0" borderId="2" xfId="15" applyBorder="1" applyAlignment="1">
      <alignment horizontal="right"/>
    </xf>
    <xf numFmtId="14" fontId="6" fillId="0" borderId="2" xfId="15" applyNumberFormat="1" applyBorder="1" applyAlignment="1">
      <alignment horizontal="right"/>
    </xf>
    <xf numFmtId="0" fontId="6" fillId="0" borderId="2" xfId="0" applyFont="1" applyBorder="1" applyAlignment="1">
      <alignment horizontal="left" vertical="top" wrapText="1"/>
    </xf>
    <xf numFmtId="0" fontId="6" fillId="0" borderId="2" xfId="16" applyBorder="1"/>
    <xf numFmtId="14" fontId="6" fillId="0" borderId="2" xfId="16" applyNumberFormat="1" applyBorder="1"/>
    <xf numFmtId="0" fontId="6" fillId="0" borderId="2" xfId="16" applyBorder="1" applyAlignment="1">
      <alignment wrapText="1"/>
    </xf>
    <xf numFmtId="0" fontId="6" fillId="0" borderId="2" xfId="0" applyFont="1" applyBorder="1" applyAlignment="1">
      <alignment vertical="top" wrapText="1"/>
    </xf>
    <xf numFmtId="0" fontId="6" fillId="0" borderId="2" xfId="19" applyFont="1" applyBorder="1" applyAlignment="1">
      <alignment horizontal="left" vertical="top" wrapText="1"/>
    </xf>
    <xf numFmtId="0" fontId="8" fillId="10" borderId="2" xfId="0" applyFont="1" applyFill="1" applyBorder="1" applyAlignment="1">
      <alignment horizontal="left" vertical="top" wrapText="1"/>
    </xf>
    <xf numFmtId="0" fontId="8" fillId="10" borderId="6" xfId="0" applyFont="1" applyFill="1" applyBorder="1" applyAlignment="1">
      <alignment horizontal="left" vertical="top" wrapText="1"/>
    </xf>
    <xf numFmtId="0" fontId="6" fillId="0" borderId="2" xfId="0" applyFont="1" applyBorder="1" applyAlignment="1">
      <alignment wrapText="1"/>
    </xf>
    <xf numFmtId="0" fontId="6" fillId="0" borderId="6" xfId="0" applyFont="1" applyBorder="1" applyAlignment="1">
      <alignment horizontal="left" vertical="top" wrapText="1"/>
    </xf>
    <xf numFmtId="0" fontId="6" fillId="0" borderId="2" xfId="0" applyFont="1" applyBorder="1"/>
    <xf numFmtId="0" fontId="6" fillId="2" borderId="2" xfId="0" applyFont="1" applyFill="1" applyBorder="1" applyAlignment="1">
      <alignment horizontal="left" vertical="top"/>
    </xf>
    <xf numFmtId="49" fontId="6" fillId="0" borderId="0" xfId="0" applyNumberFormat="1" applyFont="1" applyAlignment="1">
      <alignment horizontal="left" vertical="top" wrapText="1"/>
    </xf>
    <xf numFmtId="0" fontId="10" fillId="2" borderId="2" xfId="18" applyFont="1" applyFill="1" applyBorder="1" applyAlignment="1">
      <alignment vertical="top" wrapText="1"/>
    </xf>
    <xf numFmtId="0" fontId="7" fillId="4" borderId="3" xfId="0" applyFont="1" applyFill="1" applyBorder="1" applyAlignment="1">
      <alignment horizontal="left" vertical="top" wrapText="1"/>
    </xf>
    <xf numFmtId="14" fontId="6" fillId="0" borderId="2" xfId="15" applyNumberFormat="1" applyBorder="1"/>
    <xf numFmtId="0" fontId="6" fillId="0" borderId="2" xfId="15" applyBorder="1" applyAlignment="1">
      <alignment wrapText="1"/>
    </xf>
    <xf numFmtId="0" fontId="7" fillId="4" borderId="0" xfId="15" applyFont="1" applyFill="1" applyAlignment="1">
      <alignment horizontal="left"/>
    </xf>
    <xf numFmtId="0" fontId="11" fillId="2" borderId="2" xfId="1" applyFont="1" applyFill="1" applyBorder="1" applyAlignment="1">
      <alignment horizontal="left"/>
    </xf>
    <xf numFmtId="0" fontId="11" fillId="2" borderId="0" xfId="0" applyFont="1" applyFill="1" applyAlignment="1">
      <alignment horizontal="left" vertical="top" wrapText="1"/>
    </xf>
    <xf numFmtId="0" fontId="11" fillId="2" borderId="2" xfId="0" applyFont="1" applyFill="1" applyBorder="1" applyAlignment="1">
      <alignment horizontal="left"/>
    </xf>
    <xf numFmtId="0" fontId="7" fillId="4" borderId="3" xfId="0" applyFont="1" applyFill="1" applyBorder="1" applyAlignment="1">
      <alignment horizontal="left" vertical="top" wrapText="1"/>
    </xf>
    <xf numFmtId="0" fontId="7" fillId="4" borderId="5" xfId="0" applyFont="1" applyFill="1" applyBorder="1" applyAlignment="1">
      <alignment horizontal="left" vertical="top" wrapText="1"/>
    </xf>
    <xf numFmtId="0" fontId="7" fillId="4" borderId="4" xfId="0" applyFont="1" applyFill="1" applyBorder="1" applyAlignment="1">
      <alignment horizontal="left" vertical="top" wrapText="1"/>
    </xf>
    <xf numFmtId="0" fontId="13" fillId="2" borderId="0" xfId="0" applyFont="1" applyFill="1" applyAlignment="1">
      <alignment horizontal="left" vertical="top" wrapText="1"/>
    </xf>
    <xf numFmtId="0" fontId="7" fillId="7" borderId="6" xfId="0" applyFont="1" applyFill="1" applyBorder="1" applyAlignment="1">
      <alignment vertical="top" wrapText="1"/>
    </xf>
    <xf numFmtId="0" fontId="7" fillId="7" borderId="7" xfId="0" applyFont="1" applyFill="1" applyBorder="1" applyAlignment="1">
      <alignment vertical="top" wrapText="1"/>
    </xf>
    <xf numFmtId="0" fontId="7" fillId="7" borderId="8" xfId="0" applyFont="1" applyFill="1" applyBorder="1" applyAlignment="1">
      <alignment vertical="top" wrapText="1"/>
    </xf>
  </cellXfs>
  <cellStyles count="21">
    <cellStyle name="Normal" xfId="0" builtinId="0"/>
    <cellStyle name="Normal 10 4" xfId="20" xr:uid="{92215AE7-1A13-41B7-B770-521176444ECC}"/>
    <cellStyle name="Normal 2" xfId="1" xr:uid="{00000000-0005-0000-0000-000001000000}"/>
    <cellStyle name="Normal 3" xfId="8" xr:uid="{00000000-0005-0000-0000-000002000000}"/>
    <cellStyle name="Normal 4" xfId="15" xr:uid="{4AC97C70-4FA3-401C-9B57-AE12D1F8D070}"/>
    <cellStyle name="Normal 4 2" xfId="16" xr:uid="{0A2F343F-6451-43F0-957A-AA3011B028CA}"/>
    <cellStyle name="Normal 5" xfId="18" xr:uid="{371B6315-0600-4F6E-9E1C-9C7111657169}"/>
    <cellStyle name="Normal 6" xfId="17" xr:uid="{2C30BF41-3224-4F81-8EB1-BB1791039667}"/>
    <cellStyle name="Normal_Sheet1 2" xfId="19" xr:uid="{DA1D9C81-615D-4F13-9CF0-3E997DF9A386}"/>
    <cellStyle name="PSChar" xfId="2" xr:uid="{00000000-0005-0000-0000-000003000000}"/>
    <cellStyle name="PSChar 2" xfId="9" xr:uid="{00000000-0005-0000-0000-000004000000}"/>
    <cellStyle name="PSDate" xfId="3" xr:uid="{00000000-0005-0000-0000-000005000000}"/>
    <cellStyle name="PSDate 2" xfId="10" xr:uid="{00000000-0005-0000-0000-000006000000}"/>
    <cellStyle name="PSDec" xfId="4" xr:uid="{00000000-0005-0000-0000-000007000000}"/>
    <cellStyle name="PSDec 2" xfId="11" xr:uid="{00000000-0005-0000-0000-000008000000}"/>
    <cellStyle name="PSHeading" xfId="5" xr:uid="{00000000-0005-0000-0000-000009000000}"/>
    <cellStyle name="PSHeading 2" xfId="12" xr:uid="{00000000-0005-0000-0000-00000A000000}"/>
    <cellStyle name="PSInt" xfId="6" xr:uid="{00000000-0005-0000-0000-00000B000000}"/>
    <cellStyle name="PSInt 2" xfId="13" xr:uid="{00000000-0005-0000-0000-00000C000000}"/>
    <cellStyle name="PSSpacer" xfId="7" xr:uid="{00000000-0005-0000-0000-00000D000000}"/>
    <cellStyle name="PSSpacer 2" xfId="14" xr:uid="{00000000-0005-0000-0000-00000E000000}"/>
  </cellStyles>
  <dxfs count="1">
    <dxf>
      <font>
        <color rgb="FF9C0006"/>
      </font>
      <fill>
        <patternFill>
          <bgColor rgb="FFFFC7CE"/>
        </patternFill>
      </fill>
    </dxf>
  </dxfs>
  <tableStyles count="0" defaultTableStyle="TableStyleMedium2" defaultPivotStyle="PivotStyleLight16"/>
  <colors>
    <mruColors>
      <color rgb="FF03304B"/>
      <color rgb="FF22658A"/>
      <color rgb="FF000000"/>
      <color rgb="FFE2E2E2"/>
      <color rgb="FF00FFFF"/>
      <color rgb="FFCCFFCC"/>
      <color rgb="FF66FFCC"/>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calcChain" Target="calcChain.xml"/><Relationship Id="rId3" Type="http://schemas.openxmlformats.org/officeDocument/2006/relationships/worksheet" Target="worksheets/sheet3.xml"/><Relationship Id="rId7" Type="http://schemas.openxmlformats.org/officeDocument/2006/relationships/sharedStrings" Target="sharedStrings.xml"/><Relationship Id="rId12" Type="http://schemas.openxmlformats.org/officeDocument/2006/relationships/customXml" Target="../customXml/item4.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styles" Target="styles.xml"/><Relationship Id="rId11" Type="http://schemas.openxmlformats.org/officeDocument/2006/relationships/customXml" Target="../customXml/item3.xml"/><Relationship Id="rId5" Type="http://schemas.openxmlformats.org/officeDocument/2006/relationships/theme" Target="theme/theme1.xml"/><Relationship Id="rId10" Type="http://schemas.openxmlformats.org/officeDocument/2006/relationships/customXml" Target="../customXml/item2.xml"/><Relationship Id="rId4" Type="http://schemas.openxmlformats.org/officeDocument/2006/relationships/worksheet" Target="worksheets/sheet4.xml"/><Relationship Id="rId9" Type="http://schemas.openxmlformats.org/officeDocument/2006/relationships/customXml" Target="../customXml/item1.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1" Type="http://schemas.openxmlformats.org/officeDocument/2006/relationships/image" Target="../media/image1.png"/></Relationships>
</file>

<file path=xl/drawings/_rels/drawing3.xml.rels><?xml version="1.0" encoding="UTF-8" standalone="yes"?>
<Relationships xmlns="http://schemas.openxmlformats.org/package/2006/relationships"><Relationship Id="rId1" Type="http://schemas.openxmlformats.org/officeDocument/2006/relationships/image" Target="../media/image1.png"/></Relationships>
</file>

<file path=xl/drawings/_rels/drawing4.xml.rels><?xml version="1.0" encoding="UTF-8" standalone="yes"?>
<Relationships xmlns="http://schemas.openxmlformats.org/package/2006/relationships"><Relationship Id="rId1" Type="http://schemas.openxmlformats.org/officeDocument/2006/relationships/image" Target="../media/image1.png"/></Relationships>
</file>

<file path=xl/drawings/_rels/vmlDrawing1.vml.rels><?xml version="1.0" encoding="UTF-8" standalone="yes"?>
<Relationships xmlns="http://schemas.openxmlformats.org/package/2006/relationships"><Relationship Id="rId1" Type="http://schemas.openxmlformats.org/officeDocument/2006/relationships/image" Target="../media/image2.png"/></Relationships>
</file>

<file path=xl/drawings/drawing1.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2</xdr:col>
      <xdr:colOff>2077405</xdr:colOff>
      <xdr:row>5</xdr:row>
      <xdr:rowOff>11232</xdr:rowOff>
    </xdr:to>
    <xdr:pic>
      <xdr:nvPicPr>
        <xdr:cNvPr id="4" name="Picture 3">
          <a:extLst>
            <a:ext uri="{FF2B5EF4-FFF2-40B4-BE49-F238E27FC236}">
              <a16:creationId xmlns:a16="http://schemas.microsoft.com/office/drawing/2014/main" id="{00000000-0008-0000-0000-000004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0"/>
          <a:ext cx="4211005" cy="900232"/>
        </a:xfrm>
        <a:prstGeom prst="rect">
          <a:avLst/>
        </a:prstGeom>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1</xdr:col>
      <xdr:colOff>3950655</xdr:colOff>
      <xdr:row>4</xdr:row>
      <xdr:rowOff>195382</xdr:rowOff>
    </xdr:to>
    <xdr:pic>
      <xdr:nvPicPr>
        <xdr:cNvPr id="3" name="Picture 2">
          <a:extLst>
            <a:ext uri="{FF2B5EF4-FFF2-40B4-BE49-F238E27FC236}">
              <a16:creationId xmlns:a16="http://schemas.microsoft.com/office/drawing/2014/main" id="{00000000-0008-0000-0100-000003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0"/>
          <a:ext cx="4211005" cy="900232"/>
        </a:xfrm>
        <a:prstGeom prst="rect">
          <a:avLst/>
        </a:prstGeom>
      </xdr:spPr>
    </xdr:pic>
    <xdr:clientData/>
  </xdr:twoCellAnchor>
</xdr:wsDr>
</file>

<file path=xl/drawings/drawing3.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2</xdr:col>
      <xdr:colOff>1461455</xdr:colOff>
      <xdr:row>4</xdr:row>
      <xdr:rowOff>163632</xdr:rowOff>
    </xdr:to>
    <xdr:pic>
      <xdr:nvPicPr>
        <xdr:cNvPr id="3" name="Picture 2">
          <a:extLst>
            <a:ext uri="{FF2B5EF4-FFF2-40B4-BE49-F238E27FC236}">
              <a16:creationId xmlns:a16="http://schemas.microsoft.com/office/drawing/2014/main" id="{00000000-0008-0000-0200-000003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0"/>
          <a:ext cx="4211005" cy="900232"/>
        </a:xfrm>
        <a:prstGeom prst="rect">
          <a:avLst/>
        </a:prstGeom>
      </xdr:spPr>
    </xdr:pic>
    <xdr:clientData/>
  </xdr:twoCellAnchor>
</xdr:wsDr>
</file>

<file path=xl/drawings/drawing4.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3</xdr:col>
      <xdr:colOff>239080</xdr:colOff>
      <xdr:row>4</xdr:row>
      <xdr:rowOff>169982</xdr:rowOff>
    </xdr:to>
    <xdr:pic>
      <xdr:nvPicPr>
        <xdr:cNvPr id="3" name="Picture 2">
          <a:extLst>
            <a:ext uri="{FF2B5EF4-FFF2-40B4-BE49-F238E27FC236}">
              <a16:creationId xmlns:a16="http://schemas.microsoft.com/office/drawing/2014/main" id="{00000000-0008-0000-0300-000003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0"/>
          <a:ext cx="4211005" cy="900232"/>
        </a:xfrm>
        <a:prstGeom prst="rect">
          <a:avLst/>
        </a:prstGeom>
      </xdr:spPr>
    </xdr:pic>
    <xdr:clientData/>
  </xdr:twoCellAnchor>
</xdr:wsDr>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3" Type="http://schemas.openxmlformats.org/officeDocument/2006/relationships/vmlDrawing" Target="../drawings/vmlDrawing1.vml"/><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2" Type="http://schemas.openxmlformats.org/officeDocument/2006/relationships/drawing" Target="../drawings/drawing4.xml"/><Relationship Id="rId1" Type="http://schemas.openxmlformats.org/officeDocument/2006/relationships/printerSettings" Target="../printerSettings/printerSettings4.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7F4B25F-C76F-44E2-AFF9-F29AEF3A4B0C}">
  <sheetPr codeName="Sheet1"/>
  <dimension ref="A7:C18"/>
  <sheetViews>
    <sheetView showGridLines="0" zoomScaleNormal="100" zoomScalePageLayoutView="80" workbookViewId="0">
      <selection activeCell="C14" sqref="C14"/>
    </sheetView>
  </sheetViews>
  <sheetFormatPr defaultColWidth="8.6640625" defaultRowHeight="13.8" x14ac:dyDescent="0.25"/>
  <cols>
    <col min="1" max="1" width="17" style="2" customWidth="1"/>
    <col min="2" max="2" width="13.5546875" style="2" customWidth="1"/>
    <col min="3" max="3" width="77.88671875" style="2" customWidth="1"/>
    <col min="4" max="16384" width="8.6640625" style="2"/>
  </cols>
  <sheetData>
    <row r="7" spans="1:3" x14ac:dyDescent="0.25">
      <c r="A7" s="62" t="s">
        <v>0</v>
      </c>
      <c r="B7" s="62"/>
      <c r="C7" s="62"/>
    </row>
    <row r="8" spans="1:3" x14ac:dyDescent="0.25">
      <c r="A8" s="15" t="s">
        <v>1</v>
      </c>
      <c r="B8" s="15" t="s">
        <v>2</v>
      </c>
      <c r="C8" s="15" t="s">
        <v>3</v>
      </c>
    </row>
    <row r="9" spans="1:3" x14ac:dyDescent="0.25">
      <c r="A9" s="43">
        <v>0.1</v>
      </c>
      <c r="B9" s="44">
        <v>44140</v>
      </c>
      <c r="C9" s="17" t="s">
        <v>4</v>
      </c>
    </row>
    <row r="10" spans="1:3" ht="55.2" x14ac:dyDescent="0.25">
      <c r="A10" s="46">
        <v>0.2</v>
      </c>
      <c r="B10" s="47">
        <v>45110</v>
      </c>
      <c r="C10" s="48" t="s">
        <v>5</v>
      </c>
    </row>
    <row r="11" spans="1:3" x14ac:dyDescent="0.25">
      <c r="A11" s="43">
        <v>0.3</v>
      </c>
      <c r="B11" s="44">
        <v>45203</v>
      </c>
      <c r="C11" s="17" t="s">
        <v>6</v>
      </c>
    </row>
    <row r="12" spans="1:3" x14ac:dyDescent="0.25">
      <c r="A12" s="43">
        <v>0.4</v>
      </c>
      <c r="B12" s="44">
        <v>45338</v>
      </c>
      <c r="C12" s="16" t="s">
        <v>177</v>
      </c>
    </row>
    <row r="13" spans="1:3" ht="41.1" customHeight="1" x14ac:dyDescent="0.25">
      <c r="A13" s="43">
        <v>0.5</v>
      </c>
      <c r="B13" s="60">
        <v>45373</v>
      </c>
      <c r="C13" s="61" t="s">
        <v>191</v>
      </c>
    </row>
    <row r="14" spans="1:3" ht="27.6" x14ac:dyDescent="0.25">
      <c r="A14" s="43">
        <v>0.6</v>
      </c>
      <c r="B14" s="44">
        <v>45964</v>
      </c>
      <c r="C14" s="61" t="s">
        <v>192</v>
      </c>
    </row>
    <row r="15" spans="1:3" x14ac:dyDescent="0.25">
      <c r="A15" s="16"/>
      <c r="B15" s="16"/>
      <c r="C15" s="16"/>
    </row>
    <row r="16" spans="1:3" x14ac:dyDescent="0.25">
      <c r="A16" s="3"/>
      <c r="B16" s="3"/>
      <c r="C16" s="3"/>
    </row>
    <row r="17" spans="1:3" x14ac:dyDescent="0.25">
      <c r="A17" s="3"/>
      <c r="B17" s="3"/>
      <c r="C17" s="3"/>
    </row>
    <row r="18" spans="1:3" x14ac:dyDescent="0.25">
      <c r="A18" s="3"/>
      <c r="B18" s="3"/>
      <c r="C18" s="3"/>
    </row>
  </sheetData>
  <mergeCells count="1">
    <mergeCell ref="A7:C7"/>
  </mergeCells>
  <pageMargins left="0.7" right="0.7" top="0.75" bottom="0.75" header="0.3" footer="0.3"/>
  <pageSetup paperSize="5" scale="60" orientation="landscape" r:id="rId1"/>
  <headerFooter>
    <oddHeader>&amp;C&amp;F
&amp;G</oddHeader>
    <oddFooter>Page &amp;P of &amp;N</oddFooter>
  </headerFooter>
  <drawing r:id="rId2"/>
  <legacyDrawingHF r:id="rId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11B90E1-41F4-465A-8B48-6E29D12EFC5D}">
  <sheetPr codeName="Sheet2"/>
  <dimension ref="B5:C32"/>
  <sheetViews>
    <sheetView zoomScaleNormal="100" workbookViewId="0"/>
  </sheetViews>
  <sheetFormatPr defaultColWidth="8.6640625" defaultRowHeight="13.8" x14ac:dyDescent="0.25"/>
  <cols>
    <col min="1" max="1" width="3.33203125" style="7" customWidth="1"/>
    <col min="2" max="2" width="59.33203125" style="7" customWidth="1"/>
    <col min="3" max="3" width="97.109375" style="7" customWidth="1"/>
    <col min="4" max="16384" width="8.6640625" style="7"/>
  </cols>
  <sheetData>
    <row r="5" spans="2:3" ht="23.85" customHeight="1" x14ac:dyDescent="0.25"/>
    <row r="6" spans="2:3" ht="24.6" x14ac:dyDescent="0.4">
      <c r="B6" s="6" t="s">
        <v>7</v>
      </c>
      <c r="C6" s="6"/>
    </row>
    <row r="7" spans="2:3" ht="17.100000000000001" customHeight="1" x14ac:dyDescent="0.4">
      <c r="B7" s="6"/>
    </row>
    <row r="8" spans="2:3" x14ac:dyDescent="0.25">
      <c r="B8" s="9" t="s">
        <v>8</v>
      </c>
      <c r="C8" s="9" t="s">
        <v>9</v>
      </c>
    </row>
    <row r="9" spans="2:3" x14ac:dyDescent="0.25">
      <c r="B9" s="63" t="s">
        <v>10</v>
      </c>
      <c r="C9" s="63"/>
    </row>
    <row r="10" spans="2:3" x14ac:dyDescent="0.25">
      <c r="B10" s="40" t="s">
        <v>11</v>
      </c>
      <c r="C10" s="14" t="s">
        <v>12</v>
      </c>
    </row>
    <row r="11" spans="2:3" x14ac:dyDescent="0.25">
      <c r="B11" s="40" t="s">
        <v>13</v>
      </c>
      <c r="C11" s="14" t="s">
        <v>14</v>
      </c>
    </row>
    <row r="12" spans="2:3" x14ac:dyDescent="0.25">
      <c r="B12" s="40" t="s">
        <v>15</v>
      </c>
      <c r="C12" s="14" t="s">
        <v>16</v>
      </c>
    </row>
    <row r="13" spans="2:3" x14ac:dyDescent="0.25">
      <c r="B13" s="41" t="s">
        <v>17</v>
      </c>
      <c r="C13" s="39" t="s">
        <v>18</v>
      </c>
    </row>
    <row r="14" spans="2:3" ht="17.100000000000001" customHeight="1" x14ac:dyDescent="0.25">
      <c r="B14" s="18"/>
    </row>
    <row r="15" spans="2:3" x14ac:dyDescent="0.25">
      <c r="B15" s="9" t="s">
        <v>19</v>
      </c>
      <c r="C15" s="36" t="s">
        <v>20</v>
      </c>
    </row>
    <row r="16" spans="2:3" ht="33.9" customHeight="1" x14ac:dyDescent="0.25">
      <c r="B16" s="33" t="s">
        <v>21</v>
      </c>
      <c r="C16" s="19" t="s">
        <v>22</v>
      </c>
    </row>
    <row r="17" spans="2:3" x14ac:dyDescent="0.25">
      <c r="B17" s="18"/>
    </row>
    <row r="18" spans="2:3" x14ac:dyDescent="0.25">
      <c r="B18" s="9" t="s">
        <v>23</v>
      </c>
      <c r="C18" s="9" t="s">
        <v>9</v>
      </c>
    </row>
    <row r="19" spans="2:3" x14ac:dyDescent="0.25">
      <c r="B19" s="20" t="s">
        <v>24</v>
      </c>
      <c r="C19" s="21" t="s">
        <v>25</v>
      </c>
    </row>
    <row r="20" spans="2:3" x14ac:dyDescent="0.25">
      <c r="B20" s="20" t="s">
        <v>26</v>
      </c>
      <c r="C20" s="38" t="s">
        <v>27</v>
      </c>
    </row>
    <row r="21" spans="2:3" ht="27.6" x14ac:dyDescent="0.25">
      <c r="B21" s="22" t="s">
        <v>28</v>
      </c>
      <c r="C21" s="23" t="s">
        <v>29</v>
      </c>
    </row>
    <row r="22" spans="2:3" x14ac:dyDescent="0.25">
      <c r="B22" s="22" t="s">
        <v>30</v>
      </c>
      <c r="C22" s="23" t="s">
        <v>31</v>
      </c>
    </row>
    <row r="23" spans="2:3" x14ac:dyDescent="0.25">
      <c r="B23" s="22" t="s">
        <v>32</v>
      </c>
      <c r="C23" s="23" t="s">
        <v>33</v>
      </c>
    </row>
    <row r="24" spans="2:3" x14ac:dyDescent="0.25">
      <c r="B24" s="22" t="s">
        <v>34</v>
      </c>
      <c r="C24" s="23" t="s">
        <v>35</v>
      </c>
    </row>
    <row r="25" spans="2:3" x14ac:dyDescent="0.25">
      <c r="B25" s="22" t="s">
        <v>36</v>
      </c>
      <c r="C25" s="42" t="s">
        <v>37</v>
      </c>
    </row>
    <row r="26" spans="2:3" ht="41.4" x14ac:dyDescent="0.25">
      <c r="B26" s="22" t="s">
        <v>38</v>
      </c>
      <c r="C26" s="23" t="s">
        <v>39</v>
      </c>
    </row>
    <row r="27" spans="2:3" x14ac:dyDescent="0.25">
      <c r="B27" s="8"/>
      <c r="C27" s="8"/>
    </row>
    <row r="28" spans="2:3" x14ac:dyDescent="0.25">
      <c r="B28" s="31" t="s">
        <v>40</v>
      </c>
      <c r="C28" s="31" t="s">
        <v>9</v>
      </c>
    </row>
    <row r="29" spans="2:3" x14ac:dyDescent="0.25">
      <c r="B29" s="34"/>
      <c r="C29" s="34"/>
    </row>
    <row r="30" spans="2:3" x14ac:dyDescent="0.25">
      <c r="B30" s="32" t="s">
        <v>41</v>
      </c>
      <c r="C30" s="33" t="s">
        <v>42</v>
      </c>
    </row>
    <row r="31" spans="2:3" x14ac:dyDescent="0.25">
      <c r="B31" s="34"/>
      <c r="C31" s="33"/>
    </row>
    <row r="32" spans="2:3" x14ac:dyDescent="0.25">
      <c r="B32" s="32" t="s">
        <v>43</v>
      </c>
      <c r="C32" s="35" t="s">
        <v>44</v>
      </c>
    </row>
  </sheetData>
  <mergeCells count="1">
    <mergeCell ref="B9:C9"/>
  </mergeCells>
  <conditionalFormatting sqref="B25">
    <cfRule type="duplicateValues" dxfId="0" priority="1"/>
  </conditionalFormatting>
  <dataValidations count="1">
    <dataValidation allowBlank="1" showInputMessage="1" showErrorMessage="1" promptTitle="Note for XML &amp; Web Services" prompt="For XML layout, please include all tags and associate a Record Type for each. For Web Services, include the records/fields associated with the message._x000a_For ZIP files no layout is required]" sqref="C20" xr:uid="{EFA545B3-8091-4255-959D-8795D58966D0}"/>
  </dataValidations>
  <pageMargins left="0.7" right="0.7" top="0.75" bottom="0.75" header="0.3" footer="0.3"/>
  <pageSetup orientation="portrait" r:id="rId1"/>
  <drawing r:id="rId2"/>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3FDD98C-71CE-4041-9406-EB2805CBEEBB}">
  <sheetPr codeName="Sheet3"/>
  <dimension ref="B1:E27"/>
  <sheetViews>
    <sheetView zoomScaleNormal="100" workbookViewId="0"/>
  </sheetViews>
  <sheetFormatPr defaultColWidth="8.6640625" defaultRowHeight="14.4" x14ac:dyDescent="0.3"/>
  <cols>
    <col min="1" max="1" width="3.33203125" style="4" customWidth="1"/>
    <col min="2" max="2" width="36" style="4" bestFit="1" customWidth="1"/>
    <col min="3" max="3" width="91.88671875" style="4" customWidth="1"/>
    <col min="4" max="16384" width="8.6640625" style="4"/>
  </cols>
  <sheetData>
    <row r="1" spans="2:3" x14ac:dyDescent="0.3">
      <c r="C1" s="7"/>
    </row>
    <row r="2" spans="2:3" x14ac:dyDescent="0.3">
      <c r="C2" s="7"/>
    </row>
    <row r="3" spans="2:3" x14ac:dyDescent="0.3">
      <c r="C3" s="7"/>
    </row>
    <row r="7" spans="2:3" ht="22.8" x14ac:dyDescent="0.4">
      <c r="B7" s="24" t="str">
        <f>'General Information'!B6</f>
        <v>KKI012- Inbound Budget Journal Spreadsheet Upload Interface Layout</v>
      </c>
      <c r="C7" s="24"/>
    </row>
    <row r="8" spans="2:3" x14ac:dyDescent="0.3">
      <c r="B8" s="11"/>
      <c r="C8" s="11"/>
    </row>
    <row r="9" spans="2:3" ht="33" customHeight="1" x14ac:dyDescent="0.3">
      <c r="B9" s="64" t="s">
        <v>45</v>
      </c>
      <c r="C9" s="64"/>
    </row>
    <row r="10" spans="2:3" x14ac:dyDescent="0.3">
      <c r="B10" s="10"/>
      <c r="C10" s="10"/>
    </row>
    <row r="11" spans="2:3" x14ac:dyDescent="0.3">
      <c r="B11" s="25" t="s">
        <v>46</v>
      </c>
      <c r="C11" s="26" t="s">
        <v>9</v>
      </c>
    </row>
    <row r="12" spans="2:3" x14ac:dyDescent="0.3">
      <c r="B12" s="27" t="s">
        <v>47</v>
      </c>
      <c r="C12" s="28" t="s">
        <v>48</v>
      </c>
    </row>
    <row r="13" spans="2:3" ht="27.6" x14ac:dyDescent="0.3">
      <c r="B13" s="27" t="s">
        <v>49</v>
      </c>
      <c r="C13" s="28" t="s">
        <v>50</v>
      </c>
    </row>
    <row r="14" spans="2:3" ht="96.6" x14ac:dyDescent="0.3">
      <c r="B14" s="27" t="s">
        <v>51</v>
      </c>
      <c r="C14" s="28" t="s">
        <v>52</v>
      </c>
    </row>
    <row r="15" spans="2:3" ht="69" x14ac:dyDescent="0.3">
      <c r="B15" s="27" t="s">
        <v>53</v>
      </c>
      <c r="C15" s="28" t="s">
        <v>54</v>
      </c>
    </row>
    <row r="16" spans="2:3" ht="82.8" x14ac:dyDescent="0.3">
      <c r="B16" s="58" t="s">
        <v>55</v>
      </c>
      <c r="C16" s="28" t="s">
        <v>56</v>
      </c>
    </row>
    <row r="17" spans="2:5" x14ac:dyDescent="0.3">
      <c r="B17" s="27" t="s">
        <v>57</v>
      </c>
      <c r="C17" s="29" t="s">
        <v>58</v>
      </c>
    </row>
    <row r="18" spans="2:5" ht="27.6" x14ac:dyDescent="0.3">
      <c r="B18" s="27" t="s">
        <v>59</v>
      </c>
      <c r="C18" s="28" t="s">
        <v>60</v>
      </c>
    </row>
    <row r="19" spans="2:5" ht="41.4" x14ac:dyDescent="0.3">
      <c r="B19" s="27" t="s">
        <v>61</v>
      </c>
      <c r="C19" s="28" t="s">
        <v>62</v>
      </c>
    </row>
    <row r="20" spans="2:5" x14ac:dyDescent="0.3">
      <c r="B20" s="7"/>
      <c r="C20" s="7"/>
    </row>
    <row r="21" spans="2:5" x14ac:dyDescent="0.3">
      <c r="B21" s="7"/>
      <c r="C21" s="7"/>
      <c r="D21" s="13"/>
      <c r="E21" s="13"/>
    </row>
    <row r="22" spans="2:5" x14ac:dyDescent="0.3">
      <c r="B22" s="12" t="s">
        <v>63</v>
      </c>
      <c r="C22" s="12" t="s">
        <v>9</v>
      </c>
    </row>
    <row r="23" spans="2:5" x14ac:dyDescent="0.3">
      <c r="B23" s="65" t="s">
        <v>64</v>
      </c>
      <c r="C23" s="65"/>
    </row>
    <row r="24" spans="2:5" x14ac:dyDescent="0.3">
      <c r="B24" s="30" t="s">
        <v>47</v>
      </c>
      <c r="C24" s="14" t="s">
        <v>65</v>
      </c>
    </row>
    <row r="25" spans="2:5" x14ac:dyDescent="0.3">
      <c r="B25" s="30" t="s">
        <v>51</v>
      </c>
      <c r="C25" s="14" t="s">
        <v>66</v>
      </c>
    </row>
    <row r="26" spans="2:5" x14ac:dyDescent="0.3">
      <c r="B26" s="30" t="s">
        <v>53</v>
      </c>
      <c r="C26" s="14" t="s">
        <v>67</v>
      </c>
    </row>
    <row r="27" spans="2:5" x14ac:dyDescent="0.3">
      <c r="B27" s="30" t="s">
        <v>68</v>
      </c>
      <c r="C27" s="14" t="s">
        <v>69</v>
      </c>
    </row>
  </sheetData>
  <mergeCells count="2">
    <mergeCell ref="B9:C9"/>
    <mergeCell ref="B23:C23"/>
  </mergeCells>
  <pageMargins left="0.7" right="0.7" top="0.75" bottom="0.75" header="0.3" footer="0.3"/>
  <pageSetup orientation="portrait" r:id="rId1"/>
  <drawing r:id="rId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A1B22A6-6911-4B66-9346-50F92106AC84}">
  <sheetPr codeName="Sheet4"/>
  <dimension ref="A7:L36"/>
  <sheetViews>
    <sheetView showGridLines="0" tabSelected="1" zoomScaleNormal="100" workbookViewId="0">
      <selection activeCell="A10" sqref="A10"/>
    </sheetView>
  </sheetViews>
  <sheetFormatPr defaultColWidth="8.6640625" defaultRowHeight="13.8" x14ac:dyDescent="0.25"/>
  <cols>
    <col min="1" max="1" width="31.6640625" style="1" bestFit="1" customWidth="1"/>
    <col min="2" max="2" width="14.109375" style="1" customWidth="1"/>
    <col min="3" max="3" width="10.88671875" style="1" customWidth="1"/>
    <col min="4" max="4" width="12.6640625" style="1" customWidth="1"/>
    <col min="5" max="5" width="14.44140625" style="1" customWidth="1"/>
    <col min="6" max="6" width="31.5546875" style="1" customWidth="1"/>
    <col min="7" max="7" width="37" style="1" customWidth="1"/>
    <col min="8" max="8" width="23.6640625" style="1" customWidth="1"/>
    <col min="9" max="9" width="11.88671875" style="1" customWidth="1"/>
    <col min="10" max="16384" width="8.6640625" style="1"/>
  </cols>
  <sheetData>
    <row r="7" spans="1:12" ht="34.5" customHeight="1" x14ac:dyDescent="0.25">
      <c r="A7" s="69" t="s">
        <v>70</v>
      </c>
      <c r="B7" s="69"/>
      <c r="C7" s="69"/>
      <c r="D7" s="69"/>
      <c r="E7" s="69"/>
      <c r="F7" s="69"/>
      <c r="G7" s="69"/>
      <c r="H7" s="69"/>
      <c r="I7" s="69"/>
    </row>
    <row r="8" spans="1:12" ht="14.4" thickBot="1" x14ac:dyDescent="0.3"/>
    <row r="9" spans="1:12" ht="14.1" customHeight="1" x14ac:dyDescent="0.25">
      <c r="A9" s="66" t="s">
        <v>71</v>
      </c>
      <c r="B9" s="67"/>
      <c r="C9" s="68"/>
      <c r="D9" s="68"/>
      <c r="E9" s="68"/>
      <c r="F9" s="68"/>
      <c r="G9" s="68"/>
      <c r="H9" s="59"/>
      <c r="I9" s="70" t="s">
        <v>63</v>
      </c>
      <c r="J9" s="71"/>
      <c r="K9" s="71"/>
      <c r="L9" s="72"/>
    </row>
    <row r="10" spans="1:12" ht="96.6" x14ac:dyDescent="0.25">
      <c r="A10" s="5" t="s">
        <v>72</v>
      </c>
      <c r="B10" s="5" t="s">
        <v>73</v>
      </c>
      <c r="C10" s="5" t="s">
        <v>74</v>
      </c>
      <c r="D10" s="5" t="s">
        <v>75</v>
      </c>
      <c r="E10" s="5" t="s">
        <v>76</v>
      </c>
      <c r="F10" s="5" t="s">
        <v>9</v>
      </c>
      <c r="G10" s="5" t="s">
        <v>77</v>
      </c>
      <c r="H10" s="5" t="s">
        <v>78</v>
      </c>
      <c r="I10" s="51" t="s">
        <v>72</v>
      </c>
      <c r="J10" s="51" t="s">
        <v>79</v>
      </c>
      <c r="K10" s="51" t="s">
        <v>80</v>
      </c>
      <c r="L10" s="52" t="s">
        <v>81</v>
      </c>
    </row>
    <row r="11" spans="1:12" ht="82.8" x14ac:dyDescent="0.25">
      <c r="A11" s="45" t="s">
        <v>82</v>
      </c>
      <c r="B11" s="49" t="s">
        <v>83</v>
      </c>
      <c r="C11" s="49" t="s">
        <v>84</v>
      </c>
      <c r="D11" s="45">
        <v>5</v>
      </c>
      <c r="E11" s="45" t="s">
        <v>85</v>
      </c>
      <c r="F11" s="45" t="s">
        <v>86</v>
      </c>
      <c r="G11" s="45" t="s">
        <v>87</v>
      </c>
      <c r="H11" s="45" t="s">
        <v>88</v>
      </c>
      <c r="I11" s="53"/>
      <c r="J11" s="49"/>
      <c r="K11" s="45"/>
      <c r="L11" s="53"/>
    </row>
    <row r="12" spans="1:12" ht="138" x14ac:dyDescent="0.25">
      <c r="A12" s="45" t="s">
        <v>89</v>
      </c>
      <c r="B12" s="49" t="s">
        <v>83</v>
      </c>
      <c r="C12" s="49" t="s">
        <v>2</v>
      </c>
      <c r="D12" s="45">
        <v>10</v>
      </c>
      <c r="E12" s="45" t="s">
        <v>85</v>
      </c>
      <c r="F12" s="45" t="s">
        <v>90</v>
      </c>
      <c r="G12" s="45" t="s">
        <v>91</v>
      </c>
      <c r="H12" s="54" t="s">
        <v>92</v>
      </c>
      <c r="I12" s="49"/>
      <c r="J12" s="49"/>
      <c r="K12" s="45"/>
      <c r="L12" s="53"/>
    </row>
    <row r="13" spans="1:12" ht="151.80000000000001" x14ac:dyDescent="0.25">
      <c r="A13" s="45" t="s">
        <v>93</v>
      </c>
      <c r="B13" s="49" t="s">
        <v>83</v>
      </c>
      <c r="C13" s="49" t="s">
        <v>84</v>
      </c>
      <c r="D13" s="45">
        <v>254</v>
      </c>
      <c r="E13" s="45" t="s">
        <v>94</v>
      </c>
      <c r="F13" s="45" t="s">
        <v>95</v>
      </c>
      <c r="G13" s="49" t="s">
        <v>96</v>
      </c>
      <c r="H13" s="45" t="s">
        <v>97</v>
      </c>
      <c r="I13" s="53"/>
      <c r="J13" s="49"/>
      <c r="K13" s="45"/>
      <c r="L13" s="53"/>
    </row>
    <row r="14" spans="1:12" ht="165.6" x14ac:dyDescent="0.25">
      <c r="A14" s="45" t="s">
        <v>98</v>
      </c>
      <c r="B14" s="49" t="s">
        <v>83</v>
      </c>
      <c r="C14" s="49" t="s">
        <v>84</v>
      </c>
      <c r="D14" s="45">
        <v>10</v>
      </c>
      <c r="E14" s="45" t="s">
        <v>85</v>
      </c>
      <c r="F14" s="45" t="s">
        <v>99</v>
      </c>
      <c r="G14" s="45" t="s">
        <v>180</v>
      </c>
      <c r="H14" s="45" t="s">
        <v>100</v>
      </c>
      <c r="I14" s="49"/>
      <c r="J14" s="49"/>
      <c r="K14" s="45"/>
      <c r="L14" s="53"/>
    </row>
    <row r="15" spans="1:12" ht="110.4" x14ac:dyDescent="0.25">
      <c r="A15" s="45" t="s">
        <v>101</v>
      </c>
      <c r="B15" s="49" t="s">
        <v>83</v>
      </c>
      <c r="C15" s="49" t="s">
        <v>84</v>
      </c>
      <c r="D15" s="45">
        <v>1</v>
      </c>
      <c r="E15" s="45" t="s">
        <v>85</v>
      </c>
      <c r="F15" s="45" t="s">
        <v>102</v>
      </c>
      <c r="G15" s="45" t="s">
        <v>103</v>
      </c>
      <c r="H15" s="45" t="s">
        <v>104</v>
      </c>
      <c r="I15" s="49"/>
      <c r="J15" s="49"/>
      <c r="K15" s="45"/>
      <c r="L15" s="53"/>
    </row>
    <row r="16" spans="1:12" ht="82.8" x14ac:dyDescent="0.25">
      <c r="A16" s="45" t="s">
        <v>105</v>
      </c>
      <c r="B16" s="49" t="s">
        <v>83</v>
      </c>
      <c r="C16" s="49" t="s">
        <v>84</v>
      </c>
      <c r="D16" s="45">
        <v>150</v>
      </c>
      <c r="E16" s="45" t="s">
        <v>94</v>
      </c>
      <c r="F16" s="45" t="s">
        <v>106</v>
      </c>
      <c r="G16" s="49" t="s">
        <v>107</v>
      </c>
      <c r="H16" s="45" t="s">
        <v>97</v>
      </c>
      <c r="I16" s="49"/>
      <c r="J16" s="49"/>
      <c r="K16" s="45"/>
      <c r="L16" s="53"/>
    </row>
    <row r="17" spans="1:12" ht="110.4" x14ac:dyDescent="0.25">
      <c r="A17" s="45" t="s">
        <v>108</v>
      </c>
      <c r="B17" s="49" t="s">
        <v>109</v>
      </c>
      <c r="C17" s="49" t="s">
        <v>110</v>
      </c>
      <c r="D17" s="45">
        <v>9</v>
      </c>
      <c r="E17" s="45" t="s">
        <v>85</v>
      </c>
      <c r="F17" s="45" t="s">
        <v>111</v>
      </c>
      <c r="G17" s="45" t="s">
        <v>112</v>
      </c>
      <c r="H17" s="45" t="s">
        <v>113</v>
      </c>
      <c r="I17" s="49"/>
      <c r="J17" s="49"/>
      <c r="K17" s="45"/>
      <c r="L17" s="53"/>
    </row>
    <row r="18" spans="1:12" ht="124.2" x14ac:dyDescent="0.25">
      <c r="A18" s="45" t="s">
        <v>114</v>
      </c>
      <c r="B18" s="49" t="s">
        <v>109</v>
      </c>
      <c r="C18" s="49" t="s">
        <v>84</v>
      </c>
      <c r="D18" s="45">
        <v>8</v>
      </c>
      <c r="E18" s="45" t="s">
        <v>85</v>
      </c>
      <c r="F18" s="45" t="s">
        <v>115</v>
      </c>
      <c r="G18" s="45" t="s">
        <v>116</v>
      </c>
      <c r="H18" s="54" t="s">
        <v>117</v>
      </c>
      <c r="I18" s="49"/>
      <c r="J18" s="49"/>
      <c r="K18" s="45"/>
      <c r="L18" s="53"/>
    </row>
    <row r="19" spans="1:12" ht="165.6" x14ac:dyDescent="0.25">
      <c r="A19" s="45" t="s">
        <v>118</v>
      </c>
      <c r="B19" s="45" t="s">
        <v>109</v>
      </c>
      <c r="C19" s="45" t="s">
        <v>84</v>
      </c>
      <c r="D19" s="45">
        <v>10</v>
      </c>
      <c r="E19" s="45" t="s">
        <v>94</v>
      </c>
      <c r="F19" s="45" t="s">
        <v>119</v>
      </c>
      <c r="G19" s="45" t="s">
        <v>120</v>
      </c>
      <c r="H19" s="54" t="s">
        <v>185</v>
      </c>
      <c r="I19" s="55"/>
      <c r="J19" s="45"/>
      <c r="K19" s="45"/>
      <c r="L19" s="55"/>
    </row>
    <row r="20" spans="1:12" ht="179.4" x14ac:dyDescent="0.25">
      <c r="A20" s="45" t="s">
        <v>121</v>
      </c>
      <c r="B20" s="45" t="s">
        <v>109</v>
      </c>
      <c r="C20" s="45" t="s">
        <v>84</v>
      </c>
      <c r="D20" s="45">
        <v>6</v>
      </c>
      <c r="E20" s="45" t="s">
        <v>85</v>
      </c>
      <c r="F20" s="45" t="s">
        <v>122</v>
      </c>
      <c r="G20" s="45" t="s">
        <v>123</v>
      </c>
      <c r="H20" s="54" t="s">
        <v>124</v>
      </c>
      <c r="I20" s="55"/>
      <c r="J20" s="45"/>
      <c r="K20" s="45"/>
      <c r="L20" s="45"/>
    </row>
    <row r="21" spans="1:12" ht="82.8" x14ac:dyDescent="0.25">
      <c r="A21" s="45" t="s">
        <v>125</v>
      </c>
      <c r="B21" s="45" t="s">
        <v>109</v>
      </c>
      <c r="C21" s="45" t="s">
        <v>84</v>
      </c>
      <c r="D21" s="45">
        <v>5</v>
      </c>
      <c r="E21" s="45" t="s">
        <v>85</v>
      </c>
      <c r="F21" s="45" t="s">
        <v>126</v>
      </c>
      <c r="G21" s="45" t="s">
        <v>127</v>
      </c>
      <c r="H21" s="45" t="s">
        <v>128</v>
      </c>
      <c r="I21" s="55"/>
      <c r="J21" s="45"/>
      <c r="K21" s="45"/>
      <c r="L21" s="55"/>
    </row>
    <row r="22" spans="1:12" ht="82.8" x14ac:dyDescent="0.25">
      <c r="A22" s="45" t="s">
        <v>129</v>
      </c>
      <c r="B22" s="45" t="s">
        <v>109</v>
      </c>
      <c r="C22" s="45" t="s">
        <v>84</v>
      </c>
      <c r="D22" s="45">
        <v>8</v>
      </c>
      <c r="E22" s="45" t="s">
        <v>85</v>
      </c>
      <c r="F22" s="45" t="s">
        <v>130</v>
      </c>
      <c r="G22" s="45" t="s">
        <v>131</v>
      </c>
      <c r="H22" s="45" t="s">
        <v>132</v>
      </c>
      <c r="I22" s="55"/>
      <c r="J22" s="45"/>
      <c r="K22" s="45"/>
      <c r="L22" s="55"/>
    </row>
    <row r="23" spans="1:12" ht="82.8" x14ac:dyDescent="0.25">
      <c r="A23" s="45" t="s">
        <v>133</v>
      </c>
      <c r="B23" s="45" t="s">
        <v>109</v>
      </c>
      <c r="C23" s="45" t="s">
        <v>84</v>
      </c>
      <c r="D23" s="45">
        <v>6</v>
      </c>
      <c r="E23" s="45" t="s">
        <v>85</v>
      </c>
      <c r="F23" s="45" t="s">
        <v>134</v>
      </c>
      <c r="G23" s="45" t="s">
        <v>135</v>
      </c>
      <c r="H23" s="45" t="s">
        <v>136</v>
      </c>
      <c r="I23" s="55"/>
      <c r="J23" s="45"/>
      <c r="K23" s="45"/>
      <c r="L23" s="55"/>
    </row>
    <row r="24" spans="1:12" ht="179.4" x14ac:dyDescent="0.25">
      <c r="A24" s="45" t="s">
        <v>137</v>
      </c>
      <c r="B24" s="45" t="s">
        <v>109</v>
      </c>
      <c r="C24" s="45" t="s">
        <v>84</v>
      </c>
      <c r="D24" s="45">
        <v>10</v>
      </c>
      <c r="E24" s="45" t="s">
        <v>94</v>
      </c>
      <c r="F24" s="45" t="s">
        <v>138</v>
      </c>
      <c r="G24" s="45" t="s">
        <v>139</v>
      </c>
      <c r="H24" s="49" t="s">
        <v>186</v>
      </c>
      <c r="I24" s="55"/>
      <c r="J24" s="45"/>
      <c r="K24" s="45"/>
      <c r="L24" s="55"/>
    </row>
    <row r="25" spans="1:12" ht="165.6" x14ac:dyDescent="0.25">
      <c r="A25" s="56" t="s">
        <v>140</v>
      </c>
      <c r="B25" s="45" t="s">
        <v>109</v>
      </c>
      <c r="C25" s="37" t="s">
        <v>84</v>
      </c>
      <c r="D25" s="56">
        <v>5</v>
      </c>
      <c r="E25" s="37" t="s">
        <v>94</v>
      </c>
      <c r="F25" s="37" t="s">
        <v>141</v>
      </c>
      <c r="G25" s="37" t="s">
        <v>142</v>
      </c>
      <c r="H25" s="49" t="s">
        <v>187</v>
      </c>
      <c r="I25" s="55"/>
      <c r="J25" s="45"/>
      <c r="K25" s="45"/>
      <c r="L25" s="55"/>
    </row>
    <row r="26" spans="1:12" ht="165.6" x14ac:dyDescent="0.25">
      <c r="A26" s="45" t="s">
        <v>143</v>
      </c>
      <c r="B26" s="45" t="s">
        <v>109</v>
      </c>
      <c r="C26" s="45" t="s">
        <v>84</v>
      </c>
      <c r="D26" s="45">
        <v>10</v>
      </c>
      <c r="E26" s="45" t="s">
        <v>94</v>
      </c>
      <c r="F26" s="45" t="s">
        <v>144</v>
      </c>
      <c r="G26" s="45" t="s">
        <v>145</v>
      </c>
      <c r="H26" s="49" t="s">
        <v>188</v>
      </c>
      <c r="I26" s="55"/>
      <c r="J26" s="45"/>
      <c r="K26" s="45"/>
      <c r="L26" s="55"/>
    </row>
    <row r="27" spans="1:12" ht="165.6" x14ac:dyDescent="0.25">
      <c r="A27" s="45" t="s">
        <v>146</v>
      </c>
      <c r="B27" s="45" t="s">
        <v>109</v>
      </c>
      <c r="C27" s="45" t="s">
        <v>84</v>
      </c>
      <c r="D27" s="45">
        <v>5</v>
      </c>
      <c r="E27" s="45" t="s">
        <v>94</v>
      </c>
      <c r="F27" s="45" t="s">
        <v>147</v>
      </c>
      <c r="G27" s="45" t="s">
        <v>148</v>
      </c>
      <c r="H27" s="49" t="s">
        <v>189</v>
      </c>
      <c r="I27" s="55"/>
      <c r="J27" s="45"/>
      <c r="K27" s="45"/>
      <c r="L27" s="55"/>
    </row>
    <row r="28" spans="1:12" ht="165.6" x14ac:dyDescent="0.25">
      <c r="A28" s="50" t="s">
        <v>149</v>
      </c>
      <c r="B28" s="45" t="s">
        <v>109</v>
      </c>
      <c r="C28" s="45" t="s">
        <v>84</v>
      </c>
      <c r="D28" s="45">
        <v>10</v>
      </c>
      <c r="E28" s="45" t="s">
        <v>94</v>
      </c>
      <c r="F28" s="45" t="s">
        <v>150</v>
      </c>
      <c r="G28" s="45" t="s">
        <v>151</v>
      </c>
      <c r="H28" s="49" t="s">
        <v>190</v>
      </c>
      <c r="I28" s="55"/>
      <c r="J28" s="45"/>
      <c r="K28" s="45"/>
      <c r="L28" s="55"/>
    </row>
    <row r="29" spans="1:12" ht="193.2" x14ac:dyDescent="0.25">
      <c r="A29" s="45" t="s">
        <v>152</v>
      </c>
      <c r="B29" s="45" t="s">
        <v>109</v>
      </c>
      <c r="C29" s="45" t="s">
        <v>84</v>
      </c>
      <c r="D29" s="45">
        <v>5</v>
      </c>
      <c r="E29" s="45" t="s">
        <v>169</v>
      </c>
      <c r="F29" s="45" t="s">
        <v>153</v>
      </c>
      <c r="G29" s="45" t="s">
        <v>87</v>
      </c>
      <c r="H29" s="45" t="s">
        <v>181</v>
      </c>
      <c r="I29" s="55"/>
      <c r="J29" s="45"/>
      <c r="K29" s="45"/>
      <c r="L29" s="55"/>
    </row>
    <row r="30" spans="1:12" ht="138" x14ac:dyDescent="0.25">
      <c r="A30" s="45" t="s">
        <v>154</v>
      </c>
      <c r="B30" s="45" t="s">
        <v>109</v>
      </c>
      <c r="C30" s="45" t="s">
        <v>84</v>
      </c>
      <c r="D30" s="45">
        <v>15</v>
      </c>
      <c r="E30" s="45" t="s">
        <v>169</v>
      </c>
      <c r="F30" s="45" t="s">
        <v>155</v>
      </c>
      <c r="G30" s="57" t="s">
        <v>156</v>
      </c>
      <c r="H30" s="45" t="s">
        <v>182</v>
      </c>
      <c r="I30" s="55"/>
      <c r="J30" s="45"/>
      <c r="K30" s="45"/>
      <c r="L30" s="55"/>
    </row>
    <row r="31" spans="1:12" ht="179.4" x14ac:dyDescent="0.25">
      <c r="A31" s="45" t="s">
        <v>157</v>
      </c>
      <c r="B31" s="45" t="s">
        <v>109</v>
      </c>
      <c r="C31" s="45" t="s">
        <v>84</v>
      </c>
      <c r="D31" s="45">
        <v>15</v>
      </c>
      <c r="E31" s="45" t="s">
        <v>169</v>
      </c>
      <c r="F31" s="45" t="s">
        <v>158</v>
      </c>
      <c r="G31" s="45" t="s">
        <v>159</v>
      </c>
      <c r="H31" s="45" t="s">
        <v>183</v>
      </c>
      <c r="I31" s="55"/>
      <c r="J31" s="45"/>
      <c r="K31" s="45"/>
      <c r="L31" s="55"/>
    </row>
    <row r="32" spans="1:12" ht="207" x14ac:dyDescent="0.25">
      <c r="A32" s="45" t="s">
        <v>160</v>
      </c>
      <c r="B32" s="45" t="s">
        <v>109</v>
      </c>
      <c r="C32" s="45" t="s">
        <v>84</v>
      </c>
      <c r="D32" s="45">
        <v>5</v>
      </c>
      <c r="E32" s="45" t="s">
        <v>169</v>
      </c>
      <c r="F32" s="45" t="s">
        <v>161</v>
      </c>
      <c r="G32" s="45" t="s">
        <v>162</v>
      </c>
      <c r="H32" s="49" t="s">
        <v>184</v>
      </c>
      <c r="I32" s="55"/>
      <c r="J32" s="45"/>
      <c r="K32" s="45"/>
      <c r="L32" s="55"/>
    </row>
    <row r="33" spans="1:12" ht="110.4" x14ac:dyDescent="0.25">
      <c r="A33" s="45" t="s">
        <v>163</v>
      </c>
      <c r="B33" s="49" t="s">
        <v>109</v>
      </c>
      <c r="C33" s="49" t="s">
        <v>164</v>
      </c>
      <c r="D33" s="45">
        <v>23</v>
      </c>
      <c r="E33" s="45" t="s">
        <v>85</v>
      </c>
      <c r="F33" s="45" t="s">
        <v>165</v>
      </c>
      <c r="G33" s="45" t="s">
        <v>166</v>
      </c>
      <c r="H33" s="45" t="s">
        <v>167</v>
      </c>
      <c r="I33" s="49"/>
      <c r="J33" s="49"/>
      <c r="K33" s="45"/>
      <c r="L33" s="45"/>
    </row>
    <row r="34" spans="1:12" ht="248.4" x14ac:dyDescent="0.25">
      <c r="A34" s="45" t="s">
        <v>168</v>
      </c>
      <c r="B34" s="49" t="s">
        <v>109</v>
      </c>
      <c r="C34" s="49" t="s">
        <v>84</v>
      </c>
      <c r="D34" s="45">
        <v>10</v>
      </c>
      <c r="E34" s="45" t="s">
        <v>169</v>
      </c>
      <c r="F34" s="45" t="s">
        <v>170</v>
      </c>
      <c r="G34" s="45" t="s">
        <v>178</v>
      </c>
      <c r="H34" s="54" t="s">
        <v>179</v>
      </c>
      <c r="I34" s="49"/>
      <c r="J34" s="49"/>
      <c r="K34" s="45"/>
      <c r="L34" s="53"/>
    </row>
    <row r="35" spans="1:12" ht="124.2" x14ac:dyDescent="0.25">
      <c r="A35" s="45" t="s">
        <v>171</v>
      </c>
      <c r="B35" s="49" t="s">
        <v>109</v>
      </c>
      <c r="C35" s="49" t="s">
        <v>84</v>
      </c>
      <c r="D35" s="45">
        <v>10</v>
      </c>
      <c r="E35" s="45" t="s">
        <v>94</v>
      </c>
      <c r="F35" s="45" t="s">
        <v>172</v>
      </c>
      <c r="G35" s="45" t="s">
        <v>173</v>
      </c>
      <c r="H35" s="45" t="s">
        <v>97</v>
      </c>
      <c r="I35" s="49"/>
      <c r="J35" s="49"/>
      <c r="K35" s="45"/>
      <c r="L35" s="53"/>
    </row>
    <row r="36" spans="1:12" ht="82.8" x14ac:dyDescent="0.25">
      <c r="A36" s="45" t="s">
        <v>174</v>
      </c>
      <c r="B36" s="49" t="s">
        <v>109</v>
      </c>
      <c r="C36" s="49" t="s">
        <v>84</v>
      </c>
      <c r="D36" s="45">
        <v>30</v>
      </c>
      <c r="E36" s="45" t="s">
        <v>94</v>
      </c>
      <c r="F36" s="45" t="s">
        <v>175</v>
      </c>
      <c r="G36" s="45" t="s">
        <v>176</v>
      </c>
      <c r="H36" s="45" t="s">
        <v>97</v>
      </c>
      <c r="I36" s="49"/>
      <c r="J36" s="49"/>
      <c r="K36" s="45"/>
      <c r="L36" s="53"/>
    </row>
  </sheetData>
  <autoFilter ref="A10:L10" xr:uid="{2A1B22A6-6911-4B66-9346-50F92106AC84}"/>
  <sortState xmlns:xlrd2="http://schemas.microsoft.com/office/spreadsheetml/2017/richdata2" ref="A11:I14">
    <sortCondition descending="1" ref="E10"/>
  </sortState>
  <mergeCells count="3">
    <mergeCell ref="A9:G9"/>
    <mergeCell ref="A7:I7"/>
    <mergeCell ref="I9:L9"/>
  </mergeCells>
  <dataValidations count="3">
    <dataValidation allowBlank="1" showInputMessage="1" showErrorMessage="1" promptTitle="Map Fields" prompt="Use this section (if applicable) to map fields from the source system and make notes as you go along." sqref="I10:L10 I9" xr:uid="{A8B3A5B2-F839-4787-9D3B-0B1F99D4B963}"/>
    <dataValidation type="date" operator="greaterThanOrEqual" allowBlank="1" showInputMessage="1" showErrorMessage="1" errorTitle="Invalid CNTRCT_BEGIN_DT" error="CNTRCT_BEGIN_DT must later or equal to 01/01/1901." sqref="E12:F12 E14:E15" xr:uid="{704A3BD8-2CB0-4962-8948-9BBC54EC2955}">
      <formula1>367</formula1>
    </dataValidation>
    <dataValidation type="date" operator="greaterThanOrEqual" allowBlank="1" showInputMessage="1" showErrorMessage="1" errorTitle="Invalid CNTRCT_EXPIRE_DT" error="CNTRCT_EXPIRE_DT must be later or equal to the Contract Begin Date." sqref="E13" xr:uid="{041D6606-C886-4C2E-9471-46B1E21BF423}">
      <formula1>E13</formula1>
    </dataValidation>
  </dataValidations>
  <pageMargins left="0.7" right="0.7" top="0.75" bottom="0.75" header="0.3" footer="0.3"/>
  <pageSetup orientation="portrait" r:id="rId1"/>
  <drawing r:id="rId2"/>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p:properties xmlns:p="http://schemas.microsoft.com/office/2006/metadata/properties" xmlns:xsi="http://www.w3.org/2001/XMLSchema-instance" xmlns:pc="http://schemas.microsoft.com/office/infopath/2007/PartnerControls">
  <documentManagement>
    <_dlc_DocId xmlns="ee0d1073-b73c-4cf9-a2e0-1985adf7d54f">3XNNPFDRQHSR-158363826-10056</_dlc_DocId>
    <_dlc_DocIdUrl xmlns="ee0d1073-b73c-4cf9-a2e0-1985adf7d54f">
      <Url>https://myfloridacfo.sharepoint.com/sites/FLP/_layouts/15/DocIdRedir.aspx?ID=3XNNPFDRQHSR-158363826-10056</Url>
      <Description>3XNNPFDRQHSR-158363826-10056</Description>
    </_dlc_DocIdUrl>
    <Wave xmlns="041c3df4-ce55-42d1-a1ce-045c193ad9f1" xsi:nil="true"/>
    <lcf76f155ced4ddcb4097134ff3c332f xmlns="041c3df4-ce55-42d1-a1ce-045c193ad9f1">
      <Terms xmlns="http://schemas.microsoft.com/office/infopath/2007/PartnerControls"/>
    </lcf76f155ced4ddcb4097134ff3c332f>
    <TaxCatchAll xmlns="ee0d1073-b73c-4cf9-a2e0-1985adf7d54f" xsi:nil="true"/>
  </documentManagement>
</p:properties>
</file>

<file path=customXml/item4.xml><?xml version="1.0" encoding="utf-8"?>
<ct:contentTypeSchema xmlns:ct="http://schemas.microsoft.com/office/2006/metadata/contentType" xmlns:ma="http://schemas.microsoft.com/office/2006/metadata/properties/metaAttributes" ct:_="" ma:_="" ma:contentTypeName="Document" ma:contentTypeID="0x0101006CBB809446A95342BDD2205439D2B551" ma:contentTypeVersion="25" ma:contentTypeDescription="Create a new document." ma:contentTypeScope="" ma:versionID="147da677d83f5d75696cb56009411431">
  <xsd:schema xmlns:xsd="http://www.w3.org/2001/XMLSchema" xmlns:xs="http://www.w3.org/2001/XMLSchema" xmlns:p="http://schemas.microsoft.com/office/2006/metadata/properties" xmlns:ns2="ee0d1073-b73c-4cf9-a2e0-1985adf7d54f" xmlns:ns3="041c3df4-ce55-42d1-a1ce-045c193ad9f1" targetNamespace="http://schemas.microsoft.com/office/2006/metadata/properties" ma:root="true" ma:fieldsID="9e75bb28ca93b491e80fa5ec025b68ac" ns2:_="" ns3:_="">
    <xsd:import namespace="ee0d1073-b73c-4cf9-a2e0-1985adf7d54f"/>
    <xsd:import namespace="041c3df4-ce55-42d1-a1ce-045c193ad9f1"/>
    <xsd:element name="properties">
      <xsd:complexType>
        <xsd:sequence>
          <xsd:element name="documentManagement">
            <xsd:complexType>
              <xsd:all>
                <xsd:element ref="ns2:_dlc_DocId" minOccurs="0"/>
                <xsd:element ref="ns2:_dlc_DocIdUrl" minOccurs="0"/>
                <xsd:element ref="ns2:_dlc_DocIdPersistId" minOccurs="0"/>
                <xsd:element ref="ns3:MediaServiceMetadata" minOccurs="0"/>
                <xsd:element ref="ns3:MediaServiceFastMetadata" minOccurs="0"/>
                <xsd:element ref="ns3:Wave" minOccurs="0"/>
                <xsd:element ref="ns2:SharedWithUsers" minOccurs="0"/>
                <xsd:element ref="ns2:SharedWithDetails" minOccurs="0"/>
                <xsd:element ref="ns3:MediaServiceObjectDetectorVersions" minOccurs="0"/>
                <xsd:element ref="ns3:MediaServiceSearchProperties" minOccurs="0"/>
                <xsd:element ref="ns3:MediaServiceGenerationTime" minOccurs="0"/>
                <xsd:element ref="ns3:MediaServiceEventHashCode" minOccurs="0"/>
                <xsd:element ref="ns3:MediaServiceDateTaken" minOccurs="0"/>
                <xsd:element ref="ns3:MediaLengthInSeconds" minOccurs="0"/>
                <xsd:element ref="ns3:MediaServiceBillingMetadata" minOccurs="0"/>
                <xsd:element ref="ns3:lcf76f155ced4ddcb4097134ff3c332f" minOccurs="0"/>
                <xsd:element ref="ns2:TaxCatchAll"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e0d1073-b73c-4cf9-a2e0-1985adf7d54f" elementFormDefault="qualified">
    <xsd:import namespace="http://schemas.microsoft.com/office/2006/documentManagement/types"/>
    <xsd:import namespace="http://schemas.microsoft.com/office/infopath/2007/PartnerControls"/>
    <xsd:element name="_dlc_DocId" ma:index="4" nillable="true" ma:displayName="Document ID Value" ma:description="The value of the document ID assigned to this item." ma:indexed="true" ma:internalName="_dlc_DocId" ma:readOnly="true">
      <xsd:simpleType>
        <xsd:restriction base="dms:Text"/>
      </xsd:simpleType>
    </xsd:element>
    <xsd:element name="_dlc_DocIdUrl" ma:index="5"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6" nillable="true" ma:displayName="Persist ID" ma:description="Keep ID on add." ma:hidden="true" ma:internalName="_dlc_DocIdPersistId" ma:readOnly="true">
      <xsd:simpleType>
        <xsd:restriction base="dms:Boolean"/>
      </xsd:simpleType>
    </xsd:element>
    <xsd:element name="SharedWithUsers" ma:index="14" nillable="true" ma:displayName="Shared With" ma:SearchPeopleOnly="false" ma:SharePointGroup="0" ma:internalName="SharedWithUsers" ma:readOnly="true" ma:showField="ImnNam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element name="TaxCatchAll" ma:index="25" nillable="true" ma:displayName="Taxonomy Catch All Column" ma:hidden="true" ma:list="{5c0deb56-c673-49b7-a44c-1f8606d04005}" ma:internalName="TaxCatchAll" ma:showField="CatchAllData" ma:web="ee0d1073-b73c-4cf9-a2e0-1985adf7d54f">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041c3df4-ce55-42d1-a1ce-045c193ad9f1"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Wave" ma:index="13" nillable="true" ma:displayName="Wave" ma:format="Dropdown" ma:internalName="Wave">
      <xsd:simpleType>
        <xsd:restriction base="dms:Choice">
          <xsd:enumeration value="CMS"/>
          <xsd:enumeration value="Financials"/>
          <xsd:enumeration value="Payroll"/>
          <xsd:enumeration value="Production Support"/>
          <xsd:enumeration value="Universal"/>
          <xsd:enumeration value="Central"/>
        </xsd:restriction>
      </xsd:simpleType>
    </xsd:element>
    <xsd:element name="MediaServiceObjectDetectorVersions" ma:index="16" nillable="true" ma:displayName="MediaServiceObjectDetectorVersions" ma:hidden="true" ma:indexed="true" ma:internalName="MediaServiceObjectDetectorVersions" ma:readOnly="true">
      <xsd:simpleType>
        <xsd:restriction base="dms:Text"/>
      </xsd:simpleType>
    </xsd:element>
    <xsd:element name="MediaServiceSearchProperties" ma:index="17" nillable="true" ma:displayName="MediaServiceSearchProperties" ma:hidden="true" ma:internalName="MediaServiceSearchProperties" ma:readOnly="true">
      <xsd:simpleType>
        <xsd:restriction base="dms:Note"/>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ServiceDateTaken" ma:index="20" nillable="true" ma:displayName="MediaServiceDateTaken" ma:hidden="true" ma:indexed="true" ma:internalName="MediaServiceDateTaken"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element name="MediaServiceBillingMetadata" ma:index="22" nillable="true" ma:displayName="MediaServiceBillingMetadata" ma:hidden="true" ma:internalName="MediaServiceBillingMetadata" ma:readOnly="true">
      <xsd:simpleType>
        <xsd:restriction base="dms:Note"/>
      </xsd:simpleType>
    </xsd:element>
    <xsd:element name="lcf76f155ced4ddcb4097134ff3c332f" ma:index="24" nillable="true" ma:taxonomy="true" ma:internalName="lcf76f155ced4ddcb4097134ff3c332f" ma:taxonomyFieldName="MediaServiceImageTags" ma:displayName="Image Tags" ma:readOnly="false" ma:fieldId="{5cf76f15-5ced-4ddc-b409-7134ff3c332f}" ma:taxonomyMulti="true" ma:sspId="9e199f5e-f571-42dc-8172-d11fd433b9b8" ma:termSetId="09814cd3-568e-fe90-9814-8d621ff8fb84" ma:anchorId="fba54fb3-c3e1-fe81-a776-ca4b69148c4d" ma:open="true" ma:isKeyword="false">
      <xsd:complexType>
        <xsd:sequence>
          <xsd:element ref="pc:Terms" minOccurs="0" maxOccurs="1"/>
        </xsd:sequence>
      </xsd:complexType>
    </xsd:element>
    <xsd:element name="MediaServiceOCR" ma:index="26"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Content Type"/>
        <xsd:element ref="dc:title" minOccurs="0" maxOccurs="1" ma:index="3"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874EE58-A68D-4C13-B6B2-1B62D42C92CE}">
  <ds:schemaRefs>
    <ds:schemaRef ds:uri="http://schemas.microsoft.com/sharepoint/v3/contenttype/forms"/>
  </ds:schemaRefs>
</ds:datastoreItem>
</file>

<file path=customXml/itemProps2.xml><?xml version="1.0" encoding="utf-8"?>
<ds:datastoreItem xmlns:ds="http://schemas.openxmlformats.org/officeDocument/2006/customXml" ds:itemID="{29BC1A66-596A-409C-80C2-7A05A5CAED21}">
  <ds:schemaRefs>
    <ds:schemaRef ds:uri="http://schemas.microsoft.com/sharepoint/events"/>
  </ds:schemaRefs>
</ds:datastoreItem>
</file>

<file path=customXml/itemProps3.xml><?xml version="1.0" encoding="utf-8"?>
<ds:datastoreItem xmlns:ds="http://schemas.openxmlformats.org/officeDocument/2006/customXml" ds:itemID="{582CB643-46B5-4C4B-BA73-CD3A166EF606}">
  <ds:schemaRefs>
    <ds:schemaRef ds:uri="http://purl.org/dc/elements/1.1/"/>
    <ds:schemaRef ds:uri="http://schemas.openxmlformats.org/package/2006/metadata/core-properties"/>
    <ds:schemaRef ds:uri="ee0d1073-b73c-4cf9-a2e0-1985adf7d54f"/>
    <ds:schemaRef ds:uri="041c3df4-ce55-42d1-a1ce-045c193ad9f1"/>
    <ds:schemaRef ds:uri="http://purl.org/dc/terms/"/>
    <ds:schemaRef ds:uri="http://schemas.microsoft.com/office/2006/metadata/properties"/>
    <ds:schemaRef ds:uri="http://schemas.microsoft.com/office/2006/documentManagement/types"/>
    <ds:schemaRef ds:uri="http://schemas.microsoft.com/office/infopath/2007/PartnerControls"/>
    <ds:schemaRef ds:uri="http://www.w3.org/XML/1998/namespace"/>
    <ds:schemaRef ds:uri="http://purl.org/dc/dcmitype/"/>
  </ds:schemaRefs>
</ds:datastoreItem>
</file>

<file path=customXml/itemProps4.xml><?xml version="1.0" encoding="utf-8"?>
<ds:datastoreItem xmlns:ds="http://schemas.openxmlformats.org/officeDocument/2006/customXml" ds:itemID="{D9AB3AEC-971C-4DF8-9582-A13CFBFC867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e0d1073-b73c-4cf9-a2e0-1985adf7d54f"/>
    <ds:schemaRef ds:uri="041c3df4-ce55-42d1-a1ce-045c193ad9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1bc0f418-96a4-4caf-9d7c-ccc5ec7f9d91}" enabled="1" method="Privileged" siteId="{e0793d39-0939-496d-b129-198edd916feb}" removed="0"/>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4</vt:i4>
      </vt:variant>
    </vt:vector>
  </HeadingPairs>
  <TitlesOfParts>
    <vt:vector size="4" baseType="lpstr">
      <vt:lpstr>Version History</vt:lpstr>
      <vt:lpstr>General Information</vt:lpstr>
      <vt:lpstr>File Format Legend</vt:lpstr>
      <vt:lpstr>File Format</vt:lpstr>
    </vt:vector>
  </TitlesOfParts>
  <Manager/>
  <Company>Accenture</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KKI012-Inbound Budget Journal Spreadsheet Upload-Layout</dc:title>
  <dc:subject/>
  <dc:creator>Ryan Blane</dc:creator>
  <cp:keywords/>
  <dc:description/>
  <cp:lastModifiedBy>Darling, TJ</cp:lastModifiedBy>
  <cp:revision/>
  <dcterms:created xsi:type="dcterms:W3CDTF">2013-04-16T15:33:16Z</dcterms:created>
  <dcterms:modified xsi:type="dcterms:W3CDTF">2025-11-19T20:16:11Z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NewReviewCycle">
    <vt:lpwstr/>
  </property>
  <property fmtid="{D5CDD505-2E9C-101B-9397-08002B2CF9AE}" pid="3" name="ContentTypeId">
    <vt:lpwstr>0x0101006CBB809446A95342BDD2205439D2B551</vt:lpwstr>
  </property>
  <property fmtid="{D5CDD505-2E9C-101B-9397-08002B2CF9AE}" pid="4" name="MSIP_Label_1bc0f418-96a4-4caf-9d7c-ccc5ec7f9d91_Enabled">
    <vt:lpwstr>True</vt:lpwstr>
  </property>
  <property fmtid="{D5CDD505-2E9C-101B-9397-08002B2CF9AE}" pid="5" name="MSIP_Label_1bc0f418-96a4-4caf-9d7c-ccc5ec7f9d91_SiteId">
    <vt:lpwstr>e0793d39-0939-496d-b129-198edd916feb</vt:lpwstr>
  </property>
  <property fmtid="{D5CDD505-2E9C-101B-9397-08002B2CF9AE}" pid="6" name="MSIP_Label_1bc0f418-96a4-4caf-9d7c-ccc5ec7f9d91_SetDate">
    <vt:lpwstr>2019-09-20T05:31:26.3316440Z</vt:lpwstr>
  </property>
  <property fmtid="{D5CDD505-2E9C-101B-9397-08002B2CF9AE}" pid="7" name="MSIP_Label_1bc0f418-96a4-4caf-9d7c-ccc5ec7f9d91_Name">
    <vt:lpwstr>Unrestricted</vt:lpwstr>
  </property>
  <property fmtid="{D5CDD505-2E9C-101B-9397-08002B2CF9AE}" pid="8" name="MSIP_Label_1bc0f418-96a4-4caf-9d7c-ccc5ec7f9d91_ActionId">
    <vt:lpwstr>bc9d50f7-6858-46f0-ae6a-9ea57541355f</vt:lpwstr>
  </property>
  <property fmtid="{D5CDD505-2E9C-101B-9397-08002B2CF9AE}" pid="9" name="MSIP_Label_1bc0f418-96a4-4caf-9d7c-ccc5ec7f9d91_Extended_MSFT_Method">
    <vt:lpwstr>Manual</vt:lpwstr>
  </property>
  <property fmtid="{D5CDD505-2E9C-101B-9397-08002B2CF9AE}" pid="10" name="Sensitivity">
    <vt:lpwstr>Unrestricted</vt:lpwstr>
  </property>
  <property fmtid="{D5CDD505-2E9C-101B-9397-08002B2CF9AE}" pid="11" name="_dlc_DocIdItemGuid">
    <vt:lpwstr>dadd07ac-4430-496e-84c2-6b0544598d38</vt:lpwstr>
  </property>
  <property fmtid="{D5CDD505-2E9C-101B-9397-08002B2CF9AE}" pid="12" name="MediaServiceImageTags">
    <vt:lpwstr/>
  </property>
</Properties>
</file>