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8_{C381DCE1-2DF6-49DB-97FA-B961760241F5}" xr6:coauthVersionLast="47" xr6:coauthVersionMax="47" xr10:uidLastSave="{00000000-0000-0000-0000-000000000000}"/>
  <bookViews>
    <workbookView xWindow="-28920" yWindow="-120" windowWidth="29040" windowHeight="15720" tabRatio="808" activeTab="3"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Format'!$A$11:$R$39</definedName>
    <definedName name="_xlnm.Print_Area" localSheetId="2">'File Format Legend'!$A$1:$C$26</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6" i="30" l="1"/>
</calcChain>
</file>

<file path=xl/sharedStrings.xml><?xml version="1.0" encoding="utf-8"?>
<sst xmlns="http://schemas.openxmlformats.org/spreadsheetml/2006/main" count="293" uniqueCount="202">
  <si>
    <t>Field Type</t>
  </si>
  <si>
    <t>Field Length</t>
  </si>
  <si>
    <t>Field Name</t>
  </si>
  <si>
    <t>Character</t>
  </si>
  <si>
    <t>Y</t>
  </si>
  <si>
    <t>Number</t>
  </si>
  <si>
    <t>N</t>
  </si>
  <si>
    <t>Date</t>
  </si>
  <si>
    <t>Description</t>
  </si>
  <si>
    <t>Version Number</t>
  </si>
  <si>
    <t>Revision Notes</t>
  </si>
  <si>
    <t>Signed Number</t>
  </si>
  <si>
    <t>Record Type</t>
  </si>
  <si>
    <t xml:space="preserve"> File Name</t>
  </si>
  <si>
    <t>Processing Rules</t>
  </si>
  <si>
    <t xml:space="preserve"> Field Type</t>
  </si>
  <si>
    <t xml:space="preserve"> Field Length</t>
  </si>
  <si>
    <t>Valid Values/Defaults</t>
  </si>
  <si>
    <t>Access credentials will be provided in a separate communication</t>
  </si>
  <si>
    <t>End Point:</t>
  </si>
  <si>
    <t>Access Details:</t>
  </si>
  <si>
    <t>Security Protocol:</t>
  </si>
  <si>
    <t>Authentication:</t>
  </si>
  <si>
    <t>Authorization:</t>
  </si>
  <si>
    <t>Request/Response:</t>
  </si>
  <si>
    <t>Notes</t>
  </si>
  <si>
    <t>Module:</t>
  </si>
  <si>
    <t>Version History:</t>
  </si>
  <si>
    <t>General Information:</t>
  </si>
  <si>
    <t>File Format Legend:</t>
  </si>
  <si>
    <t>File Format:</t>
  </si>
  <si>
    <t>Contains information about the layout, its content and tabs.</t>
  </si>
  <si>
    <t>This section describes the column headings in the File Format Tab. Please review this section to understand the column headers before proceeding to the next section (file format tab).</t>
  </si>
  <si>
    <t>Version History</t>
  </si>
  <si>
    <t xml:space="preserve">Layout Contents </t>
  </si>
  <si>
    <t>Describes the column headings in the File Format Tab.</t>
  </si>
  <si>
    <t>Business &amp; Technical Information</t>
  </si>
  <si>
    <t>SFTP (Secure Shell File Transfer Protocol)</t>
  </si>
  <si>
    <t>Interface Overview</t>
  </si>
  <si>
    <t>Name of the Florida PALM data field in the layout.</t>
  </si>
  <si>
    <t>Make notes as you map the source system fields with Florida PALM fields.</t>
  </si>
  <si>
    <t>Map the Interface source systems field name in the layout with your system.</t>
  </si>
  <si>
    <t>Map the Interface source systems field type in the layout with your system.</t>
  </si>
  <si>
    <t>Map the Interface source systems field length in the layout with your system.</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This Interface layout contains the following sections (tabs):</t>
  </si>
  <si>
    <t>Specifies the record type "Header" or "Detail" or other free form delineation applicable for the fields in the record.</t>
  </si>
  <si>
    <t>Datafile Type:</t>
  </si>
  <si>
    <t>Lists valid values for the fields provided in this column. The data supplied (inbound or outbound) must conform to these values.</t>
  </si>
  <si>
    <t>Log and track the version history of the layout.</t>
  </si>
  <si>
    <t>Sample Data</t>
  </si>
  <si>
    <t>Business description of the field in the file format tab.</t>
  </si>
  <si>
    <t>Sample Data Types</t>
  </si>
  <si>
    <t>Use this section (if applicable) to map fields from the Interfacing system and make notes as you go along.</t>
  </si>
  <si>
    <t>The file format specifies the format in which data file is expected or sent by Florida PALM.</t>
  </si>
  <si>
    <t>Provides the Florida PALM specific processing rules. For Example, lists rules, default values, date formats, etc., which will be utilized by the program to extract data that will be exchanged with Florida PALM.</t>
  </si>
  <si>
    <t>Interfacing System Field Mapping</t>
  </si>
  <si>
    <t>Field Name:</t>
  </si>
  <si>
    <t>Record Type:</t>
  </si>
  <si>
    <t>Field Type:</t>
  </si>
  <si>
    <t>Field Length:</t>
  </si>
  <si>
    <t>Description:</t>
  </si>
  <si>
    <t>Valid Values/Defaults:</t>
  </si>
  <si>
    <t>Processing Rules:</t>
  </si>
  <si>
    <t>Notes:</t>
  </si>
  <si>
    <t xml:space="preserve">Column Headings </t>
  </si>
  <si>
    <t>sftp-test.flpalm.myfloridacfo.gov (For all testing needs)
sftp.flpalm.myfloridacfo.gov (Production)</t>
  </si>
  <si>
    <t>TXT</t>
  </si>
  <si>
    <t>Record Code</t>
  </si>
  <si>
    <t>Specifies the transaction date the journal was created.</t>
  </si>
  <si>
    <t>Defines the appropriate ledger group for the transaction. Ledger groups enable the grouping of Detail Ledgers which allows multiple ledgers to be controlled by a single Budget Structure. Ledger Groups also enable the interaction of Detail Ledgers with one another to calculate remaining spending authority for expenditure budgets and variances for revenue estimates.</t>
  </si>
  <si>
    <t>Used to categorize budget amounts to enable reporting of budget activity. Select 0 for Original when establishing new budget amounts. Select 1 for Adjustment when adjusting or modifying the amount of an existing budget.</t>
  </si>
  <si>
    <t>Uniquely identifies a journal line with a sequence number.  Within a single journal entry, the line sequence begins with 1 and automatically increments by 1 for each succeeding journal line.  There can be any number of lines associated with a journal header.</t>
  </si>
  <si>
    <t>Budget Period (Appropriation year)</t>
  </si>
  <si>
    <t>This field reserved for LAS/PBS budget journal categorization of mandatory reserve or unbudgeted reserve transactions.</t>
  </si>
  <si>
    <t>Used to store a reference for a particular line, e.g., GAA Line Number. The GAA Line Number is the specific line number of the GAA legislation passed and authorized budget for agency for stated purposes in the performance of functions authorized by law.</t>
  </si>
  <si>
    <t>Alternate description of 150 characters in length.</t>
  </si>
  <si>
    <t>Journal line description, e.g. statutory authority for appropriations.</t>
  </si>
  <si>
    <t>Example: AFP1</t>
  </si>
  <si>
    <t>Example: Supporting text</t>
  </si>
  <si>
    <t>Tracks specific tasks that make up a Project and records transactional details; a Project must have at least one associated Activity ID.</t>
  </si>
  <si>
    <t xml:space="preserve">Organization
</t>
  </si>
  <si>
    <t>KK Budget Line</t>
  </si>
  <si>
    <t>Account</t>
  </si>
  <si>
    <t>Fund</t>
  </si>
  <si>
    <t>Budget Entity</t>
  </si>
  <si>
    <t xml:space="preserve">Category
</t>
  </si>
  <si>
    <t>Category ChartField represents both appropriation categories and revenue source codes.</t>
  </si>
  <si>
    <t>State Program</t>
  </si>
  <si>
    <t>PC Business Unit</t>
  </si>
  <si>
    <t>Example: 43000</t>
  </si>
  <si>
    <t>Project</t>
  </si>
  <si>
    <t>Project ChartField is used to capture a planned undertaking of something to be accomplished or produced, having a beginning and ending date, for which expenditures/costs and revenues are to be tracked.</t>
  </si>
  <si>
    <t>Activity</t>
  </si>
  <si>
    <t>PC Source Type</t>
  </si>
  <si>
    <t>Source types identify the purpose or origin of a transaction.</t>
  </si>
  <si>
    <t>Contract</t>
  </si>
  <si>
    <t>Monetary Amount</t>
  </si>
  <si>
    <t>Journal Class</t>
  </si>
  <si>
    <t>Journal Line Reference</t>
  </si>
  <si>
    <t>Journal Line Reference Description</t>
  </si>
  <si>
    <t>Budget Period</t>
  </si>
  <si>
    <t>Journal Date</t>
  </si>
  <si>
    <t>Business Unit</t>
  </si>
  <si>
    <t>Used to define an organization or organizational subset that is independent with regards to one or more accounting or operational functions.</t>
  </si>
  <si>
    <t>Ledger Group</t>
  </si>
  <si>
    <t>Budget Entry Type</t>
  </si>
  <si>
    <t>Alternate Description</t>
  </si>
  <si>
    <t>Long Description</t>
  </si>
  <si>
    <t>KK Budget Header</t>
  </si>
  <si>
    <t>This inbound interface will load Appropriation data files which are electronically generated in LAS/PBS at the beginning of each FY, on a daily basis. The interface will contain General Appropriations Act (GAA)/Adjusted Appropriations, Supplementals, Budget Amendments, and reversions details to be loaded into Florida PALM.</t>
  </si>
  <si>
    <t>Initial Draft Version</t>
  </si>
  <si>
    <t>Sample Data Files are provided separately.</t>
  </si>
  <si>
    <t>Sample Data File Name(s)</t>
  </si>
  <si>
    <t>KKI001-Sample Data.txt</t>
  </si>
  <si>
    <t>File Based Request/Response: Agency system will place the file on OCI MFT server by opening an SFTP connection and the SFTP response will be a Success or No Success depending on the successful transmission of the file.</t>
  </si>
  <si>
    <t>Authorized to access your data in Florida PALM.</t>
  </si>
  <si>
    <t>The file format below is the definition that represents the data structure of the file to be processed. It provides information which is helpful in writing the program/s that
extract or insert data with Florida PALM.</t>
  </si>
  <si>
    <t>Required Field (Florida PALM)
Yes (Y), No (N),
Conditional (C)</t>
  </si>
  <si>
    <t>H - Header</t>
  </si>
  <si>
    <t>L - Line</t>
  </si>
  <si>
    <t>Examples: 0, 1</t>
  </si>
  <si>
    <t>Example: 1</t>
  </si>
  <si>
    <t>Example: 2024</t>
  </si>
  <si>
    <t>Example: 1546</t>
  </si>
  <si>
    <t>Example: CH.96-321 LOF</t>
  </si>
  <si>
    <t>Specifies the monetary amount of a debit or credit in the business unit base currency. Debit entries are positive and credit entries are negative. Value includes decimal point and two decimals i.e. 9999.99</t>
  </si>
  <si>
    <t>Segregates and captures specific activities or classifies certain objectives in accordance with special regulations, restrictions, or limitations.</t>
  </si>
  <si>
    <t>Budget Entity ChartField represents organizations and/or functions to which appropriations are made and typically represents a program.</t>
  </si>
  <si>
    <t>State Program is used to identify the plan for an organization and use of resources to meet specified objectives of the State.</t>
  </si>
  <si>
    <t>Used to define an organization or organizational subset that is independent with regards to one or more accounting or operational functions for Project related ChartFields.</t>
  </si>
  <si>
    <t>Contract ChartField captures expenditure and revenue transactions for two party agreements.</t>
  </si>
  <si>
    <t>Organization ChartField tracks information according to a breakdown of your organization.</t>
  </si>
  <si>
    <t>C</t>
  </si>
  <si>
    <t>Grant</t>
  </si>
  <si>
    <t xml:space="preserve">Grant ID value used to track financial assistance that provides support or stimulation to accomplish a public purpose. </t>
  </si>
  <si>
    <t>Indicates header Information. This field is the row identifier and should be added at the start of each tree row.</t>
  </si>
  <si>
    <t>Indicates Line information. This field is the row identifier and should be added at the start of each line row.</t>
  </si>
  <si>
    <t>Example: 07/01/2023</t>
  </si>
  <si>
    <t>Journal Line Number</t>
  </si>
  <si>
    <t>OA1</t>
  </si>
  <si>
    <t>OA2</t>
  </si>
  <si>
    <t>Commitment Control</t>
  </si>
  <si>
    <t>This is a required field.  Failure to provide a Record Code 'H' will result in an error preventing the transaction from loading into Florida PALM.</t>
  </si>
  <si>
    <t>The date format is MM/DD/YYYY.
This is a required field.  Failure to provide a journal date as noted in the description will result in an error preventing the transaction from loading into Florida PALM.</t>
  </si>
  <si>
    <t>This is a required field.  Failure to provide a valid Budget Entry Type as '0' or '1' will result in an error preventing the transaction from loading into Florida PALM.</t>
  </si>
  <si>
    <t>This is a required field.  Failure to provide a Record Code 'L' will result in an error preventing the transaction from loading into Florida PALM.</t>
  </si>
  <si>
    <t>This is a required field.  Failure to provide a valid Journal Line Number will result in an error preventing the transaction from loading into Florida PALM.</t>
  </si>
  <si>
    <t>Budget Period format is YYYY.
This is a required field.  Failure to provide a valid Budget Period will result in an error preventing the transaction from loading into Florida PALM.</t>
  </si>
  <si>
    <t>Example: 43100400
Valid values will be shared by Florida PALM.</t>
  </si>
  <si>
    <t>Example: 103241
Valid values will be shared by Florida PALM.</t>
  </si>
  <si>
    <t>This is a required field.  Failure to provide a valid Fund will result in an error preventing the transaction from loading into Florida PALM.</t>
  </si>
  <si>
    <t>This is a required field.  Failure to provide a valid Budget Entity will result in an error preventing the transaction from loading into Florida PALM.</t>
  </si>
  <si>
    <t>This is a required field.  Failure to provide a valid Category will result in an error preventing the transaction from loading into Florida PALM.</t>
  </si>
  <si>
    <t>Example: 10000
Valid values will be shared by Florida PALM.</t>
  </si>
  <si>
    <t>This is a required field.  Failure to provide a Monetary Amount will result in an error preventing the transaction from loading into Florida PALM.</t>
  </si>
  <si>
    <t>OA2 is a flexible ChartField reserved for tracking for optional reporting or specific use.</t>
  </si>
  <si>
    <t>OA1 is a flexible ChartField reserved for tracking for optional reporting or specific use.</t>
  </si>
  <si>
    <t>This is a required field. Failure to provide a valid business unit will result in an error preventing the transaction from loading into Florida PALM.</t>
  </si>
  <si>
    <t>Example: 0102020003
Valid values will be shared by Florida PALM.</t>
  </si>
  <si>
    <t>Example: GR789
Valid values will be shared by Florida PALM.</t>
  </si>
  <si>
    <t>Example: F001700000
Valid values will be shared by Florida PALM.</t>
  </si>
  <si>
    <t>Example: ACDFM
Valid values will be shared by Florida PALM.</t>
  </si>
  <si>
    <t>Example: ACDFMACDFM
Valid values will be shared by Florida PALM.</t>
  </si>
  <si>
    <t>Example: 5010000000
Valid values will be shared by Florida PALM.</t>
  </si>
  <si>
    <t>Example: D17200RG7110000
Valid values will be shared by Florida PALM.</t>
  </si>
  <si>
    <t>Example: A00000000000001
Valid values will be shared by Florida PALM.</t>
  </si>
  <si>
    <t>Example: EQP
Valid values will be shared by Florida PALM.</t>
  </si>
  <si>
    <t>KKI001 - Inbound Budget Journal Interface Layout</t>
  </si>
  <si>
    <t>KKI001 - Inbound Budget Journal - File format: (Pipe (|) Delimited TXT)</t>
  </si>
  <si>
    <t>This field is not required. However, if field is left blank then, details will not be captured on the transaction once loaded in Florida PALM.</t>
  </si>
  <si>
    <t>Updated per Financials Wave requirements:
-Updated ChartField labels and sequence
-Removed derived and/or defaulted fields that agencies do not need to send on the interface</t>
  </si>
  <si>
    <t>Maximum of 23 characters, with a breakdown as follows:
19 integers
2 decimals
1 decimal point
1 (-) sign
23 Total
Example:20432.89</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Service account will be used, which will be provided via a separate communication mechanism</t>
  </si>
  <si>
    <t>Administrative update to change Org code from conditional to optional.</t>
  </si>
  <si>
    <t>Administrative updates completed to document the revised naming convention of inbound interface and conversion files</t>
  </si>
  <si>
    <t>Agency_KKI001_D_Agency Business System(3)char_YYYYMMDD-HHMMSS.txt</t>
  </si>
  <si>
    <t>Mandatory;
Unbudgeted 
(Valid for CC_RESERVE ledger group)
For other ledger groups, it should be blank</t>
  </si>
  <si>
    <t>This is a required field only if the Ledger Group is CC_RESERVE. The Journal class must be populated with a value of Mandatory or Unbudgeted Reserve.  If the Ledger Group is CC_RESERVE and the Journal Class field is left blank this will result in a error preventing the transaction from loading into Florida PALM. For other ledger groups except CC_RESERVE, journal class field should be blank.</t>
  </si>
  <si>
    <t>Design Updates completed for ChartFields validations as per the ledger groups.</t>
  </si>
  <si>
    <t>CC_APPROP,
CC_RELEASE,
CC_RESERVE,
ALOT_XXXXX,
CC_REVENUE</t>
  </si>
  <si>
    <t xml:space="preserve">This field is optional for ledger group CC_REVENUE.  If provided, failure to provide a valid Project that exists in Florida PALM will result in an error preventing the transaction from loading into Florida PALM.  </t>
  </si>
  <si>
    <t>This field is required only if a Project is present on the same KK Budget Line. If provided, failure to provide a valid Activity that exists in Florida PALM will result in an error preventing the transaction from loading into Florida PALM.  The field is only availbale on the  CC_REVENUE  ledger group.</t>
  </si>
  <si>
    <t>This field is required only if a Project is present on the same KK Budget Line. If provided, failure to provide a valid PC Business Unit that exists in Florida PALM will result in an error preventing the transaction from loading into Florida PALM.  The field is only availbale on the CC_REVENUE ledger group.</t>
  </si>
  <si>
    <t>It is an optional field and can only be used then a Project is present on the same KK Budget Line. The field is only available on the  CC_REVENUE ledger group.  If provided, failure to provide a valid PC Source Type that exists in Florida PALM will result in an error preventing the transaction from loading into Florida PALM.</t>
  </si>
  <si>
    <t>It is an optional field.  The field is only available on the  CC_REVENUE and ALOT_XXXXX ledger groups.  If provided, failure to provide a valid State Program that exists in Florida PALM will result in an error preventing the transaction from loading into Florida PALM.</t>
  </si>
  <si>
    <t>It is an optional field.  The field is only available on the  CC_REVENUE and ALOT_XXXXX ledger groups.  If provided, failure to provide a valid Grant that exists in Florida PALM will result in an error preventing the transaction from loading into Florida PALM.</t>
  </si>
  <si>
    <t>It is an optional field.  The field is only available on the CC_REVENUE and ALOT_XXXXX ledger groups.  If provided, failure to provide a valid Contract that exists in Florida PALM will result in an error preventing the transaction from loading into Florida PALM.</t>
  </si>
  <si>
    <t>It is an optional field.  The field is only available on the CC_REVENUE and ALOT_XXXXX ledger groups.  If provided, failure to provide a valid OA1 that exists in Florida PALM will result in an error preventing the transaction from loading into Florida PALM.</t>
  </si>
  <si>
    <t>It is an optional field.  The field is only available on the  CC_REVENUE and ALOT_XXXXX ledger groups.  If provided, failure to provide a valid OA2 that exists in Florida PALM will result in an error preventing the transaction from loading into Florida PALM.</t>
  </si>
  <si>
    <t>It is an optional field. The field is only available on the CC_REVENUE and ALOT_XXXXX ledger groups.  If provided, failure to provide a valid Organization that exists in Florida PALM will result in an error preventing the transaction from loading into Florida PALM.</t>
  </si>
  <si>
    <t>Layout updates 
--to remove CC_PROJECT references from processing rules.
--to remove ALOT_XXXXX references from processing rules for Project ChartFields.</t>
  </si>
  <si>
    <t>Administrative update to remove Journal ID field.</t>
  </si>
  <si>
    <t>Long description field of up to 254 characters, e.g., EOG Code &amp; Title to represent entries into LAS/PBS for appropriations, unbudgeted reserve, releases, budget load and budget adjustments, and budget amendments. An EOG Code for budget amendments is unique and assigned systematically by EOG/OPB Budget Amendment Process System.</t>
  </si>
  <si>
    <r>
      <t xml:space="preserve">This is a required field.  Failure to provide a valid Ledger Group will result in an error preventing the transaction from loading into Florida PALM.
</t>
    </r>
    <r>
      <rPr>
        <b/>
        <sz val="11"/>
        <color theme="1"/>
        <rFont val="Arial"/>
        <family val="2"/>
      </rPr>
      <t>For LAS/PBS only:</t>
    </r>
    <r>
      <rPr>
        <sz val="11"/>
        <color theme="1"/>
        <rFont val="Arial"/>
        <family val="2"/>
      </rPr>
      <t xml:space="preserve">
  CC_APPROP,
  CC_RELEASE,
  CC_RESERVE.
</t>
    </r>
    <r>
      <rPr>
        <b/>
        <sz val="11"/>
        <color theme="1"/>
        <rFont val="Arial"/>
        <family val="2"/>
      </rPr>
      <t>For Agencies only:</t>
    </r>
    <r>
      <rPr>
        <sz val="11"/>
        <color theme="1"/>
        <rFont val="Arial"/>
        <family val="2"/>
      </rPr>
      <t xml:space="preserve">
  ALOT_XXXXX,
  CC_REVENUE</t>
    </r>
  </si>
  <si>
    <r>
      <t>Provides functionality to capture detailed transactional data.</t>
    </r>
    <r>
      <rPr>
        <strike/>
        <sz val="11"/>
        <color theme="1"/>
        <rFont val="Arial"/>
        <family val="2"/>
      </rPr>
      <t xml:space="preserve"> </t>
    </r>
    <r>
      <rPr>
        <sz val="11"/>
        <color theme="1"/>
        <rFont val="Arial"/>
        <family val="2"/>
      </rPr>
      <t xml:space="preserve">
Provides functionality to capture LAS/PBS budget load/adjustments and Agency detailed transactional data.
</t>
    </r>
    <r>
      <rPr>
        <b/>
        <sz val="11"/>
        <color theme="1"/>
        <rFont val="Arial"/>
        <family val="2"/>
      </rPr>
      <t>For LAS/PBS only:</t>
    </r>
    <r>
      <rPr>
        <sz val="11"/>
        <color theme="1"/>
        <rFont val="Arial"/>
        <family val="2"/>
      </rPr>
      <t xml:space="preserve">
Account can be an </t>
    </r>
    <r>
      <rPr>
        <b/>
        <sz val="11"/>
        <color theme="1"/>
        <rFont val="Arial"/>
        <family val="2"/>
      </rPr>
      <t>asset ('1')</t>
    </r>
    <r>
      <rPr>
        <sz val="11"/>
        <color theme="1"/>
        <rFont val="Arial"/>
        <family val="2"/>
      </rPr>
      <t>,</t>
    </r>
    <r>
      <rPr>
        <b/>
        <sz val="11"/>
        <color theme="1"/>
        <rFont val="Arial"/>
        <family val="2"/>
      </rPr>
      <t xml:space="preserve"> revenue ('6'), or expense ('7').</t>
    </r>
    <r>
      <rPr>
        <sz val="11"/>
        <color theme="1"/>
        <rFont val="Arial"/>
        <family val="2"/>
      </rPr>
      <t xml:space="preserve"> 
</t>
    </r>
    <r>
      <rPr>
        <b/>
        <sz val="11"/>
        <color theme="1"/>
        <rFont val="Arial"/>
        <family val="2"/>
      </rPr>
      <t>For Agencies only:</t>
    </r>
    <r>
      <rPr>
        <sz val="11"/>
        <color theme="1"/>
        <rFont val="Arial"/>
        <family val="2"/>
      </rPr>
      <t xml:space="preserve">
Account used should align with each agency’s Account Tier selections for both expense and revenue accounts.</t>
    </r>
  </si>
  <si>
    <t>Example: 1, 6, 7</t>
  </si>
  <si>
    <r>
      <t xml:space="preserve">This is a required field.  Failure to provide a valid Account will result in an error preventing the transaction from loading into Florida PALM.
</t>
    </r>
    <r>
      <rPr>
        <b/>
        <sz val="11"/>
        <color theme="1"/>
        <rFont val="Arial"/>
        <family val="2"/>
      </rPr>
      <t>For LAS/PBS only:</t>
    </r>
    <r>
      <rPr>
        <sz val="11"/>
        <color theme="1"/>
        <rFont val="Arial"/>
        <family val="2"/>
      </rPr>
      <t xml:space="preserve">
  Use Account '1' for category 190000, all BU's.
  Use Account '6' for categories 220020 and 220030, all BU's.
  Use Account '7' which is a roll up for expenditures, for all other
   categories.
Disregard the field length of 6 characters and only send 1 character.
</t>
    </r>
    <r>
      <rPr>
        <b/>
        <sz val="11"/>
        <color theme="1"/>
        <rFont val="Arial"/>
        <family val="2"/>
      </rPr>
      <t>For Agencies only:</t>
    </r>
    <r>
      <rPr>
        <sz val="11"/>
        <color theme="1"/>
        <rFont val="Arial"/>
        <family val="2"/>
      </rPr>
      <t xml:space="preserve">
Account used should align with each agency’s Account Tier selections for both expense and revenue accounts.</t>
    </r>
  </si>
  <si>
    <t>Administrative updates, which include the following:
-- Long Description, added reference to budget load and budget adjustments
-- Ledger Group, added clarifying language for reference to LAS/PBS and Agencies usage
-- Account chartfield, added asset account (1) and revenue account (6) along with specific categories and clarifying
   language for reference to LAS/PBS and Agencies usage.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20"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b/>
      <sz val="16"/>
      <name val="Arial"/>
      <family val="2"/>
    </font>
    <font>
      <sz val="20"/>
      <color theme="1"/>
      <name val="Arial"/>
      <family val="2"/>
    </font>
    <font>
      <sz val="10"/>
      <color indexed="8"/>
      <name val="MS Sans Serif"/>
    </font>
    <font>
      <sz val="20"/>
      <name val="Arial"/>
      <family val="2"/>
    </font>
    <font>
      <sz val="12"/>
      <name val="Arial"/>
      <family val="2"/>
    </font>
    <font>
      <strike/>
      <sz val="11"/>
      <color theme="1"/>
      <name val="Arial"/>
      <family val="2"/>
    </font>
  </fonts>
  <fills count="11">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indexed="9"/>
        <bgColor indexed="64"/>
      </patternFill>
    </fill>
    <fill>
      <patternFill patternType="solid">
        <fgColor theme="0" tint="-0.249977111117893"/>
        <bgColor indexed="64"/>
      </patternFill>
    </fill>
  </fills>
  <borders count="7">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top style="thin">
        <color indexed="64"/>
      </top>
      <bottom style="thin">
        <color indexed="64"/>
      </bottom>
      <diagonal/>
    </border>
  </borders>
  <cellStyleXfs count="21">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xf numFmtId="0" fontId="1" fillId="0" borderId="0"/>
    <xf numFmtId="0" fontId="16" fillId="0" borderId="0"/>
  </cellStyleXfs>
  <cellXfs count="80">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0" fillId="2" borderId="0" xfId="0" applyFont="1" applyFill="1"/>
    <xf numFmtId="0" fontId="9"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10" fillId="2" borderId="0" xfId="1" applyFont="1" applyFill="1"/>
    <xf numFmtId="0" fontId="10" fillId="9" borderId="2" xfId="0" applyFont="1" applyFill="1" applyBorder="1" applyAlignment="1">
      <alignment horizontal="left" vertical="top" wrapText="1"/>
    </xf>
    <xf numFmtId="0" fontId="8" fillId="2" borderId="2" xfId="8" applyFont="1" applyFill="1" applyBorder="1" applyAlignment="1">
      <alignment horizontal="left" vertical="top"/>
    </xf>
    <xf numFmtId="0" fontId="6" fillId="2" borderId="2" xfId="0" applyFont="1" applyFill="1" applyBorder="1" applyAlignment="1">
      <alignment vertical="top"/>
    </xf>
    <xf numFmtId="0" fontId="11" fillId="6" borderId="2" xfId="0" applyFont="1" applyFill="1" applyBorder="1" applyAlignment="1">
      <alignment horizontal="left" vertical="center" wrapText="1"/>
    </xf>
    <xf numFmtId="0" fontId="6" fillId="0" borderId="2" xfId="0" applyFont="1" applyBorder="1" applyAlignment="1">
      <alignment vertical="center" wrapText="1"/>
    </xf>
    <xf numFmtId="0" fontId="12" fillId="2" borderId="0" xfId="0" applyFont="1" applyFill="1"/>
    <xf numFmtId="0" fontId="7" fillId="4" borderId="0" xfId="0" applyFont="1" applyFill="1"/>
    <xf numFmtId="0" fontId="7" fillId="4" borderId="2" xfId="0" applyFont="1" applyFill="1" applyBorder="1"/>
    <xf numFmtId="0" fontId="9" fillId="2" borderId="2" xfId="18" applyFont="1" applyFill="1" applyBorder="1" applyAlignment="1">
      <alignment vertical="top"/>
    </xf>
    <xf numFmtId="0" fontId="10" fillId="2" borderId="2" xfId="18" applyFont="1" applyFill="1" applyBorder="1" applyAlignment="1">
      <alignment vertical="top" wrapText="1"/>
    </xf>
    <xf numFmtId="0" fontId="10"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9" fillId="10"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6" fillId="2" borderId="2" xfId="0" applyFont="1" applyFill="1" applyBorder="1" applyAlignment="1">
      <alignment wrapText="1"/>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9" fillId="2" borderId="2" xfId="1" applyFont="1" applyFill="1" applyBorder="1"/>
    <xf numFmtId="0" fontId="9" fillId="2" borderId="2" xfId="1" applyFont="1" applyFill="1" applyBorder="1" applyAlignment="1">
      <alignment vertical="top"/>
    </xf>
    <xf numFmtId="0" fontId="13" fillId="0" borderId="0" xfId="0" applyFont="1"/>
    <xf numFmtId="0" fontId="6" fillId="0" borderId="2" xfId="16" applyBorder="1"/>
    <xf numFmtId="14" fontId="6" fillId="0" borderId="2" xfId="16" applyNumberFormat="1" applyBorder="1"/>
    <xf numFmtId="0" fontId="14" fillId="9" borderId="0" xfId="0" applyFont="1" applyFill="1" applyAlignment="1">
      <alignment vertical="top"/>
    </xf>
    <xf numFmtId="0" fontId="6" fillId="0" borderId="0" xfId="0" applyFont="1" applyAlignment="1">
      <alignment wrapText="1"/>
    </xf>
    <xf numFmtId="0" fontId="15" fillId="2" borderId="0" xfId="0" applyFont="1" applyFill="1"/>
    <xf numFmtId="0" fontId="6" fillId="0" borderId="2" xfId="0" applyFont="1" applyBorder="1"/>
    <xf numFmtId="0" fontId="8" fillId="8" borderId="6" xfId="0" applyFont="1" applyFill="1" applyBorder="1" applyAlignment="1">
      <alignment horizontal="left" vertical="top" wrapText="1"/>
    </xf>
    <xf numFmtId="0" fontId="7" fillId="4" borderId="3" xfId="0" applyFont="1" applyFill="1" applyBorder="1" applyAlignment="1">
      <alignment horizontal="left" vertical="top" wrapText="1"/>
    </xf>
    <xf numFmtId="0" fontId="6" fillId="0" borderId="0" xfId="0" applyFont="1" applyAlignment="1">
      <alignment vertical="top" wrapText="1"/>
    </xf>
    <xf numFmtId="0" fontId="6" fillId="2" borderId="2" xfId="0" applyFont="1" applyFill="1" applyBorder="1" applyAlignment="1">
      <alignment horizontal="left" vertical="top" wrapText="1"/>
    </xf>
    <xf numFmtId="0" fontId="6" fillId="0" borderId="2" xfId="16" applyBorder="1" applyAlignment="1">
      <alignment wrapText="1"/>
    </xf>
    <xf numFmtId="164" fontId="6" fillId="0" borderId="2" xfId="15" applyNumberFormat="1" applyBorder="1" applyAlignment="1">
      <alignment horizontal="right"/>
    </xf>
    <xf numFmtId="14" fontId="6" fillId="0" borderId="0" xfId="15" applyNumberFormat="1"/>
    <xf numFmtId="0" fontId="17" fillId="2" borderId="0" xfId="1" applyFont="1" applyFill="1"/>
    <xf numFmtId="0" fontId="6" fillId="0" borderId="6" xfId="0" applyFont="1" applyBorder="1" applyAlignment="1">
      <alignment horizontal="left" vertical="top" wrapText="1"/>
    </xf>
    <xf numFmtId="0" fontId="6" fillId="0" borderId="2" xfId="0" applyFont="1" applyBorder="1" applyAlignment="1">
      <alignment wrapText="1"/>
    </xf>
    <xf numFmtId="0" fontId="6" fillId="0" borderId="2" xfId="0" applyFont="1" applyBorder="1" applyAlignment="1">
      <alignment vertical="top" wrapText="1"/>
    </xf>
    <xf numFmtId="0" fontId="6" fillId="2" borderId="2" xfId="0" applyFont="1" applyFill="1" applyBorder="1" applyAlignment="1">
      <alignment horizontal="left" vertical="top"/>
    </xf>
    <xf numFmtId="0" fontId="6" fillId="0" borderId="2" xfId="0" applyFont="1" applyBorder="1" applyAlignment="1">
      <alignment horizontal="left" vertical="top" wrapText="1"/>
    </xf>
    <xf numFmtId="0" fontId="6" fillId="0" borderId="2" xfId="20" applyFont="1" applyBorder="1" applyAlignment="1">
      <alignment horizontal="left" vertical="top" wrapText="1"/>
    </xf>
    <xf numFmtId="49" fontId="6" fillId="0" borderId="0" xfId="0" applyNumberFormat="1" applyFont="1" applyAlignment="1">
      <alignment horizontal="left" vertical="top" wrapText="1"/>
    </xf>
    <xf numFmtId="0" fontId="9" fillId="2" borderId="2" xfId="18" applyFont="1" applyFill="1" applyBorder="1" applyAlignment="1">
      <alignment vertical="top" wrapText="1"/>
    </xf>
    <xf numFmtId="0" fontId="6" fillId="0" borderId="2" xfId="15" applyBorder="1" applyAlignment="1">
      <alignment horizontal="right"/>
    </xf>
    <xf numFmtId="14" fontId="6" fillId="0" borderId="2" xfId="15" applyNumberFormat="1" applyBorder="1" applyAlignment="1">
      <alignment horizontal="right"/>
    </xf>
    <xf numFmtId="0" fontId="6" fillId="0" borderId="2" xfId="15" applyBorder="1" applyAlignment="1">
      <alignment horizontal="left" vertical="top"/>
    </xf>
    <xf numFmtId="14" fontId="6" fillId="0" borderId="2" xfId="15" applyNumberFormat="1" applyBorder="1"/>
    <xf numFmtId="0" fontId="6" fillId="0" borderId="2" xfId="15" applyBorder="1" applyAlignment="1">
      <alignment wrapText="1"/>
    </xf>
    <xf numFmtId="0" fontId="6" fillId="0" borderId="2" xfId="0" applyFont="1" applyFill="1" applyBorder="1" applyAlignment="1">
      <alignment horizontal="left" vertical="top" wrapText="1"/>
    </xf>
    <xf numFmtId="0" fontId="6" fillId="0" borderId="6" xfId="0" applyFont="1" applyFill="1" applyBorder="1" applyAlignment="1">
      <alignment horizontal="left" vertical="top" wrapText="1"/>
    </xf>
    <xf numFmtId="0" fontId="7" fillId="4" borderId="0" xfId="15" applyFont="1" applyFill="1" applyAlignment="1">
      <alignment horizontal="left"/>
    </xf>
    <xf numFmtId="0" fontId="10" fillId="2" borderId="2" xfId="1" applyFont="1" applyFill="1" applyBorder="1" applyAlignment="1">
      <alignment horizontal="left"/>
    </xf>
    <xf numFmtId="0" fontId="10" fillId="2" borderId="0" xfId="0" applyFont="1" applyFill="1" applyAlignment="1">
      <alignment horizontal="left" vertical="top" wrapText="1"/>
    </xf>
    <xf numFmtId="0" fontId="10" fillId="2" borderId="2" xfId="0" applyFont="1" applyFill="1" applyBorder="1" applyAlignment="1">
      <alignment horizontal="left"/>
    </xf>
    <xf numFmtId="0" fontId="7" fillId="4" borderId="3" xfId="0" applyFont="1" applyFill="1" applyBorder="1" applyAlignment="1">
      <alignment horizontal="left" vertical="top" wrapText="1"/>
    </xf>
    <xf numFmtId="0" fontId="7" fillId="4" borderId="5" xfId="0" applyFont="1" applyFill="1" applyBorder="1" applyAlignment="1">
      <alignment horizontal="left" vertical="top" wrapText="1"/>
    </xf>
    <xf numFmtId="0" fontId="7" fillId="4" borderId="4" xfId="0" applyFont="1" applyFill="1" applyBorder="1" applyAlignment="1">
      <alignment horizontal="left" vertical="top" wrapText="1"/>
    </xf>
    <xf numFmtId="0" fontId="7" fillId="7" borderId="2" xfId="0" applyFont="1" applyFill="1" applyBorder="1" applyAlignment="1">
      <alignment horizontal="center" vertical="top" wrapText="1"/>
    </xf>
    <xf numFmtId="0" fontId="7" fillId="7" borderId="6" xfId="0" applyFont="1" applyFill="1" applyBorder="1" applyAlignment="1">
      <alignment horizontal="center" vertical="top" wrapText="1"/>
    </xf>
    <xf numFmtId="0" fontId="18" fillId="2" borderId="0" xfId="0" applyFont="1" applyFill="1" applyAlignment="1">
      <alignment horizontal="left" vertical="top" wrapText="1"/>
    </xf>
  </cellXfs>
  <cellStyles count="21">
    <cellStyle name="Normal" xfId="0" builtinId="0"/>
    <cellStyle name="Normal 10 4" xfId="19" xr:uid="{00000000-0005-0000-0000-000001000000}"/>
    <cellStyle name="Normal 2" xfId="1" xr:uid="{00000000-0005-0000-0000-000002000000}"/>
    <cellStyle name="Normal 3" xfId="8" xr:uid="{00000000-0005-0000-0000-000003000000}"/>
    <cellStyle name="Normal 4" xfId="15" xr:uid="{00000000-0005-0000-0000-000004000000}"/>
    <cellStyle name="Normal 4 2" xfId="16" xr:uid="{00000000-0005-0000-0000-000005000000}"/>
    <cellStyle name="Normal 5" xfId="18" xr:uid="{00000000-0005-0000-0000-000006000000}"/>
    <cellStyle name="Normal 6" xfId="17" xr:uid="{00000000-0005-0000-0000-000007000000}"/>
    <cellStyle name="Normal_Sheet1 2" xfId="20" xr:uid="{0EDBDD5C-8F90-4041-8F2E-0E2A8F3082E8}"/>
    <cellStyle name="PSChar" xfId="2" xr:uid="{00000000-0005-0000-0000-000008000000}"/>
    <cellStyle name="PSChar 2" xfId="9" xr:uid="{00000000-0005-0000-0000-000009000000}"/>
    <cellStyle name="PSDate" xfId="3" xr:uid="{00000000-0005-0000-0000-00000A000000}"/>
    <cellStyle name="PSDate 2" xfId="10" xr:uid="{00000000-0005-0000-0000-00000B000000}"/>
    <cellStyle name="PSDec" xfId="4" xr:uid="{00000000-0005-0000-0000-00000C000000}"/>
    <cellStyle name="PSDec 2" xfId="11" xr:uid="{00000000-0005-0000-0000-00000D000000}"/>
    <cellStyle name="PSHeading" xfId="5" xr:uid="{00000000-0005-0000-0000-00000E000000}"/>
    <cellStyle name="PSHeading 2" xfId="12" xr:uid="{00000000-0005-0000-0000-00000F000000}"/>
    <cellStyle name="PSInt" xfId="6" xr:uid="{00000000-0005-0000-0000-000010000000}"/>
    <cellStyle name="PSInt 2" xfId="13" xr:uid="{00000000-0005-0000-0000-000011000000}"/>
    <cellStyle name="PSSpacer" xfId="7" xr:uid="{00000000-0005-0000-0000-000012000000}"/>
    <cellStyle name="PSSpacer 2" xfId="14" xr:uid="{00000000-0005-0000-0000-000013000000}"/>
  </cellStyles>
  <dxfs count="1">
    <dxf>
      <font>
        <color rgb="FF9C0006"/>
      </font>
      <fill>
        <patternFill>
          <bgColor rgb="FFFFC7CE"/>
        </patternFill>
      </fill>
    </dxf>
  </dxfs>
  <tableStyles count="0" defaultTableStyle="TableStyleMedium2" defaultPivotStyle="PivotStyleLight16"/>
  <colors>
    <mruColors>
      <color rgb="FF03304B"/>
      <color rgb="FF22658A"/>
      <color rgb="FF000000"/>
      <color rgb="FFE2E2E2"/>
      <color rgb="FF00FFFF"/>
      <color rgb="FFCCFFCC"/>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2073595</xdr:colOff>
      <xdr:row>5</xdr:row>
      <xdr:rowOff>20757</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twoCellAnchor editAs="oneCell">
    <xdr:from>
      <xdr:col>0</xdr:col>
      <xdr:colOff>0</xdr:colOff>
      <xdr:row>0</xdr:row>
      <xdr:rowOff>0</xdr:rowOff>
    </xdr:from>
    <xdr:to>
      <xdr:col>2</xdr:col>
      <xdr:colOff>2230210</xdr:colOff>
      <xdr:row>5</xdr:row>
      <xdr:rowOff>20525</xdr:rowOff>
    </xdr:to>
    <xdr:pic>
      <xdr:nvPicPr>
        <xdr:cNvPr id="2" name="Picture 1">
          <a:extLst>
            <a:ext uri="{FF2B5EF4-FFF2-40B4-BE49-F238E27FC236}">
              <a16:creationId xmlns:a16="http://schemas.microsoft.com/office/drawing/2014/main" id="{428442BA-8079-4448-B2EA-CBD632CCD27D}"/>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360000" cy="900000"/>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195382</xdr:rowOff>
    </xdr:to>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twoCellAnchor editAs="oneCell">
    <xdr:from>
      <xdr:col>0</xdr:col>
      <xdr:colOff>0</xdr:colOff>
      <xdr:row>0</xdr:row>
      <xdr:rowOff>0</xdr:rowOff>
    </xdr:from>
    <xdr:to>
      <xdr:col>2</xdr:col>
      <xdr:colOff>3899</xdr:colOff>
      <xdr:row>4</xdr:row>
      <xdr:rowOff>188800</xdr:rowOff>
    </xdr:to>
    <xdr:pic>
      <xdr:nvPicPr>
        <xdr:cNvPr id="2" name="Picture 1">
          <a:extLst>
            <a:ext uri="{FF2B5EF4-FFF2-40B4-BE49-F238E27FC236}">
              <a16:creationId xmlns:a16="http://schemas.microsoft.com/office/drawing/2014/main" id="{040C0C50-755E-4774-A6E9-2742C68BCE4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360000" cy="90000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1461455</xdr:colOff>
      <xdr:row>4</xdr:row>
      <xdr:rowOff>163632</xdr:rowOff>
    </xdr:to>
    <xdr:pic>
      <xdr:nvPicPr>
        <xdr:cNvPr id="3" name="Pictur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twoCellAnchor editAs="oneCell">
    <xdr:from>
      <xdr:col>0</xdr:col>
      <xdr:colOff>0</xdr:colOff>
      <xdr:row>0</xdr:row>
      <xdr:rowOff>0</xdr:rowOff>
    </xdr:from>
    <xdr:to>
      <xdr:col>2</xdr:col>
      <xdr:colOff>1604100</xdr:colOff>
      <xdr:row>4</xdr:row>
      <xdr:rowOff>163400</xdr:rowOff>
    </xdr:to>
    <xdr:pic>
      <xdr:nvPicPr>
        <xdr:cNvPr id="2" name="Picture 1">
          <a:extLst>
            <a:ext uri="{FF2B5EF4-FFF2-40B4-BE49-F238E27FC236}">
              <a16:creationId xmlns:a16="http://schemas.microsoft.com/office/drawing/2014/main" id="{9E2639A5-CFC9-47D0-B84F-A07E8B889667}"/>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360000" cy="90000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4</xdr:col>
      <xdr:colOff>19140</xdr:colOff>
      <xdr:row>5</xdr:row>
      <xdr:rowOff>20525</xdr:rowOff>
    </xdr:to>
    <xdr:pic>
      <xdr:nvPicPr>
        <xdr:cNvPr id="5" name="Picture 4">
          <a:extLst>
            <a:ext uri="{FF2B5EF4-FFF2-40B4-BE49-F238E27FC236}">
              <a16:creationId xmlns:a16="http://schemas.microsoft.com/office/drawing/2014/main" id="{75D95A36-B6B5-46C9-8DBF-E55F6360F01B}"/>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360000" cy="900000"/>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dimension ref="A7:C16"/>
  <sheetViews>
    <sheetView showGridLines="0" topLeftCell="A7" zoomScale="165" zoomScaleNormal="165" zoomScalePageLayoutView="80" workbookViewId="0">
      <selection activeCell="C16" sqref="C16"/>
    </sheetView>
  </sheetViews>
  <sheetFormatPr defaultColWidth="8.77734375" defaultRowHeight="13.8" x14ac:dyDescent="0.25"/>
  <cols>
    <col min="1" max="1" width="17" style="2" customWidth="1"/>
    <col min="2" max="2" width="13.6640625" style="2" customWidth="1"/>
    <col min="3" max="3" width="108.6640625" style="2" bestFit="1" customWidth="1"/>
    <col min="4" max="16384" width="8.77734375" style="2"/>
  </cols>
  <sheetData>
    <row r="7" spans="1:3" x14ac:dyDescent="0.25">
      <c r="A7" s="70" t="s">
        <v>33</v>
      </c>
      <c r="B7" s="70"/>
      <c r="C7" s="70"/>
    </row>
    <row r="8" spans="1:3" x14ac:dyDescent="0.25">
      <c r="A8" s="15" t="s">
        <v>9</v>
      </c>
      <c r="B8" s="15" t="s">
        <v>7</v>
      </c>
      <c r="C8" s="15" t="s">
        <v>10</v>
      </c>
    </row>
    <row r="9" spans="1:3" x14ac:dyDescent="0.25">
      <c r="A9" s="41">
        <v>0.1</v>
      </c>
      <c r="B9" s="42">
        <v>44088</v>
      </c>
      <c r="C9" s="41" t="s">
        <v>111</v>
      </c>
    </row>
    <row r="10" spans="1:3" ht="41.4" x14ac:dyDescent="0.25">
      <c r="A10" s="41">
        <v>0.2</v>
      </c>
      <c r="B10" s="42">
        <v>45100</v>
      </c>
      <c r="C10" s="51" t="s">
        <v>171</v>
      </c>
    </row>
    <row r="11" spans="1:3" x14ac:dyDescent="0.25">
      <c r="A11" s="52">
        <v>0.3</v>
      </c>
      <c r="B11" s="53">
        <v>45272</v>
      </c>
      <c r="C11" s="16" t="s">
        <v>177</v>
      </c>
    </row>
    <row r="12" spans="1:3" x14ac:dyDescent="0.25">
      <c r="A12" s="63">
        <v>0.4</v>
      </c>
      <c r="B12" s="64">
        <v>45313</v>
      </c>
      <c r="C12" s="65" t="s">
        <v>178</v>
      </c>
    </row>
    <row r="13" spans="1:3" x14ac:dyDescent="0.25">
      <c r="A13" s="63">
        <v>0.5</v>
      </c>
      <c r="B13" s="64">
        <v>45338</v>
      </c>
      <c r="C13" s="16" t="s">
        <v>182</v>
      </c>
    </row>
    <row r="14" spans="1:3" ht="45.45" customHeight="1" x14ac:dyDescent="0.25">
      <c r="A14" s="3">
        <v>0.6</v>
      </c>
      <c r="B14" s="66">
        <v>45373</v>
      </c>
      <c r="C14" s="67" t="s">
        <v>194</v>
      </c>
    </row>
    <row r="15" spans="1:3" x14ac:dyDescent="0.25">
      <c r="A15" s="3">
        <v>0.7</v>
      </c>
      <c r="B15" s="66">
        <v>45427</v>
      </c>
      <c r="C15" s="67" t="s">
        <v>195</v>
      </c>
    </row>
    <row r="16" spans="1:3" ht="69" x14ac:dyDescent="0.25">
      <c r="A16" s="3">
        <v>0.8</v>
      </c>
      <c r="B16" s="66">
        <v>45968</v>
      </c>
      <c r="C16" s="67" t="s">
        <v>201</v>
      </c>
    </row>
  </sheetData>
  <mergeCells count="1">
    <mergeCell ref="A7:C7"/>
  </mergeCells>
  <printOptions horizontalCentered="1"/>
  <pageMargins left="0.25" right="0.25" top="0.5" bottom="0.5" header="0.3" footer="0.3"/>
  <pageSetup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5:C32"/>
  <sheetViews>
    <sheetView zoomScaleNormal="100" workbookViewId="0"/>
  </sheetViews>
  <sheetFormatPr defaultColWidth="8.77734375" defaultRowHeight="13.8" x14ac:dyDescent="0.25"/>
  <cols>
    <col min="1" max="1" width="3.33203125" style="6" customWidth="1"/>
    <col min="2" max="2" width="59.109375" style="6" customWidth="1"/>
    <col min="3" max="3" width="97.109375" style="6" customWidth="1"/>
    <col min="4" max="16384" width="8.77734375" style="6"/>
  </cols>
  <sheetData>
    <row r="5" spans="1:3" ht="23.55" customHeight="1" x14ac:dyDescent="0.25"/>
    <row r="6" spans="1:3" ht="24.6" x14ac:dyDescent="0.4">
      <c r="A6" s="43"/>
      <c r="B6" s="54" t="s">
        <v>168</v>
      </c>
      <c r="C6" s="45"/>
    </row>
    <row r="7" spans="1:3" ht="17.25" customHeight="1" x14ac:dyDescent="0.25">
      <c r="A7" s="43"/>
    </row>
    <row r="8" spans="1:3" x14ac:dyDescent="0.25">
      <c r="B8" s="8" t="s">
        <v>34</v>
      </c>
      <c r="C8" s="8" t="s">
        <v>8</v>
      </c>
    </row>
    <row r="9" spans="1:3" x14ac:dyDescent="0.25">
      <c r="B9" s="71" t="s">
        <v>45</v>
      </c>
      <c r="C9" s="71"/>
    </row>
    <row r="10" spans="1:3" x14ac:dyDescent="0.25">
      <c r="B10" s="38" t="s">
        <v>27</v>
      </c>
      <c r="C10" s="14" t="s">
        <v>49</v>
      </c>
    </row>
    <row r="11" spans="1:3" x14ac:dyDescent="0.25">
      <c r="B11" s="38" t="s">
        <v>28</v>
      </c>
      <c r="C11" s="14" t="s">
        <v>31</v>
      </c>
    </row>
    <row r="12" spans="1:3" x14ac:dyDescent="0.25">
      <c r="B12" s="38" t="s">
        <v>29</v>
      </c>
      <c r="C12" s="14" t="s">
        <v>35</v>
      </c>
    </row>
    <row r="13" spans="1:3" x14ac:dyDescent="0.25">
      <c r="B13" s="39" t="s">
        <v>30</v>
      </c>
      <c r="C13" s="37" t="s">
        <v>54</v>
      </c>
    </row>
    <row r="14" spans="1:3" ht="17.25" customHeight="1" x14ac:dyDescent="0.25">
      <c r="B14" s="17"/>
    </row>
    <row r="15" spans="1:3" x14ac:dyDescent="0.25">
      <c r="B15" s="8" t="s">
        <v>13</v>
      </c>
      <c r="C15" s="35" t="s">
        <v>38</v>
      </c>
    </row>
    <row r="16" spans="1:3" ht="47.25" customHeight="1" x14ac:dyDescent="0.25">
      <c r="B16" s="18" t="s">
        <v>179</v>
      </c>
      <c r="C16" s="50" t="s">
        <v>110</v>
      </c>
    </row>
    <row r="17" spans="2:3" x14ac:dyDescent="0.25">
      <c r="B17" s="17"/>
    </row>
    <row r="18" spans="2:3" x14ac:dyDescent="0.25">
      <c r="B18" s="8" t="s">
        <v>36</v>
      </c>
      <c r="C18" s="8" t="s">
        <v>8</v>
      </c>
    </row>
    <row r="19" spans="2:3" x14ac:dyDescent="0.25">
      <c r="B19" s="19" t="s">
        <v>26</v>
      </c>
      <c r="C19" s="20" t="s">
        <v>142</v>
      </c>
    </row>
    <row r="20" spans="2:3" x14ac:dyDescent="0.25">
      <c r="B20" s="19" t="s">
        <v>47</v>
      </c>
      <c r="C20" s="36" t="s">
        <v>67</v>
      </c>
    </row>
    <row r="21" spans="2:3" ht="27.6" x14ac:dyDescent="0.25">
      <c r="B21" s="21" t="s">
        <v>19</v>
      </c>
      <c r="C21" s="22" t="s">
        <v>66</v>
      </c>
    </row>
    <row r="22" spans="2:3" x14ac:dyDescent="0.25">
      <c r="B22" s="21" t="s">
        <v>20</v>
      </c>
      <c r="C22" s="22" t="s">
        <v>18</v>
      </c>
    </row>
    <row r="23" spans="2:3" x14ac:dyDescent="0.25">
      <c r="B23" s="21" t="s">
        <v>21</v>
      </c>
      <c r="C23" s="22" t="s">
        <v>37</v>
      </c>
    </row>
    <row r="24" spans="2:3" x14ac:dyDescent="0.25">
      <c r="B24" s="21" t="s">
        <v>22</v>
      </c>
      <c r="C24" s="22" t="s">
        <v>176</v>
      </c>
    </row>
    <row r="25" spans="2:3" x14ac:dyDescent="0.25">
      <c r="B25" s="21" t="s">
        <v>23</v>
      </c>
      <c r="C25" s="40" t="s">
        <v>116</v>
      </c>
    </row>
    <row r="26" spans="2:3" ht="41.4" x14ac:dyDescent="0.25">
      <c r="B26" s="21" t="s">
        <v>24</v>
      </c>
      <c r="C26" s="22" t="s">
        <v>115</v>
      </c>
    </row>
    <row r="27" spans="2:3" x14ac:dyDescent="0.25">
      <c r="B27" s="7"/>
      <c r="C27" s="7"/>
    </row>
    <row r="28" spans="2:3" x14ac:dyDescent="0.25">
      <c r="B28" s="30" t="s">
        <v>52</v>
      </c>
      <c r="C28" s="30" t="s">
        <v>8</v>
      </c>
    </row>
    <row r="29" spans="2:3" x14ac:dyDescent="0.25">
      <c r="B29" s="33"/>
      <c r="C29" s="33"/>
    </row>
    <row r="30" spans="2:3" x14ac:dyDescent="0.25">
      <c r="B30" s="31" t="s">
        <v>50</v>
      </c>
      <c r="C30" s="32" t="s">
        <v>112</v>
      </c>
    </row>
    <row r="31" spans="2:3" x14ac:dyDescent="0.25">
      <c r="B31" s="33"/>
      <c r="C31" s="32"/>
    </row>
    <row r="32" spans="2:3" x14ac:dyDescent="0.25">
      <c r="B32" s="31" t="s">
        <v>113</v>
      </c>
      <c r="C32" s="34" t="s">
        <v>114</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00000000-0002-0000-0100-000000000000}"/>
  </dataValidations>
  <printOptions horizontalCentered="1"/>
  <pageMargins left="0.25" right="0.25" top="0.5" bottom="0.5" header="0.3" footer="0.3"/>
  <pageSetup scale="80" orientation="landscape"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1:E26"/>
  <sheetViews>
    <sheetView zoomScaleNormal="100" workbookViewId="0"/>
  </sheetViews>
  <sheetFormatPr defaultColWidth="8.77734375" defaultRowHeight="14.4" x14ac:dyDescent="0.3"/>
  <cols>
    <col min="1" max="1" width="3.33203125" style="4" customWidth="1"/>
    <col min="2" max="2" width="36" style="4" bestFit="1" customWidth="1"/>
    <col min="3" max="3" width="91.77734375" style="4" customWidth="1"/>
    <col min="4" max="16384" width="8.77734375" style="4"/>
  </cols>
  <sheetData>
    <row r="1" spans="2:3" x14ac:dyDescent="0.3">
      <c r="C1" s="6"/>
    </row>
    <row r="2" spans="2:3" x14ac:dyDescent="0.3">
      <c r="C2" s="6"/>
    </row>
    <row r="3" spans="2:3" x14ac:dyDescent="0.3">
      <c r="C3" s="6"/>
    </row>
    <row r="6" spans="2:3" ht="22.8" x14ac:dyDescent="0.4">
      <c r="B6" s="23" t="str">
        <f>'General Information'!B6</f>
        <v>KKI001 - Inbound Budget Journal Interface Layout</v>
      </c>
      <c r="C6" s="23"/>
    </row>
    <row r="7" spans="2:3" x14ac:dyDescent="0.3">
      <c r="B7" s="10"/>
      <c r="C7" s="10"/>
    </row>
    <row r="8" spans="2:3" ht="33" customHeight="1" x14ac:dyDescent="0.3">
      <c r="B8" s="72" t="s">
        <v>32</v>
      </c>
      <c r="C8" s="72"/>
    </row>
    <row r="9" spans="2:3" x14ac:dyDescent="0.3">
      <c r="B9" s="9"/>
      <c r="C9" s="9"/>
    </row>
    <row r="10" spans="2:3" x14ac:dyDescent="0.3">
      <c r="B10" s="24" t="s">
        <v>65</v>
      </c>
      <c r="C10" s="25" t="s">
        <v>8</v>
      </c>
    </row>
    <row r="11" spans="2:3" x14ac:dyDescent="0.3">
      <c r="B11" s="26" t="s">
        <v>57</v>
      </c>
      <c r="C11" s="27" t="s">
        <v>39</v>
      </c>
    </row>
    <row r="12" spans="2:3" ht="27.6" x14ac:dyDescent="0.3">
      <c r="B12" s="26" t="s">
        <v>58</v>
      </c>
      <c r="C12" s="27" t="s">
        <v>46</v>
      </c>
    </row>
    <row r="13" spans="2:3" ht="96.6" x14ac:dyDescent="0.3">
      <c r="B13" s="26" t="s">
        <v>59</v>
      </c>
      <c r="C13" s="27" t="s">
        <v>175</v>
      </c>
    </row>
    <row r="14" spans="2:3" ht="69" x14ac:dyDescent="0.3">
      <c r="B14" s="26" t="s">
        <v>60</v>
      </c>
      <c r="C14" s="27" t="s">
        <v>44</v>
      </c>
    </row>
    <row r="15" spans="2:3" ht="82.8" x14ac:dyDescent="0.3">
      <c r="B15" s="62" t="s">
        <v>173</v>
      </c>
      <c r="C15" s="27" t="s">
        <v>174</v>
      </c>
    </row>
    <row r="16" spans="2:3" x14ac:dyDescent="0.3">
      <c r="B16" s="26" t="s">
        <v>61</v>
      </c>
      <c r="C16" s="28" t="s">
        <v>51</v>
      </c>
    </row>
    <row r="17" spans="2:5" ht="27.6" x14ac:dyDescent="0.3">
      <c r="B17" s="26" t="s">
        <v>62</v>
      </c>
      <c r="C17" s="27" t="s">
        <v>48</v>
      </c>
    </row>
    <row r="18" spans="2:5" ht="41.4" x14ac:dyDescent="0.3">
      <c r="B18" s="26" t="s">
        <v>63</v>
      </c>
      <c r="C18" s="27" t="s">
        <v>55</v>
      </c>
    </row>
    <row r="19" spans="2:5" x14ac:dyDescent="0.3">
      <c r="B19" s="6"/>
      <c r="C19" s="6"/>
    </row>
    <row r="20" spans="2:5" ht="7.8" customHeight="1" x14ac:dyDescent="0.3">
      <c r="B20" s="6"/>
      <c r="C20" s="6"/>
      <c r="D20" s="13"/>
      <c r="E20" s="13"/>
    </row>
    <row r="21" spans="2:5" x14ac:dyDescent="0.3">
      <c r="B21" s="12" t="s">
        <v>56</v>
      </c>
      <c r="C21" s="12" t="s">
        <v>8</v>
      </c>
    </row>
    <row r="22" spans="2:5" x14ac:dyDescent="0.3">
      <c r="B22" s="73" t="s">
        <v>53</v>
      </c>
      <c r="C22" s="73"/>
    </row>
    <row r="23" spans="2:5" x14ac:dyDescent="0.3">
      <c r="B23" s="29" t="s">
        <v>57</v>
      </c>
      <c r="C23" s="14" t="s">
        <v>41</v>
      </c>
    </row>
    <row r="24" spans="2:5" x14ac:dyDescent="0.3">
      <c r="B24" s="29" t="s">
        <v>59</v>
      </c>
      <c r="C24" s="14" t="s">
        <v>42</v>
      </c>
    </row>
    <row r="25" spans="2:5" x14ac:dyDescent="0.3">
      <c r="B25" s="29" t="s">
        <v>60</v>
      </c>
      <c r="C25" s="14" t="s">
        <v>43</v>
      </c>
    </row>
    <row r="26" spans="2:5" x14ac:dyDescent="0.3">
      <c r="B26" s="29" t="s">
        <v>64</v>
      </c>
      <c r="C26" s="14" t="s">
        <v>40</v>
      </c>
    </row>
  </sheetData>
  <mergeCells count="2">
    <mergeCell ref="B8:C8"/>
    <mergeCell ref="B22:C22"/>
  </mergeCells>
  <printOptions horizontalCentered="1"/>
  <pageMargins left="0.25" right="0.25" top="0.5" bottom="0.5" header="0.3" footer="0.3"/>
  <pageSetup scale="90" orientation="landscape"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R39"/>
  <sheetViews>
    <sheetView showGridLines="0" tabSelected="1" zoomScaleNormal="100" workbookViewId="0">
      <selection activeCell="A11" sqref="A11"/>
    </sheetView>
  </sheetViews>
  <sheetFormatPr defaultColWidth="8.77734375" defaultRowHeight="13.8" x14ac:dyDescent="0.25"/>
  <cols>
    <col min="1" max="1" width="27.77734375" style="44" customWidth="1"/>
    <col min="2" max="2" width="13.33203125" style="44" customWidth="1"/>
    <col min="3" max="3" width="10.77734375" style="44" customWidth="1"/>
    <col min="4" max="4" width="9.77734375" style="44" customWidth="1"/>
    <col min="5" max="5" width="16.77734375" style="44" customWidth="1"/>
    <col min="6" max="6" width="61.6640625" style="44" bestFit="1" customWidth="1"/>
    <col min="7" max="7" width="31.33203125" style="44" bestFit="1" customWidth="1"/>
    <col min="8" max="8" width="61.44140625" style="44" customWidth="1"/>
    <col min="9" max="9" width="12.6640625" style="44" customWidth="1"/>
    <col min="10" max="10" width="9.109375" style="44" customWidth="1"/>
    <col min="11" max="11" width="8.33203125" style="44" customWidth="1"/>
    <col min="12" max="12" width="7.33203125" style="44" customWidth="1"/>
    <col min="13" max="16384" width="8.77734375" style="44"/>
  </cols>
  <sheetData>
    <row r="1" spans="1:18" ht="14.25" customHeight="1" x14ac:dyDescent="0.25"/>
    <row r="8" spans="1:18" s="1" customFormat="1" ht="30.3" customHeight="1" x14ac:dyDescent="0.25">
      <c r="A8" s="79" t="s">
        <v>117</v>
      </c>
      <c r="B8" s="79"/>
      <c r="C8" s="79"/>
      <c r="D8" s="79"/>
      <c r="E8" s="79"/>
      <c r="F8" s="79"/>
      <c r="G8" s="79"/>
      <c r="H8" s="79"/>
      <c r="I8" s="79"/>
      <c r="J8" s="79"/>
      <c r="K8" s="79"/>
      <c r="L8" s="79"/>
    </row>
    <row r="9" spans="1:18" ht="14.4" thickBot="1" x14ac:dyDescent="0.3"/>
    <row r="10" spans="1:18" x14ac:dyDescent="0.25">
      <c r="A10" s="74" t="s">
        <v>169</v>
      </c>
      <c r="B10" s="75"/>
      <c r="C10" s="76"/>
      <c r="D10" s="76"/>
      <c r="E10" s="76"/>
      <c r="F10" s="76"/>
      <c r="G10" s="76"/>
      <c r="H10" s="48"/>
      <c r="I10" s="77" t="s">
        <v>56</v>
      </c>
      <c r="J10" s="77"/>
      <c r="K10" s="77"/>
      <c r="L10" s="78"/>
    </row>
    <row r="11" spans="1:18" ht="58.8" customHeight="1" x14ac:dyDescent="0.25">
      <c r="A11" s="5" t="s">
        <v>2</v>
      </c>
      <c r="B11" s="5" t="s">
        <v>12</v>
      </c>
      <c r="C11" s="5" t="s">
        <v>15</v>
      </c>
      <c r="D11" s="5" t="s">
        <v>16</v>
      </c>
      <c r="E11" s="5" t="s">
        <v>118</v>
      </c>
      <c r="F11" s="5" t="s">
        <v>8</v>
      </c>
      <c r="G11" s="5" t="s">
        <v>17</v>
      </c>
      <c r="H11" s="5" t="s">
        <v>14</v>
      </c>
      <c r="I11" s="11" t="s">
        <v>2</v>
      </c>
      <c r="J11" s="11" t="s">
        <v>0</v>
      </c>
      <c r="K11" s="11" t="s">
        <v>1</v>
      </c>
      <c r="L11" s="47" t="s">
        <v>25</v>
      </c>
    </row>
    <row r="12" spans="1:18" ht="41.4" x14ac:dyDescent="0.25">
      <c r="A12" s="59" t="s">
        <v>68</v>
      </c>
      <c r="B12" s="57" t="s">
        <v>109</v>
      </c>
      <c r="C12" s="57" t="s">
        <v>3</v>
      </c>
      <c r="D12" s="59">
        <v>1</v>
      </c>
      <c r="E12" s="59" t="s">
        <v>4</v>
      </c>
      <c r="F12" s="59" t="s">
        <v>136</v>
      </c>
      <c r="G12" s="59" t="s">
        <v>119</v>
      </c>
      <c r="H12" s="59" t="s">
        <v>143</v>
      </c>
      <c r="I12" s="37"/>
      <c r="J12" s="57"/>
      <c r="K12" s="59"/>
      <c r="L12" s="56"/>
    </row>
    <row r="13" spans="1:18" ht="41.4" x14ac:dyDescent="0.25">
      <c r="A13" s="59" t="s">
        <v>103</v>
      </c>
      <c r="B13" s="57" t="s">
        <v>109</v>
      </c>
      <c r="C13" s="57" t="s">
        <v>3</v>
      </c>
      <c r="D13" s="59">
        <v>5</v>
      </c>
      <c r="E13" s="59" t="s">
        <v>4</v>
      </c>
      <c r="F13" s="59" t="s">
        <v>104</v>
      </c>
      <c r="G13" s="59" t="s">
        <v>90</v>
      </c>
      <c r="H13" s="59" t="s">
        <v>158</v>
      </c>
      <c r="I13" s="56"/>
      <c r="J13" s="57"/>
      <c r="K13" s="59"/>
      <c r="L13" s="56"/>
    </row>
    <row r="14" spans="1:18" s="49" customFormat="1" ht="69" x14ac:dyDescent="0.25">
      <c r="A14" s="59" t="s">
        <v>102</v>
      </c>
      <c r="B14" s="57" t="s">
        <v>109</v>
      </c>
      <c r="C14" s="57" t="s">
        <v>7</v>
      </c>
      <c r="D14" s="59">
        <v>10</v>
      </c>
      <c r="E14" s="59" t="s">
        <v>4</v>
      </c>
      <c r="F14" s="59" t="s">
        <v>69</v>
      </c>
      <c r="G14" s="59" t="s">
        <v>138</v>
      </c>
      <c r="H14" s="55" t="s">
        <v>144</v>
      </c>
      <c r="I14" s="57"/>
      <c r="J14" s="57"/>
      <c r="K14" s="59"/>
      <c r="L14" s="56"/>
      <c r="M14" s="44"/>
      <c r="N14" s="44"/>
      <c r="O14" s="44"/>
      <c r="P14" s="44"/>
      <c r="Q14" s="44"/>
      <c r="R14" s="44"/>
    </row>
    <row r="15" spans="1:18" ht="82.8" x14ac:dyDescent="0.25">
      <c r="A15" s="59" t="s">
        <v>108</v>
      </c>
      <c r="B15" s="57" t="s">
        <v>109</v>
      </c>
      <c r="C15" s="57" t="s">
        <v>3</v>
      </c>
      <c r="D15" s="59">
        <v>254</v>
      </c>
      <c r="E15" s="59" t="s">
        <v>6</v>
      </c>
      <c r="F15" s="68" t="s">
        <v>196</v>
      </c>
      <c r="G15" s="57" t="s">
        <v>78</v>
      </c>
      <c r="H15" s="59" t="s">
        <v>170</v>
      </c>
      <c r="I15" s="56"/>
      <c r="J15" s="57"/>
      <c r="K15" s="59"/>
      <c r="L15" s="56"/>
    </row>
    <row r="16" spans="1:18" s="49" customFormat="1" ht="165.6" x14ac:dyDescent="0.25">
      <c r="A16" s="59" t="s">
        <v>105</v>
      </c>
      <c r="B16" s="57" t="s">
        <v>109</v>
      </c>
      <c r="C16" s="57" t="s">
        <v>3</v>
      </c>
      <c r="D16" s="59">
        <v>10</v>
      </c>
      <c r="E16" s="59" t="s">
        <v>4</v>
      </c>
      <c r="F16" s="59" t="s">
        <v>70</v>
      </c>
      <c r="G16" s="59" t="s">
        <v>183</v>
      </c>
      <c r="H16" s="68" t="s">
        <v>197</v>
      </c>
      <c r="I16" s="57"/>
      <c r="J16" s="57"/>
      <c r="K16" s="59"/>
      <c r="L16" s="56"/>
      <c r="M16" s="44"/>
      <c r="N16" s="44"/>
      <c r="O16" s="44"/>
      <c r="P16" s="44"/>
      <c r="Q16" s="44"/>
      <c r="R16" s="44"/>
    </row>
    <row r="17" spans="1:18" s="49" customFormat="1" ht="55.2" x14ac:dyDescent="0.25">
      <c r="A17" s="59" t="s">
        <v>106</v>
      </c>
      <c r="B17" s="57" t="s">
        <v>109</v>
      </c>
      <c r="C17" s="57" t="s">
        <v>3</v>
      </c>
      <c r="D17" s="59">
        <v>1</v>
      </c>
      <c r="E17" s="59" t="s">
        <v>4</v>
      </c>
      <c r="F17" s="59" t="s">
        <v>71</v>
      </c>
      <c r="G17" s="59" t="s">
        <v>121</v>
      </c>
      <c r="H17" s="59" t="s">
        <v>145</v>
      </c>
      <c r="I17" s="57"/>
      <c r="J17" s="57"/>
      <c r="K17" s="59"/>
      <c r="L17" s="56"/>
      <c r="M17" s="44"/>
      <c r="N17" s="44"/>
      <c r="O17" s="44"/>
      <c r="P17" s="44"/>
      <c r="Q17" s="44"/>
      <c r="R17" s="44"/>
    </row>
    <row r="18" spans="1:18" s="49" customFormat="1" ht="41.4" x14ac:dyDescent="0.25">
      <c r="A18" s="59" t="s">
        <v>107</v>
      </c>
      <c r="B18" s="57" t="s">
        <v>109</v>
      </c>
      <c r="C18" s="57" t="s">
        <v>3</v>
      </c>
      <c r="D18" s="59">
        <v>150</v>
      </c>
      <c r="E18" s="59" t="s">
        <v>6</v>
      </c>
      <c r="F18" s="59" t="s">
        <v>76</v>
      </c>
      <c r="G18" s="57" t="s">
        <v>79</v>
      </c>
      <c r="H18" s="59" t="s">
        <v>170</v>
      </c>
      <c r="I18" s="57"/>
      <c r="J18" s="57"/>
      <c r="K18" s="59"/>
      <c r="L18" s="56"/>
      <c r="M18" s="44"/>
      <c r="N18" s="44"/>
      <c r="O18" s="44"/>
      <c r="P18" s="44"/>
      <c r="Q18" s="44"/>
      <c r="R18" s="44"/>
    </row>
    <row r="19" spans="1:18" ht="41.4" x14ac:dyDescent="0.25">
      <c r="A19" s="59" t="s">
        <v>68</v>
      </c>
      <c r="B19" s="57" t="s">
        <v>82</v>
      </c>
      <c r="C19" s="57" t="s">
        <v>3</v>
      </c>
      <c r="D19" s="59">
        <v>3</v>
      </c>
      <c r="E19" s="59" t="s">
        <v>4</v>
      </c>
      <c r="F19" s="59" t="s">
        <v>137</v>
      </c>
      <c r="G19" s="59" t="s">
        <v>120</v>
      </c>
      <c r="H19" s="59" t="s">
        <v>146</v>
      </c>
      <c r="I19" s="56"/>
      <c r="J19" s="57"/>
      <c r="K19" s="59"/>
      <c r="L19" s="56"/>
    </row>
    <row r="20" spans="1:18" s="49" customFormat="1" ht="69" x14ac:dyDescent="0.25">
      <c r="A20" s="59" t="s">
        <v>139</v>
      </c>
      <c r="B20" s="57" t="s">
        <v>82</v>
      </c>
      <c r="C20" s="57" t="s">
        <v>5</v>
      </c>
      <c r="D20" s="59">
        <v>9</v>
      </c>
      <c r="E20" s="59" t="s">
        <v>4</v>
      </c>
      <c r="F20" s="59" t="s">
        <v>72</v>
      </c>
      <c r="G20" s="59" t="s">
        <v>122</v>
      </c>
      <c r="H20" s="59" t="s">
        <v>147</v>
      </c>
      <c r="I20" s="57"/>
      <c r="J20" s="57"/>
      <c r="K20" s="59"/>
      <c r="L20" s="56"/>
      <c r="M20" s="44"/>
      <c r="N20" s="44"/>
      <c r="O20" s="44"/>
      <c r="P20" s="44"/>
      <c r="Q20" s="44"/>
      <c r="R20" s="44"/>
    </row>
    <row r="21" spans="1:18" s="49" customFormat="1" ht="69" x14ac:dyDescent="0.25">
      <c r="A21" s="59" t="s">
        <v>101</v>
      </c>
      <c r="B21" s="57" t="s">
        <v>82</v>
      </c>
      <c r="C21" s="57" t="s">
        <v>3</v>
      </c>
      <c r="D21" s="59">
        <v>8</v>
      </c>
      <c r="E21" s="59" t="s">
        <v>4</v>
      </c>
      <c r="F21" s="59" t="s">
        <v>73</v>
      </c>
      <c r="G21" s="59" t="s">
        <v>123</v>
      </c>
      <c r="H21" s="55" t="s">
        <v>148</v>
      </c>
      <c r="I21" s="57"/>
      <c r="J21" s="57"/>
      <c r="K21" s="59"/>
      <c r="L21" s="56"/>
      <c r="M21" s="44"/>
      <c r="N21" s="44"/>
      <c r="O21" s="44"/>
      <c r="P21" s="44"/>
      <c r="Q21" s="44"/>
      <c r="R21" s="44"/>
    </row>
    <row r="22" spans="1:18" s="1" customFormat="1" ht="69" x14ac:dyDescent="0.25">
      <c r="A22" s="59" t="s">
        <v>81</v>
      </c>
      <c r="B22" s="59" t="s">
        <v>82</v>
      </c>
      <c r="C22" s="59" t="s">
        <v>3</v>
      </c>
      <c r="D22" s="59">
        <v>10</v>
      </c>
      <c r="E22" s="59" t="s">
        <v>6</v>
      </c>
      <c r="F22" s="59" t="s">
        <v>132</v>
      </c>
      <c r="G22" s="59" t="s">
        <v>164</v>
      </c>
      <c r="H22" s="55" t="s">
        <v>193</v>
      </c>
      <c r="I22" s="46"/>
      <c r="J22" s="59"/>
      <c r="K22" s="59"/>
      <c r="L22" s="46"/>
    </row>
    <row r="23" spans="1:18" s="1" customFormat="1" ht="220.8" x14ac:dyDescent="0.25">
      <c r="A23" s="59" t="s">
        <v>83</v>
      </c>
      <c r="B23" s="59" t="s">
        <v>82</v>
      </c>
      <c r="C23" s="59" t="s">
        <v>3</v>
      </c>
      <c r="D23" s="59">
        <v>6</v>
      </c>
      <c r="E23" s="59" t="s">
        <v>4</v>
      </c>
      <c r="F23" s="68" t="s">
        <v>198</v>
      </c>
      <c r="G23" s="68" t="s">
        <v>199</v>
      </c>
      <c r="H23" s="69" t="s">
        <v>200</v>
      </c>
      <c r="I23" s="46"/>
      <c r="J23" s="59"/>
      <c r="K23" s="59"/>
      <c r="L23" s="59"/>
    </row>
    <row r="24" spans="1:18" s="1" customFormat="1" ht="55.2" x14ac:dyDescent="0.25">
      <c r="A24" s="59" t="s">
        <v>84</v>
      </c>
      <c r="B24" s="59" t="s">
        <v>82</v>
      </c>
      <c r="C24" s="59" t="s">
        <v>3</v>
      </c>
      <c r="D24" s="59">
        <v>5</v>
      </c>
      <c r="E24" s="59" t="s">
        <v>4</v>
      </c>
      <c r="F24" s="59" t="s">
        <v>127</v>
      </c>
      <c r="G24" s="59" t="s">
        <v>154</v>
      </c>
      <c r="H24" s="59" t="s">
        <v>151</v>
      </c>
      <c r="I24" s="46"/>
      <c r="J24" s="59"/>
      <c r="K24" s="59"/>
      <c r="L24" s="46"/>
    </row>
    <row r="25" spans="1:18" s="1" customFormat="1" ht="55.2" x14ac:dyDescent="0.25">
      <c r="A25" s="59" t="s">
        <v>85</v>
      </c>
      <c r="B25" s="59" t="s">
        <v>82</v>
      </c>
      <c r="C25" s="59" t="s">
        <v>3</v>
      </c>
      <c r="D25" s="59">
        <v>8</v>
      </c>
      <c r="E25" s="59" t="s">
        <v>4</v>
      </c>
      <c r="F25" s="59" t="s">
        <v>128</v>
      </c>
      <c r="G25" s="59" t="s">
        <v>149</v>
      </c>
      <c r="H25" s="59" t="s">
        <v>152</v>
      </c>
      <c r="I25" s="46"/>
      <c r="J25" s="59"/>
      <c r="K25" s="59"/>
      <c r="L25" s="46"/>
    </row>
    <row r="26" spans="1:18" s="1" customFormat="1" ht="55.2" x14ac:dyDescent="0.25">
      <c r="A26" s="59" t="s">
        <v>86</v>
      </c>
      <c r="B26" s="59" t="s">
        <v>82</v>
      </c>
      <c r="C26" s="59" t="s">
        <v>3</v>
      </c>
      <c r="D26" s="59">
        <v>6</v>
      </c>
      <c r="E26" s="59" t="s">
        <v>4</v>
      </c>
      <c r="F26" s="59" t="s">
        <v>87</v>
      </c>
      <c r="G26" s="59" t="s">
        <v>150</v>
      </c>
      <c r="H26" s="59" t="s">
        <v>153</v>
      </c>
      <c r="I26" s="46"/>
      <c r="J26" s="59"/>
      <c r="K26" s="59"/>
      <c r="L26" s="46"/>
    </row>
    <row r="27" spans="1:18" s="1" customFormat="1" ht="69" x14ac:dyDescent="0.25">
      <c r="A27" s="59" t="s">
        <v>88</v>
      </c>
      <c r="B27" s="59" t="s">
        <v>82</v>
      </c>
      <c r="C27" s="59" t="s">
        <v>3</v>
      </c>
      <c r="D27" s="59">
        <v>10</v>
      </c>
      <c r="E27" s="59" t="s">
        <v>6</v>
      </c>
      <c r="F27" s="59" t="s">
        <v>129</v>
      </c>
      <c r="G27" s="59" t="s">
        <v>159</v>
      </c>
      <c r="H27" s="57" t="s">
        <v>188</v>
      </c>
      <c r="I27" s="46"/>
      <c r="J27" s="59"/>
      <c r="K27" s="59"/>
      <c r="L27" s="46"/>
    </row>
    <row r="28" spans="1:18" s="1" customFormat="1" ht="69" x14ac:dyDescent="0.25">
      <c r="A28" s="58" t="s">
        <v>134</v>
      </c>
      <c r="B28" s="59" t="s">
        <v>82</v>
      </c>
      <c r="C28" s="50" t="s">
        <v>3</v>
      </c>
      <c r="D28" s="58">
        <v>5</v>
      </c>
      <c r="E28" s="50" t="s">
        <v>6</v>
      </c>
      <c r="F28" s="50" t="s">
        <v>135</v>
      </c>
      <c r="G28" s="50" t="s">
        <v>160</v>
      </c>
      <c r="H28" s="57" t="s">
        <v>189</v>
      </c>
      <c r="I28" s="46"/>
      <c r="J28" s="59"/>
      <c r="K28" s="59"/>
      <c r="L28" s="46"/>
    </row>
    <row r="29" spans="1:18" s="1" customFormat="1" ht="69" x14ac:dyDescent="0.25">
      <c r="A29" s="59" t="s">
        <v>96</v>
      </c>
      <c r="B29" s="59" t="s">
        <v>82</v>
      </c>
      <c r="C29" s="59" t="s">
        <v>3</v>
      </c>
      <c r="D29" s="59">
        <v>10</v>
      </c>
      <c r="E29" s="59" t="s">
        <v>6</v>
      </c>
      <c r="F29" s="59" t="s">
        <v>131</v>
      </c>
      <c r="G29" s="59" t="s">
        <v>161</v>
      </c>
      <c r="H29" s="57" t="s">
        <v>190</v>
      </c>
      <c r="I29" s="46"/>
      <c r="J29" s="59"/>
      <c r="K29" s="59"/>
      <c r="L29" s="46"/>
    </row>
    <row r="30" spans="1:18" s="1" customFormat="1" ht="69" x14ac:dyDescent="0.25">
      <c r="A30" s="59" t="s">
        <v>140</v>
      </c>
      <c r="B30" s="59" t="s">
        <v>82</v>
      </c>
      <c r="C30" s="59" t="s">
        <v>3</v>
      </c>
      <c r="D30" s="59">
        <v>5</v>
      </c>
      <c r="E30" s="59" t="s">
        <v>6</v>
      </c>
      <c r="F30" s="59" t="s">
        <v>157</v>
      </c>
      <c r="G30" s="59" t="s">
        <v>162</v>
      </c>
      <c r="H30" s="57" t="s">
        <v>191</v>
      </c>
      <c r="I30" s="46"/>
      <c r="J30" s="59"/>
      <c r="K30" s="59"/>
      <c r="L30" s="46"/>
    </row>
    <row r="31" spans="1:18" s="1" customFormat="1" ht="69" x14ac:dyDescent="0.25">
      <c r="A31" s="60" t="s">
        <v>141</v>
      </c>
      <c r="B31" s="59" t="s">
        <v>82</v>
      </c>
      <c r="C31" s="59" t="s">
        <v>3</v>
      </c>
      <c r="D31" s="59">
        <v>10</v>
      </c>
      <c r="E31" s="59" t="s">
        <v>6</v>
      </c>
      <c r="F31" s="59" t="s">
        <v>156</v>
      </c>
      <c r="G31" s="59" t="s">
        <v>163</v>
      </c>
      <c r="H31" s="57" t="s">
        <v>192</v>
      </c>
      <c r="I31" s="46"/>
      <c r="J31" s="59"/>
      <c r="K31" s="59"/>
      <c r="L31" s="46"/>
    </row>
    <row r="32" spans="1:18" s="1" customFormat="1" ht="69" x14ac:dyDescent="0.25">
      <c r="A32" s="59" t="s">
        <v>89</v>
      </c>
      <c r="B32" s="59" t="s">
        <v>82</v>
      </c>
      <c r="C32" s="59" t="s">
        <v>3</v>
      </c>
      <c r="D32" s="59">
        <v>5</v>
      </c>
      <c r="E32" s="59" t="s">
        <v>133</v>
      </c>
      <c r="F32" s="59" t="s">
        <v>130</v>
      </c>
      <c r="G32" s="59" t="s">
        <v>90</v>
      </c>
      <c r="H32" s="59" t="s">
        <v>186</v>
      </c>
      <c r="I32" s="46"/>
      <c r="J32" s="59"/>
      <c r="K32" s="59"/>
      <c r="L32" s="46"/>
    </row>
    <row r="33" spans="1:18" s="1" customFormat="1" ht="55.2" x14ac:dyDescent="0.25">
      <c r="A33" s="59" t="s">
        <v>91</v>
      </c>
      <c r="B33" s="59" t="s">
        <v>82</v>
      </c>
      <c r="C33" s="59" t="s">
        <v>3</v>
      </c>
      <c r="D33" s="59">
        <v>15</v>
      </c>
      <c r="E33" s="59" t="s">
        <v>133</v>
      </c>
      <c r="F33" s="59" t="s">
        <v>92</v>
      </c>
      <c r="G33" s="61" t="s">
        <v>165</v>
      </c>
      <c r="H33" s="59" t="s">
        <v>184</v>
      </c>
      <c r="I33" s="46"/>
      <c r="J33" s="59"/>
      <c r="K33" s="59"/>
      <c r="L33" s="46"/>
    </row>
    <row r="34" spans="1:18" s="1" customFormat="1" ht="69" x14ac:dyDescent="0.25">
      <c r="A34" s="59" t="s">
        <v>93</v>
      </c>
      <c r="B34" s="59" t="s">
        <v>82</v>
      </c>
      <c r="C34" s="59" t="s">
        <v>3</v>
      </c>
      <c r="D34" s="59">
        <v>15</v>
      </c>
      <c r="E34" s="59" t="s">
        <v>133</v>
      </c>
      <c r="F34" s="59" t="s">
        <v>80</v>
      </c>
      <c r="G34" s="59" t="s">
        <v>166</v>
      </c>
      <c r="H34" s="59" t="s">
        <v>185</v>
      </c>
      <c r="I34" s="46"/>
      <c r="J34" s="59"/>
      <c r="K34" s="59"/>
      <c r="L34" s="46"/>
    </row>
    <row r="35" spans="1:18" s="1" customFormat="1" ht="69" x14ac:dyDescent="0.25">
      <c r="A35" s="59" t="s">
        <v>94</v>
      </c>
      <c r="B35" s="59" t="s">
        <v>82</v>
      </c>
      <c r="C35" s="59" t="s">
        <v>3</v>
      </c>
      <c r="D35" s="59">
        <v>5</v>
      </c>
      <c r="E35" s="59" t="s">
        <v>133</v>
      </c>
      <c r="F35" s="59" t="s">
        <v>95</v>
      </c>
      <c r="G35" s="59" t="s">
        <v>167</v>
      </c>
      <c r="H35" s="57" t="s">
        <v>187</v>
      </c>
      <c r="I35" s="46"/>
      <c r="J35" s="59"/>
      <c r="K35" s="59"/>
      <c r="L35" s="46"/>
    </row>
    <row r="36" spans="1:18" s="49" customFormat="1" ht="110.4" x14ac:dyDescent="0.25">
      <c r="A36" s="59" t="s">
        <v>97</v>
      </c>
      <c r="B36" s="57" t="s">
        <v>82</v>
      </c>
      <c r="C36" s="57" t="s">
        <v>11</v>
      </c>
      <c r="D36" s="59">
        <v>23</v>
      </c>
      <c r="E36" s="59" t="s">
        <v>4</v>
      </c>
      <c r="F36" s="59" t="s">
        <v>126</v>
      </c>
      <c r="G36" s="59" t="s">
        <v>172</v>
      </c>
      <c r="H36" s="59" t="s">
        <v>155</v>
      </c>
      <c r="I36" s="57"/>
      <c r="J36" s="57"/>
      <c r="K36" s="59"/>
      <c r="L36" s="59"/>
      <c r="M36" s="44"/>
      <c r="N36" s="44"/>
      <c r="O36" s="44"/>
      <c r="P36" s="44"/>
      <c r="Q36" s="44"/>
      <c r="R36" s="44"/>
    </row>
    <row r="37" spans="1:18" s="49" customFormat="1" ht="96.6" x14ac:dyDescent="0.25">
      <c r="A37" s="59" t="s">
        <v>98</v>
      </c>
      <c r="B37" s="57" t="s">
        <v>82</v>
      </c>
      <c r="C37" s="57" t="s">
        <v>3</v>
      </c>
      <c r="D37" s="59">
        <v>10</v>
      </c>
      <c r="E37" s="59" t="s">
        <v>133</v>
      </c>
      <c r="F37" s="59" t="s">
        <v>74</v>
      </c>
      <c r="G37" s="59" t="s">
        <v>180</v>
      </c>
      <c r="H37" s="55" t="s">
        <v>181</v>
      </c>
      <c r="I37" s="57"/>
      <c r="J37" s="57"/>
      <c r="K37" s="59"/>
      <c r="L37" s="56"/>
      <c r="M37" s="44"/>
      <c r="N37" s="44"/>
      <c r="O37" s="44"/>
      <c r="P37" s="44"/>
      <c r="Q37" s="44"/>
      <c r="R37" s="44"/>
    </row>
    <row r="38" spans="1:18" s="49" customFormat="1" ht="55.2" x14ac:dyDescent="0.25">
      <c r="A38" s="59" t="s">
        <v>99</v>
      </c>
      <c r="B38" s="57" t="s">
        <v>82</v>
      </c>
      <c r="C38" s="57" t="s">
        <v>3</v>
      </c>
      <c r="D38" s="59">
        <v>10</v>
      </c>
      <c r="E38" s="59" t="s">
        <v>6</v>
      </c>
      <c r="F38" s="59" t="s">
        <v>75</v>
      </c>
      <c r="G38" s="59" t="s">
        <v>124</v>
      </c>
      <c r="H38" s="59" t="s">
        <v>170</v>
      </c>
      <c r="I38" s="57"/>
      <c r="J38" s="57"/>
      <c r="K38" s="59"/>
      <c r="L38" s="56"/>
      <c r="M38" s="44"/>
      <c r="N38" s="44"/>
      <c r="O38" s="44"/>
      <c r="P38" s="44"/>
      <c r="Q38" s="44"/>
      <c r="R38" s="44"/>
    </row>
    <row r="39" spans="1:18" s="49" customFormat="1" ht="41.4" x14ac:dyDescent="0.25">
      <c r="A39" s="59" t="s">
        <v>100</v>
      </c>
      <c r="B39" s="57" t="s">
        <v>82</v>
      </c>
      <c r="C39" s="57" t="s">
        <v>3</v>
      </c>
      <c r="D39" s="59">
        <v>30</v>
      </c>
      <c r="E39" s="59" t="s">
        <v>6</v>
      </c>
      <c r="F39" s="59" t="s">
        <v>77</v>
      </c>
      <c r="G39" s="59" t="s">
        <v>125</v>
      </c>
      <c r="H39" s="59" t="s">
        <v>170</v>
      </c>
      <c r="I39" s="57"/>
      <c r="J39" s="57"/>
      <c r="K39" s="59"/>
      <c r="L39" s="56"/>
      <c r="M39" s="44"/>
      <c r="N39" s="44"/>
      <c r="O39" s="44"/>
      <c r="P39" s="44"/>
      <c r="Q39" s="44"/>
      <c r="R39" s="44"/>
    </row>
  </sheetData>
  <autoFilter ref="A11:R39" xr:uid="{00000000-0001-0000-0300-000000000000}"/>
  <sortState xmlns:xlrd2="http://schemas.microsoft.com/office/spreadsheetml/2017/richdata2" ref="A12:L13">
    <sortCondition descending="1" ref="E11"/>
  </sortState>
  <mergeCells count="3">
    <mergeCell ref="A10:G10"/>
    <mergeCell ref="I10:L10"/>
    <mergeCell ref="A8:L8"/>
  </mergeCells>
  <dataValidations count="3">
    <dataValidation allowBlank="1" showInputMessage="1" showErrorMessage="1" promptTitle="Map Fields" prompt="Use this section (if applicable) to map fields from the source system and make notes as you go along." sqref="I10:K11 L10:L12" xr:uid="{00000000-0002-0000-0300-000000000000}"/>
    <dataValidation type="date" operator="greaterThanOrEqual" allowBlank="1" showInputMessage="1" showErrorMessage="1" errorTitle="Invalid CNTRCT_BEGIN_DT" error="CNTRCT_BEGIN_DT must later or equal to 01/01/1901." sqref="E14:F14 E16:E17" xr:uid="{3E885D8C-6B9A-4DA0-A7BD-66340E215B44}">
      <formula1>367</formula1>
    </dataValidation>
    <dataValidation type="date" operator="greaterThanOrEqual" allowBlank="1" showInputMessage="1" showErrorMessage="1" errorTitle="Invalid CNTRCT_EXPIRE_DT" error="CNTRCT_EXPIRE_DT must be later or equal to the Contract Begin Date." sqref="E15" xr:uid="{366C6F85-E37F-4F7F-97C2-1C6449FAFBA1}">
      <formula1>E15</formula1>
    </dataValidation>
  </dataValidations>
  <printOptions horizontalCentered="1"/>
  <pageMargins left="0.25" right="0.25" top="0.5" bottom="0.5" header="0.3" footer="0.3"/>
  <pageSetup paperSize="5" scale="85" orientation="landscape"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a107d922f94fc13ee4b81b2065555716">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f7b1fa75ee166104804766f2984a1dba"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3XNNPFDRQHSR-158363826-10010</_dlc_DocId>
    <_dlc_DocIdUrl xmlns="ee0d1073-b73c-4cf9-a2e0-1985adf7d54f">
      <Url>https://myfloridacfo.sharepoint.com/sites/FLP/_layouts/15/DocIdRedir.aspx?ID=3XNNPFDRQHSR-158363826-10010</Url>
      <Description>3XNNPFDRQHSR-158363826-10010</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2.xml><?xml version="1.0" encoding="utf-8"?>
<ds:datastoreItem xmlns:ds="http://schemas.openxmlformats.org/officeDocument/2006/customXml" ds:itemID="{C980BC87-4C5F-4EC6-AE04-67CD46F383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2CB643-46B5-4C4B-BA73-CD3A166EF606}">
  <ds:schemaRefs>
    <ds:schemaRef ds:uri="http://schemas.openxmlformats.org/package/2006/metadata/core-properties"/>
    <ds:schemaRef ds:uri="http://purl.org/dc/terms/"/>
    <ds:schemaRef ds:uri="041c3df4-ce55-42d1-a1ce-045c193ad9f1"/>
    <ds:schemaRef ds:uri="http://schemas.microsoft.com/office/2006/documentManagement/types"/>
    <ds:schemaRef ds:uri="http://schemas.microsoft.com/office/2006/metadata/properties"/>
    <ds:schemaRef ds:uri="http://schemas.microsoft.com/office/infopath/2007/PartnerControls"/>
    <ds:schemaRef ds:uri="http://purl.org/dc/elements/1.1/"/>
    <ds:schemaRef ds:uri="ee0d1073-b73c-4cf9-a2e0-1985adf7d54f"/>
    <ds:schemaRef ds:uri="http://www.w3.org/XML/1998/namespace"/>
    <ds:schemaRef ds:uri="http://purl.org/dc/dcmitype/"/>
  </ds:schemaRefs>
</ds:datastoreItem>
</file>

<file path=customXml/itemProps4.xml><?xml version="1.0" encoding="utf-8"?>
<ds:datastoreItem xmlns:ds="http://schemas.openxmlformats.org/officeDocument/2006/customXml" ds:itemID="{D8172644-BA05-42F5-A1C5-709C7448A9AE}">
  <ds:schemaRefs>
    <ds:schemaRef ds:uri="http://schemas.microsoft.com/sharepoint/events"/>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vt:i4>
      </vt:variant>
      <vt:variant>
        <vt:lpstr>Named Ranges</vt:lpstr>
      </vt:variant>
      <vt:variant>
        <vt:i4>1</vt:i4>
      </vt:variant>
    </vt:vector>
  </HeadingPairs>
  <TitlesOfParts>
    <vt:vector size="5" baseType="lpstr">
      <vt:lpstr>Version History</vt:lpstr>
      <vt:lpstr>General Information</vt:lpstr>
      <vt:lpstr>File Format Legend</vt:lpstr>
      <vt:lpstr>File Format</vt:lpstr>
      <vt:lpstr>'File Format Legend'!Print_Area</vt:lpstr>
    </vt:vector>
  </TitlesOfParts>
  <Company>Accenture</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KKI001-Inbound Budget Journal Data Interface Layout</dc:title>
  <dc:creator>Ryan Blane</dc:creator>
  <cp:lastModifiedBy>Darling, TJ</cp:lastModifiedBy>
  <cp:lastPrinted>2020-09-16T19:16:56Z</cp:lastPrinted>
  <dcterms:created xsi:type="dcterms:W3CDTF">2013-04-16T15:33:16Z</dcterms:created>
  <dcterms:modified xsi:type="dcterms:W3CDTF">2025-11-14T14:53:22Z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3d8899ee-93e2-4c03-9005-21002c11da09</vt:lpwstr>
  </property>
  <property fmtid="{D5CDD505-2E9C-101B-9397-08002B2CF9AE}" pid="12" name="MediaServiceImageTags">
    <vt:lpwstr/>
  </property>
</Properties>
</file>