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8_{8771CFE8-910B-4F20-81E4-199FA4DA5EE6}" xr6:coauthVersionLast="47" xr6:coauthVersionMax="47" xr10:uidLastSave="{00000000-0000-0000-0000-000000000000}"/>
  <bookViews>
    <workbookView xWindow="-120" yWindow="-120" windowWidth="29040" windowHeight="15720" tabRatio="617" activeTab="3" xr2:uid="{00000000-000D-0000-FFFF-FFFF00000000}"/>
  </bookViews>
  <sheets>
    <sheet name="Version History" sheetId="13" r:id="rId1"/>
    <sheet name="General Information" sheetId="29" r:id="rId2"/>
    <sheet name="File Format Legend" sheetId="30" r:id="rId3"/>
    <sheet name="File Format" sheetId="31" r:id="rId4"/>
  </sheets>
  <definedNames>
    <definedName name="_xlnm._FilterDatabase" localSheetId="3" hidden="1">'File Format'!$A$11:$L$78</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7" i="30" l="1"/>
</calcChain>
</file>

<file path=xl/sharedStrings.xml><?xml version="1.0" encoding="utf-8"?>
<sst xmlns="http://schemas.openxmlformats.org/spreadsheetml/2006/main" count="584" uniqueCount="317">
  <si>
    <t>Version History</t>
  </si>
  <si>
    <t>Version Number</t>
  </si>
  <si>
    <t>Date</t>
  </si>
  <si>
    <t>Revision Notes</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Business &amp; Technical Information</t>
  </si>
  <si>
    <t>Module:</t>
  </si>
  <si>
    <t>Datafile Type:</t>
  </si>
  <si>
    <t>TXT</t>
  </si>
  <si>
    <t>End Point:</t>
  </si>
  <si>
    <t>sftp-test.flpalm.myfloridacfo.gov (For all testing needs)
sftp.flpalm.myfloridacfo.gov (Production)</t>
  </si>
  <si>
    <t>Access Details:</t>
  </si>
  <si>
    <t>Access credentials will be provided in a separate communication</t>
  </si>
  <si>
    <t>Security Protocol:</t>
  </si>
  <si>
    <t>SFTP (Secure Shell File Transfer Protocol)</t>
  </si>
  <si>
    <t>Authentication:</t>
  </si>
  <si>
    <t>Authorization:</t>
  </si>
  <si>
    <t>Authorized to access your data in Florida PALM.</t>
  </si>
  <si>
    <t>Request/Response:</t>
  </si>
  <si>
    <t>File Based Request/Response: Agency system will place the file on OCI MFT server by opening an SFTP connection and the SFTP response will be a Success or No Success depending on the successful transmission of the file.</t>
  </si>
  <si>
    <t>Sample Data Types</t>
  </si>
  <si>
    <t>Sample Data</t>
  </si>
  <si>
    <t>Sample Data File Name(s)</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Service account or machine certificate will be used, which will be provided via a separate communication mechanism</t>
  </si>
  <si>
    <t>IU</t>
  </si>
  <si>
    <t>Transaction Type</t>
  </si>
  <si>
    <t>Transaction Subtype</t>
  </si>
  <si>
    <t>Receiving BU</t>
  </si>
  <si>
    <t>Sending BU</t>
  </si>
  <si>
    <t>Accounting Date</t>
  </si>
  <si>
    <t>Total Amount</t>
  </si>
  <si>
    <t>Receiving Fund</t>
  </si>
  <si>
    <t>IU ID Reference</t>
  </si>
  <si>
    <t>Header</t>
  </si>
  <si>
    <t>IU Encumbrance ID</t>
  </si>
  <si>
    <t>IU Accrual ID</t>
  </si>
  <si>
    <t>Final Payment Flag</t>
  </si>
  <si>
    <t>Y</t>
  </si>
  <si>
    <t>N</t>
  </si>
  <si>
    <t>C</t>
  </si>
  <si>
    <t>Organization</t>
  </si>
  <si>
    <t>Account</t>
  </si>
  <si>
    <t>Fund</t>
  </si>
  <si>
    <t>Budget Entity</t>
  </si>
  <si>
    <t>Category</t>
  </si>
  <si>
    <t>State Program</t>
  </si>
  <si>
    <t>Grant</t>
  </si>
  <si>
    <t>Contract</t>
  </si>
  <si>
    <t>OA1</t>
  </si>
  <si>
    <t>OA2</t>
  </si>
  <si>
    <t>PC Business Unit</t>
  </si>
  <si>
    <t>Project</t>
  </si>
  <si>
    <t>Activity</t>
  </si>
  <si>
    <t>PC Source Type</t>
  </si>
  <si>
    <t>PC Category</t>
  </si>
  <si>
    <t>PC Subcategory</t>
  </si>
  <si>
    <t>Organization ChartField tracks information according to a breakdown of your organization.</t>
  </si>
  <si>
    <t>Provides functionality to capture detailed transactional data. Can be specified as a balance sheet account or operating account.</t>
  </si>
  <si>
    <t>Segregates and captures specific activities or classifies certain objectives in accordance with special regulations, restrictions, or limitations.</t>
  </si>
  <si>
    <t>State Program is used to identify the plan for an organization and use of resources to meet specified objectives of the State.</t>
  </si>
  <si>
    <t>Used to define an organization or organizational subset that is independent with regards to one or more accounting or operational functions for Project related ChartFields.</t>
  </si>
  <si>
    <t>Tracks specific tasks that make up a Project and records transactional details; a Project must have at least one associated Activity ID.</t>
  </si>
  <si>
    <t>Source types identify the purpose or origin of a transaction.</t>
  </si>
  <si>
    <t>Project Category provides more flexibility and granularity in tracking and analyzing financial activity associated with a Project.</t>
  </si>
  <si>
    <t>Subcategories provides more flexibility and granularity in tracking and analyzing financial activity associated with a Project.</t>
  </si>
  <si>
    <t xml:space="preserve">Same value as the Header Accounting Date. This value is being included here in case there is a need in the future for having accounting dates that vary by line. </t>
  </si>
  <si>
    <t>IU Transaction ID</t>
  </si>
  <si>
    <t>Asset ID</t>
  </si>
  <si>
    <t>Accounting date of the IU transaction.</t>
  </si>
  <si>
    <t>MM/DD/YYYY</t>
  </si>
  <si>
    <t>Character</t>
  </si>
  <si>
    <t>This field can be used to reference any existing external identifier related to the transaction in Florida PALM</t>
  </si>
  <si>
    <t xml:space="preserve">This is a free form text field that can be used to capture any additional data. </t>
  </si>
  <si>
    <t>Florida PALM generated Asset ID. Asset Identification represents asset being transferred or retired.</t>
  </si>
  <si>
    <t xml:space="preserve">Auto-generated transaction ID of an existing IU transaction in Florida PALM. This value should only be used when updating an existing IU transaction. </t>
  </si>
  <si>
    <t>GL Business Unit</t>
  </si>
  <si>
    <t>Equivalent to the Florida PALM GL Business Unit for the Agency. Must be a valid value within Florida PALM.</t>
  </si>
  <si>
    <t>Examples: 43000, 37000, 73000
Valid values will be shared by Florida PALM.</t>
  </si>
  <si>
    <t>Signed Number</t>
  </si>
  <si>
    <t>Example: 00001
Valid values will be shared by Florida PALM.</t>
  </si>
  <si>
    <r>
      <rPr>
        <sz val="11"/>
        <color rgb="FF000000"/>
        <rFont val="Arial"/>
        <family val="2"/>
      </rPr>
      <t>Example: 1111A</t>
    </r>
    <r>
      <rPr>
        <sz val="11"/>
        <color theme="1"/>
        <rFont val="Arial"/>
        <family val="2"/>
      </rPr>
      <t xml:space="preserve"> 
Valid values will be shared by Florida PALM.</t>
    </r>
  </si>
  <si>
    <t>Example: F001700000
Valid values will be shared by Florida PALM.</t>
  </si>
  <si>
    <t>Example: ACDFM
Valid values will be shared by Florida PALM.</t>
  </si>
  <si>
    <t>Example: ACDFMACDFM
Valid values will be shared by Florida PALM.</t>
  </si>
  <si>
    <t>Examples: 43000, 37000, 73000
Valid values will be shared by Florida PALM.</t>
  </si>
  <si>
    <t>Example: 430000000000381
Valid values will be shared by Florida PALM.</t>
  </si>
  <si>
    <t>Example: A00000000000001
Valid values will be shared by Florida PALM.</t>
  </si>
  <si>
    <t xml:space="preserve">Example: EQP, LABOR
Valid values will be shared by Florida PALM.
</t>
  </si>
  <si>
    <t xml:space="preserve">Example: EQUIP
Valid values will be shared by Florida PALM.
</t>
  </si>
  <si>
    <t>Examples: CONS, LEASE
Valid values will be shared by Florida PALM.</t>
  </si>
  <si>
    <t>Example: Payment Data</t>
  </si>
  <si>
    <t>Maximum of 23 characters, with a breakdown as follows:
19 integers
2 decimals
1 decimal point
1 (-) sign
23 Total
Example:20432.89</t>
  </si>
  <si>
    <t>Example: 06/01/2021</t>
  </si>
  <si>
    <t>Example: 5010000000
Valid values will be shared by Florida PALM.</t>
  </si>
  <si>
    <t>Example: 600000
Valid values will be shared by Florida PALM.</t>
  </si>
  <si>
    <t>Example: 21350100
Valid values will be shared by Florida PALM.</t>
  </si>
  <si>
    <t>Example: 141117
Valid values will be shared by Florida PALM.</t>
  </si>
  <si>
    <t>Example: 0305010000
Valid values will be shared by Florida PALM.</t>
  </si>
  <si>
    <t>Example: 000000000002</t>
  </si>
  <si>
    <t>Distribution Sequence No</t>
  </si>
  <si>
    <t>Budget Date</t>
  </si>
  <si>
    <t xml:space="preserve">Represents the budget date/appropriation date including the fiscal year for the budget associated with the payment. </t>
  </si>
  <si>
    <t>Example: 01/04/2024</t>
  </si>
  <si>
    <t>Encumbrance Approval</t>
  </si>
  <si>
    <t>Flag that will indicate whether an Encumbrance will be sent for approval.</t>
  </si>
  <si>
    <t>Description (Sending)</t>
  </si>
  <si>
    <t>External Reference (Sending)</t>
  </si>
  <si>
    <t>External Reference (Receiving)</t>
  </si>
  <si>
    <t>Description (Receiving)</t>
  </si>
  <si>
    <t>IUI002 Inbound Inter-IntraUnit Interface</t>
  </si>
  <si>
    <t xml:space="preserve">Inbound interface used to create or update Inter-IntraUnit expenditures, revenues, transfers, advances, reclassifications, encumbrances, and accruals. </t>
  </si>
  <si>
    <t>IUI002 - Inbound Inter-IntraUnit Spreadsheet Upload - File format: (Pipe (|) Delimited TXT)</t>
  </si>
  <si>
    <t>Filler1</t>
  </si>
  <si>
    <t>This field is reserved for future use in Florida PALM.</t>
  </si>
  <si>
    <t>Default blank</t>
  </si>
  <si>
    <t>This field is reserved for future use in Florida PALM. Any data submitted in this field will not be loaded into Florida PALM at this time.</t>
  </si>
  <si>
    <t>Filler2</t>
  </si>
  <si>
    <t>Filler3</t>
  </si>
  <si>
    <t>Filler4</t>
  </si>
  <si>
    <t>Filler5</t>
  </si>
  <si>
    <t>Filler6</t>
  </si>
  <si>
    <t>Filler7</t>
  </si>
  <si>
    <t>Filler8</t>
  </si>
  <si>
    <t>Filler9</t>
  </si>
  <si>
    <t>Filler10</t>
  </si>
  <si>
    <t>Record Code</t>
  </si>
  <si>
    <t>Record Code identifying the IU Header information on the record.</t>
  </si>
  <si>
    <t>Record Code identifying the IU Sending information on the record.</t>
  </si>
  <si>
    <t>Initiating Side</t>
  </si>
  <si>
    <t>Detail</t>
  </si>
  <si>
    <t>Sending/Receiving Flag</t>
  </si>
  <si>
    <t xml:space="preserve">The side of the transaction applicable to the distribution line. 
(S) represents the sending side of the IU transaction. (R) represents the receiving side of the transaction. </t>
  </si>
  <si>
    <t>IU Line Description</t>
  </si>
  <si>
    <t>User Entered text to provide additional information to the IU Line transaction being performed</t>
  </si>
  <si>
    <t>Employee ID</t>
  </si>
  <si>
    <t> 11</t>
  </si>
  <si>
    <t xml:space="preserve">This is a free form text field can be used to reference the Employee ID  from  FIN HR Accounting Line for Payroll Reclassifications transactions only.. </t>
  </si>
  <si>
    <t> Example: 91827364</t>
  </si>
  <si>
    <t>Position</t>
  </si>
  <si>
    <t> 8</t>
  </si>
  <si>
    <t xml:space="preserve">This is a free form text field can be used to reference the Position from FIN HR Accounting Line for Payroll Reclassifications transactions only.. </t>
  </si>
  <si>
    <t> Example: 43000127</t>
  </si>
  <si>
    <t>Number</t>
  </si>
  <si>
    <t>Example: This is an expense entry.</t>
  </si>
  <si>
    <t>Example: Inv0000029293</t>
  </si>
  <si>
    <t>Example: This is an revenue entry.</t>
  </si>
  <si>
    <t>Example: Rec0000029000</t>
  </si>
  <si>
    <t>Example: S, R</t>
  </si>
  <si>
    <t>Example: 43000, 73000</t>
  </si>
  <si>
    <t> Example: Y/N</t>
  </si>
  <si>
    <t> Example: S, R</t>
  </si>
  <si>
    <t>Example:1, 2, 3</t>
  </si>
  <si>
    <t>Example: INVOICE_ID1111</t>
  </si>
  <si>
    <t>Example: Y/N or Blank</t>
  </si>
  <si>
    <t>H</t>
  </si>
  <si>
    <t>D</t>
  </si>
  <si>
    <t>Example: 12345
Valid values will be shared by Florida PALM.</t>
  </si>
  <si>
    <t>Journal Line Ref</t>
  </si>
  <si>
    <t>1.0</t>
  </si>
  <si>
    <t>Initial Version</t>
  </si>
  <si>
    <t>2.0</t>
  </si>
  <si>
    <t xml:space="preserve">Removed "General Revenue Refund" as a valid value for Transaction Type and Transaction Subtype fields. </t>
  </si>
  <si>
    <t>Agency_IUI002_D_Agency Business System(3)char_YYYYMMDD-HHMMSS.txt</t>
  </si>
  <si>
    <t>IUI002-Sample Data.txt</t>
  </si>
  <si>
    <t>3.0</t>
  </si>
  <si>
    <t>Administrative Update to correct the General Information tab to refer to IUI002.</t>
  </si>
  <si>
    <t>Encumbrance Reference Line No</t>
  </si>
  <si>
    <t>Example: 1</t>
  </si>
  <si>
    <t>4.0</t>
  </si>
  <si>
    <t xml:space="preserve">DD ID 0686 – additional design changes related to interfaces
1. Added a new Transaction Subtype (Accrual Balance Adjustment).
2. Added new fields (Encumbrance Reference Line No and Accrual Reference Line No) to handle updates on Encumbrances and Accruals
3. Updated description of the following fields:
 - IU Encumbrance ID (header and detail)
 - IU Accrual ID (header and detail)
</t>
  </si>
  <si>
    <t>This is the IU Transaction ID of an existing IU Encumbrance that will be used to relieve when creating the following IU Transactions:
Payables/Receivables
Due To/Due From
Advance Issuance
Expenditure/Revenue
All Transfer Types/Subtypes except Revenue to Revenue</t>
  </si>
  <si>
    <t>This is the IU Transaction ID of an existing IU Encumbrance that will be used to relieve when creating only the following IU Transactions:
Payables/Receivables
Due To/Due From
Advance Issuance
Expenditure/Revenue
All Transfer Types/Subtypes except Revenue to Revenue</t>
  </si>
  <si>
    <t>Journal Line Description</t>
  </si>
  <si>
    <t>User entered text to provide additional details about the IU Line transaction, which will be transmitted to the General Ledger.</t>
  </si>
  <si>
    <t>Example: Expense Line</t>
  </si>
  <si>
    <t xml:space="preserve">This is a required field for when initiating a transaction.  Failure to provide a valid value will result in an error preventing the transaction from loading into Florida PALM.
If updating a transaction, any value entered in this field will be ignored. </t>
  </si>
  <si>
    <t xml:space="preserve">This is a required field for when initiating a transaction.  Failure to provide a valid value will result in an error preventing the transaction from loading into Florida PALM.
If updating a transaction, any value entered in this field will be ignored. 
</t>
  </si>
  <si>
    <t>This is a required field.  Failure to provide a Record Code 'H' will result in an error preventing the transaction from loading into Florida PALM.</t>
  </si>
  <si>
    <t xml:space="preserve">This is a required field.   Failure to provide a Record Code 'D' will result in an error preventing the transaction from loading into Florida PALM.
</t>
  </si>
  <si>
    <t>Encumbrance (ENBR)
Accrual (ACCR)
Expenditure/Revenue (EXRV)
Transfer (TRFR)
Reclassification (RCLS)</t>
  </si>
  <si>
    <t>Used to classify the IU Transaction including:
Encumbrance, 
Accrual, 
Expenditure/Revenue, 
Transfer
Reclassification</t>
  </si>
  <si>
    <t>5.0</t>
  </si>
  <si>
    <t xml:space="preserve">DD ID 0861 - 
1. remove the ability to reference an IU Accrual or IU Encumbrance on reclassifications
2. Clarified all processing rules for sending vs receiving
3. Replaced Filler1 field with Journal Line Description field on the Detail Record 
</t>
  </si>
  <si>
    <t> Example: 100000000000001, NEXT</t>
  </si>
  <si>
    <t>Reference ID</t>
  </si>
  <si>
    <t> Example: 100000000000012</t>
  </si>
  <si>
    <t>Reference Line No</t>
  </si>
  <si>
    <t>Example: 100000000000001</t>
  </si>
  <si>
    <t> Example: 100000000000001</t>
  </si>
  <si>
    <t>6.0</t>
  </si>
  <si>
    <t>Sample Data Files are provided separately.</t>
  </si>
  <si>
    <t>A more granular classification of the Transaction Type including Payable/Receivable, Due To/Due From, Advance Issuance, Advance Repayment, Trust Fund Loan Issuance, Trust Fund Loan Repayment, Accrual Balance Adjustment, Transfer, General Revenue Transfer, Federal Funds Transfer, Residual Equity Transfer, GR Service Charge Payment, Revenue to Revenue, IU  Reclassification, Payroll Reclassification</t>
  </si>
  <si>
    <t>Number used to identify the distribution line of the transaction.</t>
  </si>
  <si>
    <t>The side of the transaction initiated. Typically, the sending agency (S) initiates the transaction. However, the receiving agency (R) may initiate the transaction for Payables/Receivable, Due To/ Due From, or Accrual Balance Adjustment.</t>
  </si>
  <si>
    <t xml:space="preserve">This is a required field. When creating a new IU transaction, this field will have a value of NEXT.  
When updating an IU transaction, this field will contain the IU ID generated in Florida PALM.  This IU ID must be an existing IU ID in Florida PALM, otherwise, this will result in an error preventing the transaction from being updated in PALM.
</t>
  </si>
  <si>
    <t>The GL Business Unit of the agency who is on the sending side of the transaction.
Typically, this is the agency who initiated the transaction. However, for Payable/Receivable, Due To/Due From and Accrual Balance Adjustment transaction subtypes, this is the agency that has the liability side of the transaction.</t>
  </si>
  <si>
    <t xml:space="preserve">This is the IU Transaction ID of an existing IU transaction that will be used to reclassify. </t>
  </si>
  <si>
    <t>This is a flag that will enable the system to auto liquidate the remaining encumbrance balance and close the encumbrance that was entered in the IU Encumbrance ID field.</t>
  </si>
  <si>
    <t>This is the IU Transaction ID of an existing IU Accrual that will be used to relieve when creating the following IU Transactions:
Accrual Balance Adjustment
Expenditure/Revenue
Transfer Subtypes except Revenue to Revenue
Trust Fund Loans Repayments
Advance Repayments</t>
  </si>
  <si>
    <t xml:space="preserve">This is a required field for when creating a transaction.  Failure to provide a valid value will result in an error preventing the transaction from loading into Florida PALM.
If updating a transaction, any value entered in this field will be ignored. </t>
  </si>
  <si>
    <t>This is a conditional field. This is only used when IU transaction selected is a Payroll Reclassification.
When updating a distribution line, re-submit any values in this field that should remain unchanged. To make changes to this field, provide the updated value to override the previous value.</t>
  </si>
  <si>
    <t>This field is optional. 
When updating a distribution line, re-submit any values in this field that should remain unchanged. To make changes to this field, provide the updated value to override the previous value.</t>
  </si>
  <si>
    <t>This is conditional field.  This should be an existing open IU encumbrance that has been successfully budget checked in Florida PALM. If populated, the value must match the IU Encumbrance ID from the header.
When updating a distribution line, re-submit any values in this field that should remain unchanged. To make changes to this field, provide the updated value to override the previous value.</t>
  </si>
  <si>
    <t>This is a conditional field.  A value will need to be entered when the IU Encumbrance ID field in the Detail record is populated.
When updating a distribution line, re-submit any values in this field that should remain unchanged. To make changes to this field, provide the updated value to override the previous value.</t>
  </si>
  <si>
    <t>Numeric sequence number that references the IU encumbrance distribution line.</t>
  </si>
  <si>
    <t>Numeric sequence number that references the IU transaction distribution.</t>
  </si>
  <si>
    <t>This is a conditional field.  A value will need to be entered when the Reference ID field in the Detail record is populated.
When updating a distribution line, re-submit any values in this field that should remain unchanged. To make changes to this field, provide the updated value to override the previous value.</t>
  </si>
  <si>
    <t>When relieving an Accrual, this is the IU Transaction ID of an existing IU Accrual.
When reclassifying a transaction, this is the IU Transaction ID of the existing IU Transaction being reclassified.</t>
  </si>
  <si>
    <t>7.0</t>
  </si>
  <si>
    <t>Administrative updates to apply the following changes:
1. Changed the Field Name of IU Accrual ID (line 63 of the layout) to Reference ID on the Detail record and updated the description.
2. Changed the Field Name of Accrual Reference Line No (line 64 of the layout) to Reference Line No on the Detail record, updated description and processing rules.
3. Updated the Header Total Amount Description cell to clarify the amount calculation for the sending and receiving sides. 
4. Changed the Required Field values for PC Source Type, PC Category and PC Subcategory from C (Conditional) to  N (No/Optional).</t>
  </si>
  <si>
    <t>This is a conditional field.  
When referencing an IU Accrual, this should be an existing open IU accrual in Florida PALM. If populated, the value must match the IU Accrual ID from the header for the following transactions:
Expenditure/Revenue
Transfer Subtypes (except Revenue to Revenue)
Trust Fund Loans Repayments
Advance Repayments
When referencing an  IU transaction to reclassify, this should be an existing  IU transaction that has been successfully posted in Florida PALM. If populated, the value must match the IU ID Reference from the header for reclassifications. 
When updating a distribution line, re-submit any values in this field that should remain unchanged. To make changes to this field, provide the updated value to override the previous value.</t>
  </si>
  <si>
    <t>Administrative updates to apply the following changes:
1. Updated processing logic of the Distribution Sequence No.
2. Updated field descriptions (Initiating Side, Sending BU, Receiving BU, Receiving Fund, IU ID Reference, Final Payment Flag, IU Accrual ID, Distribution Sequence No, Journal Line Ref, Encumbrance Reference Line No, Reference ID, &amp; Reference Line No)  to add clarity when submitting an interface to update an existing record.
3. Updated the processing rules for most all fields to add clarity when submitting an interface to update an existing record.
4. Updated Required Field values for the following fields: Accounting Date (Header and Detail record), Total Amount, Budget Date and Journal Line Ref</t>
  </si>
  <si>
    <t>8.0</t>
  </si>
  <si>
    <t>Total dollar amount of the IU transaction. 
The total of the accounting lines on the sending side should equal the Header Total Amount.
The total of the accounting lines on the receiving side should equal the reversal of the Header Total Amount. (This is not applicable to Encumbrances or Reclassifications as there is no receiving side)
For example, if the Header Total Amount is 500, the sum of the accounting lines on the sending side should equal to 500, and the accounting lines on the receiving side should equal to -500.
For Encumbrances, all accounting lines will equal the Header Total Amount.
For Reclassifications, the Header Total Amount must be zero, and the sum of all accounting lines must also net to zero.</t>
  </si>
  <si>
    <r>
      <t xml:space="preserve">Specifies the monetary amount of the accounting entry line.
A positive amount represents a debit entry. A negative dollar amount represents a credit entry.
The total of the accounting lines on the </t>
    </r>
    <r>
      <rPr>
        <b/>
        <sz val="11"/>
        <color rgb="FF000000"/>
        <rFont val="Arial"/>
        <family val="2"/>
      </rPr>
      <t xml:space="preserve">sending side </t>
    </r>
    <r>
      <rPr>
        <sz val="11"/>
        <color indexed="8"/>
        <rFont val="Arial"/>
        <family val="2"/>
      </rPr>
      <t xml:space="preserve">should equal the Header Total Amount.
The total of the accounting lines on the </t>
    </r>
    <r>
      <rPr>
        <b/>
        <sz val="11"/>
        <color rgb="FF000000"/>
        <rFont val="Arial"/>
        <family val="2"/>
      </rPr>
      <t>receiving side</t>
    </r>
    <r>
      <rPr>
        <sz val="11"/>
        <color indexed="8"/>
        <rFont val="Arial"/>
        <family val="2"/>
      </rPr>
      <t xml:space="preserve"> should equal the reversal of the Header Total Amount.
For example, if the Header Total Amount is 500, the sum of the accounting lines on the sending side should equal to 500, and the accounting lines on the receiving side should equal to -500. (This is not applicable to Encumbrances or Reclassifications as there is no receiving side)
For Encumbrances, all accounting lines should equal the Header Total Amount.
For Reclassifications, all accounting lines should net to zero.</t>
    </r>
  </si>
  <si>
    <t xml:space="preserve">For Payroll Reclassifications only, this is a free form text field can be used to reference the Paycheck Number and HR Journal ID  from  FIN HR Accounting Line for Payroll Reclassifications transaction.
</t>
  </si>
  <si>
    <r>
      <rPr>
        <b/>
        <sz val="11"/>
        <rFont val="Arial"/>
        <family val="2"/>
      </rPr>
      <t xml:space="preserve">For Transaction Type ENBR, valid Transaction Subtypes are: </t>
    </r>
    <r>
      <rPr>
        <sz val="11"/>
        <rFont val="Arial"/>
        <family val="2"/>
      </rPr>
      <t xml:space="preserve">
-ENBR - Encumbrance
</t>
    </r>
    <r>
      <rPr>
        <b/>
        <sz val="11"/>
        <rFont val="Arial"/>
        <family val="2"/>
      </rPr>
      <t xml:space="preserve">For Transaction Type ACCR, valid Transaction Subtypes are: </t>
    </r>
    <r>
      <rPr>
        <sz val="11"/>
        <rFont val="Arial"/>
        <family val="2"/>
      </rPr>
      <t xml:space="preserve">
-Payable/Receivable (PYRV)
-Due To/Due From (DTDF)
-Advance Issuance (ADIS)
-Advance Repayment (ADRP)
-Trust Fund Loan Issuance (TFLI)
-Trust Fund Loan Repayment (TFLR)
-Accrual Balance Adjustment (ACBA)
</t>
    </r>
    <r>
      <rPr>
        <b/>
        <sz val="11"/>
        <rFont val="Arial"/>
        <family val="2"/>
      </rPr>
      <t xml:space="preserve">For Transaction Type TRFR, valid Transaction Subtypes are: </t>
    </r>
    <r>
      <rPr>
        <sz val="11"/>
        <rFont val="Arial"/>
        <family val="2"/>
      </rPr>
      <t xml:space="preserve">
-Transfer (TFER)
-General Revenue Transfer (GRTF)
-Federal Funds Transfer (FFTR)
-Residual Equity Transfer (RETR)
-GR Service Charge Payment (GRSC)
-Revenue to Revenue (R2R)
</t>
    </r>
    <r>
      <rPr>
        <b/>
        <sz val="11"/>
        <rFont val="Arial"/>
        <family val="2"/>
      </rPr>
      <t xml:space="preserve">For Transaction Type RCLS, valid Transaction Subtypes are: 
</t>
    </r>
    <r>
      <rPr>
        <sz val="11"/>
        <rFont val="Arial"/>
        <family val="2"/>
      </rPr>
      <t xml:space="preserve">-IU Reclassification (IURC)
-Payroll Reclassification (PYRC)
</t>
    </r>
    <r>
      <rPr>
        <b/>
        <sz val="11"/>
        <rFont val="Arial"/>
        <family val="2"/>
      </rPr>
      <t>For Transaction Type EXRV, valid Transaction Subtypes are:
-</t>
    </r>
    <r>
      <rPr>
        <sz val="11"/>
        <rFont val="Arial"/>
        <family val="2"/>
      </rPr>
      <t>Expenditure/Revenue (EXRV)</t>
    </r>
  </si>
  <si>
    <t>Fund of the receiving agency. This is applicable for Transfer transaction types, Payables/Receivables, Due To/Due From, Trust Fund Issuance, Advance Issuance and Expenditure/Revenue transactions. 
If populated, the Receiving Agency will be required to use that Receiving Fund in their accounting line.</t>
  </si>
  <si>
    <t>This is a conditional field.  This field is only required when initiating a transaction subtype of Payables/Receivable, Due To/ Due From, or Accrual Balance Adjustment. 
The value will be 'S' when the Sending agency initiated the transaction.  
The value will be 'R' when the Receiving agency initiated the transaction. 
Failure to provide a valid value will result in an error preventing the transaction from loading into Florida PALM.
If updating a transaction, leave blank as any value entered in this field will be ignored.</t>
  </si>
  <si>
    <t xml:space="preserve">This is an optional field. 
This field is applicable only to the sending agency when the transaction was initiated by the sending agency. If the transaction was initiated by the receiving agency, the sending agency cannot populate this field.
This  field is only applicable for the following transaction subtypes:
-All Transfer Types
-Payables/Receivables
-Due To/Due From
-Trust Fund Loan Issuance
-Advance Issuance
-Expenditure/Revenue
For Encumbrance and Reclassification transaction types, leave this field blank. Any value entered will be ignored.
When updating a transaction:
-The sending agency must re-submit existing values to retain them.
-The sending agency must submit an updated value to override the previous value. </t>
  </si>
  <si>
    <t xml:space="preserve">This is conditional field and may only be used by the sending agency. If the Receiving BU differs from the Sending BU, any value entered by the receiving agency will be ignored.
This should be an existing open IU encumbrance that has been successfully budget checked in Florida PALM.
This field can only be populated for the following IU Transaction Subtypes:
-Payables/Receivables
-Due To/Due From
-Expenditure/Revenue
-Advance Issuance
-All Transfer Types/Subtypes except Revenue to Revenue 
This field and Accrual ID fields cannot be populated at the same time.  Agencies may only relieve either an Encumbrance or Accrual in one applicable transaction.
When updating a transaction, re-submit any values in this field that should remain unchanged. To make changes to this field, provide the updated value to override the previous value. </t>
  </si>
  <si>
    <t xml:space="preserve">This is a conditional field and may only be used by the sending agency. If the Receiving BU differs from the Sending BU, any value entered by the receiving agency will be ignored.
This field is required if the IU Encumbrance ID field is populated. 
If the value of this field is Y then it will enable the system to auto liquidate the remaining encumbrance balance and close the encumbrance that was selected in the IU Encumbrance ID field.
Otherwise, the value will be N. 
When updating a transaction, re-submit any values in this field that should remain unchanged. To make changes to this field, provide the updated value to override the previous value. </t>
  </si>
  <si>
    <t xml:space="preserve">This is a conditional field and may only be used by the initiating agency. Any value entered by the reciprocating agency will be ignored.
This field is required  when Transaction Subtype is Accrual Balance Adjustment, Advance Repayments, and Trust Fund Loan Repayment.
This field is optional when Transaction Type is Expenditure/Revenue and Transfers (except Revenue to Revenue subtype). 
This should be an existing open IU accrual that has been successfully budget checked in Florida PALM.
This field and Encumbrance ID fields cannot be populated at the same time.  Agencies can only relieve either an Encumbrance or Accrual in one applicable transaction. 
When updating a transaction, re-submit any values in this field that should remain unchanged. To make changes to this field, provide the updated value to override the previous value. </t>
  </si>
  <si>
    <t>This is an optional field and may only be used by the sending agency. If the Receiving BU differs from the Sending BU, any value entered by the receiving agency will be ignored.
When updating a transaction, re-submit any values in this field that should remain unchanged. To make changes to this field, provide the updated value to override the previous value.</t>
  </si>
  <si>
    <t xml:space="preserve">This is an optional field and may only be used by the receiving agency. If the Sending BU differs from the Receiving BU, any value entered by the sending agency will be ignored.
If the transaction type is Encumbrance or Reclassification, then set this field to blank. Any value entered in this field will be ignored. 
If the transaction type is Encumbrance or Reclassification, then set this field to blank. Any value entered in this field will be ignored. </t>
  </si>
  <si>
    <t>Administrative updates to apply the following changes:
1. The Receiving Fund field now supports the Expenditure/Revenue transaction subtype, allowing agencies to populate it when creating these transactions. The field description was updated accordingly, and the Required Field indicator was changed to 'N'.
2. While the functionality of the Total Amount field remains unchanged, its description, valid values, and processing logic were updated to clarify agency usage and support consistent interpretation.
3. Similarly, the Foreign Amount field description was updated to reinforce correct usage without any change to its functionality.
4. Updates were made to the Processing Rules for the following fields to improve clarity around agency usage and reinforce existing functionality: Receiving Fund, Accounting Date, Total Amount, Agency Invoice ID, IU Encumbrance ID, Encumbrance Approval, Final Payment Flag, IU Accrual ID, Descriptions (Sending), External Reference (Sending), Descriptions (Receiving), and External Reference (Receiving)</t>
  </si>
  <si>
    <t>9.0</t>
  </si>
  <si>
    <t xml:space="preserve">Administrative update to correct the Data Type of Journal Line Ref field to Character and update the Field Length to 10 Characters . </t>
  </si>
  <si>
    <t> Example: 0000001234</t>
  </si>
  <si>
    <t>Category Chartfield represents both appropriation categories and revenue source codes.</t>
  </si>
  <si>
    <t>Grant Chartfield is used for tracking  grants funding.</t>
  </si>
  <si>
    <t>Contract Chartfield captures expenditure and revenue transactions for two party agreements.</t>
  </si>
  <si>
    <t>Other Accumulator 1 is a flexible Chartfield reserved for tracking for optional reporting or specific use.</t>
  </si>
  <si>
    <t>Other Accumulator 2 is a flexible Chartfield reserved for tracking for optional reporting or specific use.</t>
  </si>
  <si>
    <t>Project Chartfield is used to capture a planned undertaking of something to be accomplished or produced, having a beginning and ending date, for which expenditures/costs and revenues are to be tracked.</t>
  </si>
  <si>
    <t>Budget Entity Chartfield represents organizations and/or functions to which appropriations are made and typically represents a program.</t>
  </si>
  <si>
    <t xml:space="preserve">The GL Business Unit of the agency who is on the receiving side of the transaction.
For Payable/Receivable and Due To/Due From and Accrual Balance Adjustment transaction subtypes, this is the agency with the revenue/accounts receivable side of the transaction.
For Reclassifications, this should be the same agency BU as the Sending BU. 
For Encumbrances, enter the agency BU you intend to pay. If the receiving agency is not yet identified, enter your own agency BU as both the Sending and Receiving BU.
For IntraUnit transactions (within the same agency), the Sending BU and Receiving BU are the same. </t>
  </si>
  <si>
    <t>10.0</t>
  </si>
  <si>
    <t xml:space="preserve">This is a conditional field and may only be populated when the IU Transaction Type is Reclassification. Referencing a transaction on a Reclassification is optional and may be entered if applicable; otherwise, leave the field blank.
When updating an existing Reclassification, re-submit any values in this field that should remain unchanged. To make changes to this field, provide the updated value to override the previous value. 
If this field is populated for any transaction type other than Reclassification, an error will occur, and the transaction will fail to load into Florida PALM.
</t>
  </si>
  <si>
    <t>This field is only required when creating a new transaction (i.e., IU Transaction ID = NEXT).  Failure to provide a valid value will result in an error preventing the transaction from loading into Florida PALM.
If updating a transaction, this field is not required. Any value entered in this field will be ignored.</t>
  </si>
  <si>
    <t xml:space="preserve">Administrative updates to apply the following changes:
1. Provided additional guidance in the Description and Processing Rules for the Receiving BU field. 
2. Provided additional guidance in the Processing Rules for the IU ID Reference field. </t>
  </si>
  <si>
    <t>11.0</t>
  </si>
  <si>
    <t xml:space="preserve">Updates to apply the following changes:
1. The Processing Rules for the Agency Invoice ID field was updated to reflect a value is always required unless referencing an IU Encumbrance or IU Accrual. 
2. The field name label of "Foreign Amount" was update to "Amount" to avoid any confusion. No functionality was changed. </t>
  </si>
  <si>
    <r>
      <rPr>
        <sz val="11"/>
        <color rgb="FFC00000"/>
        <rFont val="Arial"/>
        <family val="2"/>
      </rPr>
      <t xml:space="preserve">Foreign </t>
    </r>
    <r>
      <rPr>
        <sz val="11"/>
        <color theme="1"/>
        <rFont val="Arial"/>
        <family val="2"/>
      </rPr>
      <t>Amount</t>
    </r>
  </si>
  <si>
    <t>12.0</t>
  </si>
  <si>
    <t xml:space="preserve">Updates to apply the following changes:
1. The Processing Rule of Agency Invoice ID field was updated. A value is now optional for Encumbrance and Reclassifcation transactions and will be required for all other transactions types.
2. The field name label of "Amount" was update to "Foreign Amount" to align with the template change 
3. The Processing Rule was updated to clarify how update to an existing open Encumbrance for the following: 
• Header Fields: Accounting Date, Total Amount, Agency Invoice No, Encumbrance Approval
• Detail Fields: Sending/Receiving Flag, Distribution Sequence No, Budget Date, GL Business Unit, Organization, Account, Fund, Budget Entity, Category, State Program, Asset ID, Grant, Contract, OA1, OA2, PC Business Unit, Project, Activity, PC Source Type, PC Category, PC Subcategory, IU Line Description, Foreign Amount, Accounting Date. </t>
  </si>
  <si>
    <t>This is an optional field. The Accounting Date must be within an open accounting period. 
When recording a new transaction, this field will default to the current date if left blank.
When updating a transaction or updating the balance of an IU Encumbrance, leave the field blank to retain the existing value. To make changes to this field, provide the updated value to override the previous value. 
This field can only be modified by the agency who initiated the transaction. Any value entered by the reciprocating agency will be ignored.</t>
  </si>
  <si>
    <t>This is a required field.  Failure to provide a valid value will result in an error preventing the transaction from loading into Florida PALM.
When updating a transaction, re-submit any values in this field that should remain unchanged. To make changes to this field, provide the updated value to override the previous value. 
When updating the balance of an IU Encumbrance, the Total Amount must equal the sum of all distribution lines, including both previously budget-checked lines and any new lines.
For Reclassifications, the total amount should be zero.</t>
  </si>
  <si>
    <t>Agency Invoice No</t>
  </si>
  <si>
    <t xml:space="preserve">Agency Invoice No generated in external system that can be referenced on a Florida PALM IU transaction. </t>
  </si>
  <si>
    <t>This is a conditional field and may only be used by the initiating agency. Any value provided by the reciprocating agency will be ignored.
When creating a new transaction, this field is optional for IU Encumbrances and Reclassifications, and required for all other transaction types.
When referencing an IU Encumbrance ID, IU Accrual ID, or IU ID Reference, the field may not be required, as the Agency Invoice No will inherit from the referenced transaction if one exists. If the referenced transaction does not have an Agency Invoice No, a value must be provided.
If a value is entered in the Agency Invoice No field when referencing a transaction, the entered value will override the inherited Agency Invoice No. 
When updating a transaction, re-submit any values in this field that should remain unchanged. To make changes to this field, provide the updated value to override the previous value.</t>
  </si>
  <si>
    <r>
      <t>This is a conditional field.</t>
    </r>
    <r>
      <rPr>
        <strike/>
        <sz val="11"/>
        <rFont val="Arial"/>
        <family val="2"/>
      </rPr>
      <t xml:space="preserve">
</t>
    </r>
    <r>
      <rPr>
        <sz val="11"/>
        <rFont val="Arial"/>
        <family val="2"/>
      </rPr>
      <t xml:space="preserve">This field is required when the IU Transaction Type is Encumbrance. Failure to provide a value will result in an error preventing the transaction from loading into Florida PALM. If value is Y then Encumbrance will be routed for approval. If value is N, then Encumbrance will not be routed for approval.
Any value entered will be ignored when not using an Encumbrance Transaction type. </t>
    </r>
  </si>
  <si>
    <t xml:space="preserve">This is a required field.  Failure to provide a valid value will result in an error preventing the transaction from loading into Florida PALM.  
This field should always be (S) for Encumbrances and Reclassifications.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is a conditional field. If creating a new distribution line, then leave the field blank.
When updating a distribution line, reference the original Distribution Sequence No.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This is an optional field. This will default to the Current Date when left blank.
This field will be ignored if an Encumbrance or Accrual is referenced.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Agencies using Fixed Capital Outlay and/or Continuing Appropriations, the budget date should be changed to 06/30/XXXX, where XXXX is the budget period (i.e., 06/30/2022 = budget period 2022 = FY 21/22).</t>
  </si>
  <si>
    <t xml:space="preserve">This is a conditional field. Required if not relieving an Encumbrance or Accrual.  Failure to provide a valid Business Unit GL will result in an error preventing the transaction from loading into Florida PALM.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Conditionally required if not relieving an Encumbrance or Accrual.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Conditionally required if not relieving an Encumbrance or Accrual.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Conditionally required if not relieving an Encumbrance or Accrual..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Conditionally required if not relieving an Encumbrance or Accrual..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field is optional.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field is optional. However if provided ,Must be valid value Florida PALM.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field is conditional.  If provided, must be a valid value in Florida PALM.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field is a conditional field. This field is required when PC Business Unit is provided and must be a valid value Florida PALM.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field is conditional. Populate when the PC Business Unit and Project fields are populated. If provided, must be a valid value Florida PALM.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field is optional. However if provided, must be a valid value Florida PALM.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field is optional.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is a required field.  Failure to provide a valid value will result in an error preventing the transaction from loading into Florida PALM.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is an optional field. This will default to the Accounting Date listed on the header when left blank.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1"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b/>
      <sz val="11"/>
      <color rgb="FF000000"/>
      <name val="Arial"/>
      <family val="2"/>
    </font>
    <font>
      <b/>
      <sz val="18"/>
      <name val="Arial"/>
      <family val="2"/>
    </font>
    <font>
      <sz val="11"/>
      <color rgb="FF000000"/>
      <name val="Arial"/>
      <family val="2"/>
    </font>
    <font>
      <sz val="8"/>
      <name val="Calibri"/>
      <family val="2"/>
      <scheme val="minor"/>
    </font>
    <font>
      <sz val="11"/>
      <color indexed="8"/>
      <name val="Arial"/>
      <family val="2"/>
    </font>
    <font>
      <sz val="10"/>
      <color indexed="8"/>
      <name val="MS Sans Serif"/>
    </font>
    <font>
      <sz val="11"/>
      <color rgb="FFFF0000"/>
      <name val="Arial"/>
      <family val="2"/>
    </font>
    <font>
      <sz val="11"/>
      <color rgb="FFC00000"/>
      <name val="Arial"/>
      <family val="2"/>
    </font>
    <font>
      <strike/>
      <sz val="11"/>
      <name val="Arial"/>
      <family val="2"/>
    </font>
  </fonts>
  <fills count="10">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theme="0" tint="-0.249977111117893"/>
        <bgColor indexed="64"/>
      </patternFill>
    </fill>
  </fills>
  <borders count="13">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thin">
        <color indexed="64"/>
      </left>
      <right style="thin">
        <color indexed="64"/>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s>
  <cellStyleXfs count="20">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xf numFmtId="0" fontId="17" fillId="0" borderId="0"/>
  </cellStyleXfs>
  <cellXfs count="99">
    <xf numFmtId="0" fontId="0" fillId="0" borderId="0" xfId="0"/>
    <xf numFmtId="0" fontId="6" fillId="0" borderId="0" xfId="0" applyFont="1"/>
    <xf numFmtId="0" fontId="6" fillId="0" borderId="0" xfId="15"/>
    <xf numFmtId="0" fontId="0" fillId="2" borderId="0" xfId="0" applyFill="1"/>
    <xf numFmtId="0" fontId="8" fillId="5" borderId="2" xfId="1" applyFont="1" applyFill="1" applyBorder="1" applyAlignment="1">
      <alignment horizontal="left" vertical="top" wrapText="1"/>
    </xf>
    <xf numFmtId="0" fontId="9" fillId="2" borderId="0" xfId="1" applyFont="1" applyFill="1"/>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8" fillId="8" borderId="2" xfId="0" applyFont="1" applyFill="1" applyBorder="1" applyAlignment="1">
      <alignment horizontal="left" vertical="top" wrapText="1"/>
    </xf>
    <xf numFmtId="0" fontId="7" fillId="7"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vertical="top" wrapText="1"/>
    </xf>
    <xf numFmtId="0" fontId="11" fillId="2" borderId="0" xfId="1" applyFont="1" applyFill="1"/>
    <xf numFmtId="0" fontId="8" fillId="2" borderId="2" xfId="8" applyFont="1" applyFill="1" applyBorder="1" applyAlignment="1">
      <alignment horizontal="left" vertical="top"/>
    </xf>
    <xf numFmtId="0" fontId="6" fillId="2" borderId="2" xfId="0" applyFont="1" applyFill="1" applyBorder="1" applyAlignment="1">
      <alignment vertical="top"/>
    </xf>
    <xf numFmtId="0" fontId="12" fillId="6" borderId="2" xfId="0" applyFont="1" applyFill="1" applyBorder="1" applyAlignment="1">
      <alignment horizontal="left" vertical="center" wrapText="1"/>
    </xf>
    <xf numFmtId="0" fontId="6" fillId="0" borderId="2" xfId="0" applyFont="1" applyBorder="1" applyAlignment="1">
      <alignment vertical="center" wrapText="1"/>
    </xf>
    <xf numFmtId="0" fontId="13" fillId="2" borderId="0" xfId="0" applyFont="1" applyFill="1"/>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9"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7" fillId="4" borderId="2" xfId="8"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14" fillId="0" borderId="0" xfId="0" applyFont="1"/>
    <xf numFmtId="0" fontId="7" fillId="4" borderId="3" xfId="0" applyFont="1" applyFill="1" applyBorder="1" applyAlignment="1">
      <alignment horizontal="left" vertical="top" wrapText="1"/>
    </xf>
    <xf numFmtId="0" fontId="6" fillId="0" borderId="2" xfId="0" applyFont="1" applyBorder="1" applyAlignment="1">
      <alignment horizontal="left" vertical="top" wrapText="1"/>
    </xf>
    <xf numFmtId="0" fontId="6" fillId="0" borderId="6" xfId="0" applyFont="1" applyBorder="1" applyAlignment="1">
      <alignment horizontal="left" vertical="top" wrapText="1"/>
    </xf>
    <xf numFmtId="0" fontId="6" fillId="0" borderId="2" xfId="0" applyFont="1" applyBorder="1" applyAlignment="1">
      <alignment vertical="top" wrapText="1"/>
    </xf>
    <xf numFmtId="0" fontId="6" fillId="0" borderId="2" xfId="0" applyFont="1" applyBorder="1"/>
    <xf numFmtId="0" fontId="6" fillId="2" borderId="2" xfId="0" applyFont="1" applyFill="1" applyBorder="1" applyAlignment="1">
      <alignment horizontal="left" vertical="top" wrapText="1"/>
    </xf>
    <xf numFmtId="0" fontId="11" fillId="0" borderId="2" xfId="0" applyFont="1" applyBorder="1" applyAlignment="1">
      <alignment vertical="top" wrapText="1"/>
    </xf>
    <xf numFmtId="0" fontId="11" fillId="0" borderId="2" xfId="0" applyFont="1" applyBorder="1" applyAlignment="1">
      <alignment horizontal="left" vertical="top" wrapText="1"/>
    </xf>
    <xf numFmtId="0" fontId="11" fillId="0" borderId="2" xfId="9" quotePrefix="1" applyFont="1" applyFill="1" applyBorder="1" applyAlignment="1">
      <alignment horizontal="left" vertical="top" wrapText="1"/>
    </xf>
    <xf numFmtId="0" fontId="11" fillId="0" borderId="2" xfId="9" applyFont="1" applyFill="1" applyBorder="1" applyAlignment="1">
      <alignment horizontal="left" vertical="top" wrapText="1"/>
    </xf>
    <xf numFmtId="0" fontId="11" fillId="0" borderId="2" xfId="0" applyFont="1" applyBorder="1" applyAlignment="1">
      <alignment vertical="top"/>
    </xf>
    <xf numFmtId="0" fontId="10" fillId="2" borderId="2" xfId="8" applyFont="1" applyFill="1" applyBorder="1" applyAlignment="1">
      <alignment vertical="top"/>
    </xf>
    <xf numFmtId="0" fontId="18" fillId="0" borderId="0" xfId="0" applyFont="1"/>
    <xf numFmtId="0" fontId="18" fillId="2" borderId="0" xfId="0" applyFont="1" applyFill="1"/>
    <xf numFmtId="0" fontId="14" fillId="0" borderId="2" xfId="0" applyFont="1" applyBorder="1" applyAlignment="1">
      <alignment horizontal="left" vertical="top" wrapText="1"/>
    </xf>
    <xf numFmtId="0" fontId="6" fillId="5" borderId="2" xfId="1" applyFont="1" applyFill="1" applyBorder="1" applyAlignment="1">
      <alignment horizontal="left" vertical="top" wrapText="1"/>
    </xf>
    <xf numFmtId="0" fontId="11" fillId="0" borderId="11" xfId="0" applyFont="1" applyBorder="1" applyAlignment="1">
      <alignment horizontal="left" vertical="top" wrapText="1"/>
    </xf>
    <xf numFmtId="0" fontId="14" fillId="0" borderId="11" xfId="0" applyFont="1" applyBorder="1" applyAlignment="1">
      <alignment horizontal="left" vertical="top" wrapText="1"/>
    </xf>
    <xf numFmtId="0" fontId="8" fillId="2" borderId="2" xfId="0" applyFont="1" applyFill="1" applyBorder="1" applyAlignment="1">
      <alignment horizontal="left" vertical="top" wrapText="1"/>
    </xf>
    <xf numFmtId="0" fontId="18" fillId="0" borderId="2" xfId="0" applyFont="1" applyBorder="1" applyAlignment="1">
      <alignment vertical="top"/>
    </xf>
    <xf numFmtId="0" fontId="18" fillId="0" borderId="2" xfId="0" applyFont="1" applyBorder="1" applyAlignment="1">
      <alignment horizontal="left" vertical="top" wrapText="1"/>
    </xf>
    <xf numFmtId="0" fontId="18" fillId="0" borderId="6" xfId="0" applyFont="1" applyBorder="1" applyAlignment="1">
      <alignment horizontal="left" vertical="top" wrapText="1"/>
    </xf>
    <xf numFmtId="49" fontId="6" fillId="0" borderId="2" xfId="15" applyNumberFormat="1" applyBorder="1" applyAlignment="1">
      <alignment horizontal="center" vertical="top"/>
    </xf>
    <xf numFmtId="14" fontId="6" fillId="0" borderId="2" xfId="15" applyNumberFormat="1" applyBorder="1" applyAlignment="1">
      <alignment horizontal="center" vertical="top"/>
    </xf>
    <xf numFmtId="0" fontId="6" fillId="0" borderId="2" xfId="15" applyBorder="1" applyAlignment="1">
      <alignment horizontal="left" vertical="top"/>
    </xf>
    <xf numFmtId="0" fontId="6" fillId="0" borderId="10" xfId="0" applyFont="1" applyBorder="1" applyAlignment="1">
      <alignment vertical="top" wrapText="1"/>
    </xf>
    <xf numFmtId="0" fontId="11" fillId="0" borderId="10" xfId="0" applyFont="1" applyBorder="1" applyAlignment="1">
      <alignment vertical="top" wrapText="1"/>
    </xf>
    <xf numFmtId="0" fontId="11" fillId="0" borderId="10" xfId="0" applyFont="1" applyBorder="1" applyAlignment="1">
      <alignment horizontal="left" vertical="top" wrapText="1"/>
    </xf>
    <xf numFmtId="0" fontId="11" fillId="0" borderId="10" xfId="0" quotePrefix="1" applyFont="1" applyBorder="1" applyAlignment="1">
      <alignment horizontal="left" vertical="top" wrapText="1"/>
    </xf>
    <xf numFmtId="0" fontId="16" fillId="0" borderId="2" xfId="15" applyFont="1" applyBorder="1" applyAlignment="1">
      <alignment horizontal="left" vertical="top" wrapText="1"/>
    </xf>
    <xf numFmtId="49" fontId="11" fillId="0" borderId="2" xfId="9" applyNumberFormat="1" applyFont="1" applyFill="1" applyBorder="1" applyAlignment="1">
      <alignment horizontal="left" vertical="top" wrapText="1"/>
    </xf>
    <xf numFmtId="0" fontId="11" fillId="0" borderId="2" xfId="1" applyFont="1" applyBorder="1" applyAlignment="1">
      <alignment horizontal="left" vertical="top" wrapText="1"/>
    </xf>
    <xf numFmtId="0" fontId="11" fillId="0" borderId="2" xfId="15" applyFont="1" applyBorder="1" applyAlignment="1">
      <alignment horizontal="left" vertical="top" wrapText="1"/>
    </xf>
    <xf numFmtId="14" fontId="6" fillId="0" borderId="2" xfId="0" applyNumberFormat="1" applyFont="1" applyBorder="1" applyAlignment="1">
      <alignment horizontal="left" vertical="top" wrapText="1"/>
    </xf>
    <xf numFmtId="49" fontId="6" fillId="0" borderId="2" xfId="0" applyNumberFormat="1" applyFont="1" applyBorder="1" applyAlignment="1">
      <alignment horizontal="left" vertical="top" wrapText="1"/>
    </xf>
    <xf numFmtId="0" fontId="16" fillId="0" borderId="2" xfId="19" applyFont="1" applyBorder="1" applyAlignment="1">
      <alignment horizontal="left" vertical="top" wrapText="1"/>
    </xf>
    <xf numFmtId="0" fontId="11" fillId="0" borderId="12" xfId="0" applyFont="1" applyBorder="1" applyAlignment="1">
      <alignment vertical="top" wrapText="1"/>
    </xf>
    <xf numFmtId="0" fontId="11" fillId="0" borderId="12" xfId="15" applyFont="1" applyBorder="1" applyAlignment="1">
      <alignment horizontal="left" vertical="top" wrapText="1"/>
    </xf>
    <xf numFmtId="0" fontId="11" fillId="0" borderId="12" xfId="0" applyFont="1" applyBorder="1" applyAlignment="1">
      <alignment horizontal="left" vertical="top" wrapText="1"/>
    </xf>
    <xf numFmtId="0" fontId="11" fillId="0" borderId="12" xfId="9" applyFont="1" applyFill="1" applyBorder="1" applyAlignment="1">
      <alignment horizontal="left" vertical="top" wrapText="1"/>
    </xf>
    <xf numFmtId="0" fontId="16" fillId="0" borderId="2" xfId="15" applyFont="1" applyBorder="1" applyAlignment="1">
      <alignment vertical="top" wrapText="1"/>
    </xf>
    <xf numFmtId="0" fontId="6" fillId="0" borderId="0" xfId="0" applyFont="1" applyAlignment="1">
      <alignment vertical="top"/>
    </xf>
    <xf numFmtId="0" fontId="11" fillId="2" borderId="2" xfId="0" applyFont="1" applyFill="1" applyBorder="1" applyAlignment="1">
      <alignment horizontal="left" vertical="top" wrapText="1"/>
    </xf>
    <xf numFmtId="0" fontId="11" fillId="0" borderId="2" xfId="0" applyFont="1" applyFill="1" applyBorder="1" applyAlignment="1">
      <alignment horizontal="left" vertical="top" wrapText="1"/>
    </xf>
    <xf numFmtId="0" fontId="11" fillId="0" borderId="10" xfId="0" applyFont="1" applyFill="1" applyBorder="1" applyAlignment="1">
      <alignment vertical="top" wrapText="1"/>
    </xf>
    <xf numFmtId="0" fontId="11" fillId="0" borderId="2" xfId="0" applyFont="1" applyFill="1" applyBorder="1" applyAlignment="1">
      <alignment vertical="top" wrapText="1"/>
    </xf>
    <xf numFmtId="0" fontId="11" fillId="0" borderId="2" xfId="15" applyFont="1" applyFill="1" applyBorder="1" applyAlignment="1">
      <alignment horizontal="left" vertical="top" wrapText="1"/>
    </xf>
    <xf numFmtId="49" fontId="6" fillId="0" borderId="2" xfId="15" applyNumberFormat="1" applyFill="1" applyBorder="1" applyAlignment="1">
      <alignment horizontal="center" vertical="top"/>
    </xf>
    <xf numFmtId="14" fontId="6" fillId="0" borderId="2" xfId="15" applyNumberFormat="1" applyFill="1" applyBorder="1" applyAlignment="1">
      <alignment horizontal="center" vertical="top"/>
    </xf>
    <xf numFmtId="0" fontId="6" fillId="0" borderId="2" xfId="15" applyFill="1" applyBorder="1" applyAlignment="1">
      <alignment horizontal="left" vertical="top" wrapText="1"/>
    </xf>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7" fillId="4" borderId="7" xfId="0" applyFont="1" applyFill="1" applyBorder="1" applyAlignment="1">
      <alignment horizontal="left" vertical="top" wrapText="1"/>
    </xf>
    <xf numFmtId="0" fontId="7" fillId="4" borderId="8" xfId="0" applyFont="1" applyFill="1" applyBorder="1" applyAlignment="1">
      <alignment horizontal="left" vertical="top" wrapText="1"/>
    </xf>
    <xf numFmtId="0" fontId="7" fillId="4" borderId="9" xfId="0" applyFont="1" applyFill="1" applyBorder="1" applyAlignment="1">
      <alignment horizontal="left" vertical="top" wrapText="1"/>
    </xf>
    <xf numFmtId="0" fontId="7" fillId="7" borderId="4" xfId="0" applyFont="1" applyFill="1" applyBorder="1" applyAlignment="1">
      <alignment horizontal="center" vertical="top" wrapText="1"/>
    </xf>
    <xf numFmtId="0" fontId="7" fillId="7" borderId="5" xfId="0" applyFont="1" applyFill="1" applyBorder="1" applyAlignment="1">
      <alignment horizontal="center" vertical="top" wrapText="1"/>
    </xf>
    <xf numFmtId="0" fontId="7" fillId="7" borderId="6" xfId="0" applyFont="1" applyFill="1" applyBorder="1" applyAlignment="1">
      <alignment horizontal="center" vertical="top" wrapText="1"/>
    </xf>
  </cellXfs>
  <cellStyles count="20">
    <cellStyle name="Normal" xfId="0" builtinId="0"/>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Normal_Sheet1" xfId="19" xr:uid="{4ED81236-04AC-4DB4-A3AB-65BF7022A9E2}"/>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0" defaultTableStyle="TableStyleMedium2" defaultPivotStyle="PivotStyleLight16"/>
  <colors>
    <mruColors>
      <color rgb="FF000000"/>
      <color rgb="FFCCFFCC"/>
      <color rgb="FF03304B"/>
      <color rgb="FF22658A"/>
      <color rgb="FFE2E2E2"/>
      <color rgb="FF00FFFF"/>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2085025</xdr:colOff>
      <xdr:row>5</xdr:row>
      <xdr:rowOff>15677</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15755" cy="91610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3941130</xdr:colOff>
      <xdr:row>4</xdr:row>
      <xdr:rowOff>189032</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1455105</xdr:colOff>
      <xdr:row>4</xdr:row>
      <xdr:rowOff>163632</xdr:rowOff>
    </xdr:to>
    <xdr:pic>
      <xdr:nvPicPr>
        <xdr:cNvPr id="4" name="Picture 3">
          <a:extLst>
            <a:ext uri="{FF2B5EF4-FFF2-40B4-BE49-F238E27FC236}">
              <a16:creationId xmlns:a16="http://schemas.microsoft.com/office/drawing/2014/main" id="{00000000-0008-0000-02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71438</xdr:colOff>
      <xdr:row>0</xdr:row>
      <xdr:rowOff>130969</xdr:rowOff>
    </xdr:from>
    <xdr:to>
      <xdr:col>3</xdr:col>
      <xdr:colOff>248041</xdr:colOff>
      <xdr:row>5</xdr:row>
      <xdr:rowOff>115372</xdr:rowOff>
    </xdr:to>
    <xdr:pic>
      <xdr:nvPicPr>
        <xdr:cNvPr id="2" name="Picture 1">
          <a:extLst>
            <a:ext uri="{FF2B5EF4-FFF2-40B4-BE49-F238E27FC236}">
              <a16:creationId xmlns:a16="http://schemas.microsoft.com/office/drawing/2014/main" id="{555A903E-4FE2-4B99-8082-5B573A9D199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71438" y="130969"/>
          <a:ext cx="4175039" cy="877372"/>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20"/>
  <sheetViews>
    <sheetView showGridLines="0" topLeftCell="A16" zoomScaleNormal="100" zoomScalePageLayoutView="80" workbookViewId="0">
      <selection activeCell="C20" sqref="C20"/>
    </sheetView>
  </sheetViews>
  <sheetFormatPr defaultColWidth="8.5703125" defaultRowHeight="14.25" x14ac:dyDescent="0.2"/>
  <cols>
    <col min="1" max="1" width="17" style="2" customWidth="1"/>
    <col min="2" max="2" width="13.5703125" style="2" customWidth="1"/>
    <col min="3" max="3" width="72.42578125" style="2" customWidth="1"/>
    <col min="4" max="16384" width="8.5703125" style="2"/>
  </cols>
  <sheetData>
    <row r="7" spans="1:3" ht="15" x14ac:dyDescent="0.25">
      <c r="A7" s="89" t="s">
        <v>0</v>
      </c>
      <c r="B7" s="89"/>
      <c r="C7" s="89"/>
    </row>
    <row r="8" spans="1:3" ht="15" x14ac:dyDescent="0.2">
      <c r="A8" s="15" t="s">
        <v>1</v>
      </c>
      <c r="B8" s="15" t="s">
        <v>2</v>
      </c>
      <c r="C8" s="15" t="s">
        <v>3</v>
      </c>
    </row>
    <row r="9" spans="1:3" x14ac:dyDescent="0.2">
      <c r="A9" s="61" t="s">
        <v>206</v>
      </c>
      <c r="B9" s="62">
        <v>45432</v>
      </c>
      <c r="C9" s="63" t="s">
        <v>207</v>
      </c>
    </row>
    <row r="10" spans="1:3" ht="28.5" x14ac:dyDescent="0.2">
      <c r="A10" s="61" t="s">
        <v>208</v>
      </c>
      <c r="B10" s="62">
        <v>45447</v>
      </c>
      <c r="C10" s="16" t="s">
        <v>209</v>
      </c>
    </row>
    <row r="11" spans="1:3" x14ac:dyDescent="0.2">
      <c r="A11" s="61" t="s">
        <v>212</v>
      </c>
      <c r="B11" s="62">
        <v>45518</v>
      </c>
      <c r="C11" s="63" t="s">
        <v>213</v>
      </c>
    </row>
    <row r="12" spans="1:3" ht="100.15" customHeight="1" x14ac:dyDescent="0.2">
      <c r="A12" s="61" t="s">
        <v>216</v>
      </c>
      <c r="B12" s="62">
        <v>45539</v>
      </c>
      <c r="C12" s="16" t="s">
        <v>217</v>
      </c>
    </row>
    <row r="13" spans="1:3" ht="99.75" x14ac:dyDescent="0.2">
      <c r="A13" s="61" t="s">
        <v>229</v>
      </c>
      <c r="B13" s="62">
        <v>45637</v>
      </c>
      <c r="C13" s="16" t="s">
        <v>230</v>
      </c>
    </row>
    <row r="14" spans="1:3" ht="142.5" x14ac:dyDescent="0.2">
      <c r="A14" s="61" t="s">
        <v>237</v>
      </c>
      <c r="B14" s="62">
        <v>45723</v>
      </c>
      <c r="C14" s="16" t="s">
        <v>257</v>
      </c>
    </row>
    <row r="15" spans="1:3" ht="171" x14ac:dyDescent="0.2">
      <c r="A15" s="61" t="s">
        <v>256</v>
      </c>
      <c r="B15" s="62">
        <v>45737</v>
      </c>
      <c r="C15" s="16" t="s">
        <v>259</v>
      </c>
    </row>
    <row r="16" spans="1:3" ht="228" x14ac:dyDescent="0.2">
      <c r="A16" s="61" t="s">
        <v>260</v>
      </c>
      <c r="B16" s="62">
        <v>45792</v>
      </c>
      <c r="C16" s="16" t="s">
        <v>273</v>
      </c>
    </row>
    <row r="17" spans="1:3" ht="28.5" x14ac:dyDescent="0.2">
      <c r="A17" s="61" t="s">
        <v>274</v>
      </c>
      <c r="B17" s="62">
        <v>45810</v>
      </c>
      <c r="C17" s="16" t="s">
        <v>275</v>
      </c>
    </row>
    <row r="18" spans="1:3" ht="71.25" x14ac:dyDescent="0.2">
      <c r="A18" s="61" t="s">
        <v>285</v>
      </c>
      <c r="B18" s="62">
        <v>45923</v>
      </c>
      <c r="C18" s="16" t="s">
        <v>288</v>
      </c>
    </row>
    <row r="19" spans="1:3" ht="85.5" x14ac:dyDescent="0.2">
      <c r="A19" s="61" t="s">
        <v>289</v>
      </c>
      <c r="B19" s="62">
        <v>45968</v>
      </c>
      <c r="C19" s="16" t="s">
        <v>290</v>
      </c>
    </row>
    <row r="20" spans="1:3" ht="213.75" x14ac:dyDescent="0.2">
      <c r="A20" s="86" t="s">
        <v>292</v>
      </c>
      <c r="B20" s="87">
        <v>46120</v>
      </c>
      <c r="C20" s="88" t="s">
        <v>293</v>
      </c>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dimension ref="B5:Y32"/>
  <sheetViews>
    <sheetView zoomScaleNormal="100" workbookViewId="0">
      <selection activeCell="B8" sqref="B8"/>
    </sheetView>
  </sheetViews>
  <sheetFormatPr defaultColWidth="8.5703125" defaultRowHeight="14.25" x14ac:dyDescent="0.2"/>
  <cols>
    <col min="1" max="1" width="3.42578125" style="6" customWidth="1"/>
    <col min="2" max="2" width="59.42578125" style="6" customWidth="1"/>
    <col min="3" max="3" width="97.42578125" style="6" customWidth="1"/>
    <col min="4" max="4" width="8.5703125" style="6" customWidth="1"/>
    <col min="5" max="16384" width="8.5703125" style="6"/>
  </cols>
  <sheetData>
    <row r="5" spans="2:3" ht="23.85" customHeight="1" x14ac:dyDescent="0.2"/>
    <row r="6" spans="2:3" ht="25.5" x14ac:dyDescent="0.35">
      <c r="B6" s="5" t="s">
        <v>157</v>
      </c>
      <c r="C6" s="5"/>
    </row>
    <row r="7" spans="2:3" ht="17.100000000000001" customHeight="1" x14ac:dyDescent="0.35">
      <c r="B7" s="5"/>
    </row>
    <row r="8" spans="2:3" ht="15" x14ac:dyDescent="0.2">
      <c r="B8" s="8" t="s">
        <v>4</v>
      </c>
      <c r="C8" s="8" t="s">
        <v>5</v>
      </c>
    </row>
    <row r="9" spans="2:3" x14ac:dyDescent="0.2">
      <c r="B9" s="90" t="s">
        <v>6</v>
      </c>
      <c r="C9" s="90"/>
    </row>
    <row r="10" spans="2:3" ht="15" x14ac:dyDescent="0.25">
      <c r="B10" s="36" t="s">
        <v>7</v>
      </c>
      <c r="C10" s="14" t="s">
        <v>8</v>
      </c>
    </row>
    <row r="11" spans="2:3" ht="15" x14ac:dyDescent="0.25">
      <c r="B11" s="36" t="s">
        <v>9</v>
      </c>
      <c r="C11" s="14" t="s">
        <v>10</v>
      </c>
    </row>
    <row r="12" spans="2:3" ht="15" x14ac:dyDescent="0.25">
      <c r="B12" s="36" t="s">
        <v>11</v>
      </c>
      <c r="C12" s="14" t="s">
        <v>12</v>
      </c>
    </row>
    <row r="13" spans="2:3" ht="15" x14ac:dyDescent="0.2">
      <c r="B13" s="37" t="s">
        <v>13</v>
      </c>
      <c r="C13" s="35" t="s">
        <v>14</v>
      </c>
    </row>
    <row r="14" spans="2:3" ht="17.100000000000001" customHeight="1" x14ac:dyDescent="0.2">
      <c r="B14" s="17"/>
    </row>
    <row r="15" spans="2:3" ht="15" x14ac:dyDescent="0.2">
      <c r="B15" s="8" t="s">
        <v>15</v>
      </c>
      <c r="C15" s="33" t="s">
        <v>16</v>
      </c>
    </row>
    <row r="16" spans="2:3" ht="28.5" x14ac:dyDescent="0.2">
      <c r="B16" s="46" t="s">
        <v>210</v>
      </c>
      <c r="C16" s="44" t="s">
        <v>158</v>
      </c>
    </row>
    <row r="17" spans="2:25" x14ac:dyDescent="0.2">
      <c r="B17" s="17"/>
    </row>
    <row r="18" spans="2:25" ht="15" x14ac:dyDescent="0.2">
      <c r="B18" s="8" t="s">
        <v>17</v>
      </c>
      <c r="C18" s="8" t="s">
        <v>5</v>
      </c>
    </row>
    <row r="19" spans="2:25" ht="15" x14ac:dyDescent="0.2">
      <c r="B19" s="18" t="s">
        <v>18</v>
      </c>
      <c r="C19" s="19" t="s">
        <v>72</v>
      </c>
    </row>
    <row r="20" spans="2:25" ht="15" x14ac:dyDescent="0.2">
      <c r="B20" s="18" t="s">
        <v>19</v>
      </c>
      <c r="C20" s="34" t="s">
        <v>20</v>
      </c>
    </row>
    <row r="21" spans="2:25" ht="28.5" x14ac:dyDescent="0.2">
      <c r="B21" s="20" t="s">
        <v>21</v>
      </c>
      <c r="C21" s="21" t="s">
        <v>22</v>
      </c>
    </row>
    <row r="22" spans="2:25" ht="15" x14ac:dyDescent="0.2">
      <c r="B22" s="20" t="s">
        <v>23</v>
      </c>
      <c r="C22" s="21" t="s">
        <v>24</v>
      </c>
    </row>
    <row r="23" spans="2:25" ht="15" x14ac:dyDescent="0.2">
      <c r="B23" s="20" t="s">
        <v>25</v>
      </c>
      <c r="C23" s="21" t="s">
        <v>26</v>
      </c>
    </row>
    <row r="24" spans="2:25" ht="28.5" x14ac:dyDescent="0.2">
      <c r="B24" s="20" t="s">
        <v>27</v>
      </c>
      <c r="C24" s="21" t="s">
        <v>71</v>
      </c>
      <c r="D24" s="52"/>
      <c r="E24" s="52"/>
      <c r="F24" s="52"/>
      <c r="G24" s="52"/>
    </row>
    <row r="25" spans="2:25" ht="15" x14ac:dyDescent="0.2">
      <c r="B25" s="20" t="s">
        <v>28</v>
      </c>
      <c r="C25" s="38" t="s">
        <v>29</v>
      </c>
    </row>
    <row r="26" spans="2:25" ht="42.75" x14ac:dyDescent="0.2">
      <c r="B26" s="20" t="s">
        <v>30</v>
      </c>
      <c r="C26" s="21" t="s">
        <v>31</v>
      </c>
      <c r="D26" s="52"/>
      <c r="E26" s="52"/>
      <c r="F26" s="52"/>
      <c r="G26" s="52"/>
      <c r="H26" s="52"/>
      <c r="I26" s="52"/>
      <c r="J26" s="52"/>
      <c r="K26" s="52"/>
      <c r="L26" s="52"/>
      <c r="M26" s="52"/>
      <c r="N26" s="52"/>
      <c r="O26" s="52"/>
      <c r="P26" s="52"/>
      <c r="Q26" s="52"/>
      <c r="R26" s="52"/>
      <c r="S26" s="52"/>
      <c r="T26" s="52"/>
      <c r="U26" s="52"/>
      <c r="V26" s="52"/>
      <c r="W26" s="52"/>
      <c r="X26" s="52"/>
      <c r="Y26" s="52"/>
    </row>
    <row r="27" spans="2:25" ht="15" x14ac:dyDescent="0.2">
      <c r="B27" s="7"/>
      <c r="C27" s="7"/>
    </row>
    <row r="28" spans="2:25" ht="15" x14ac:dyDescent="0.2">
      <c r="B28" s="29" t="s">
        <v>32</v>
      </c>
      <c r="C28" s="29" t="s">
        <v>5</v>
      </c>
    </row>
    <row r="29" spans="2:25" ht="15" x14ac:dyDescent="0.2">
      <c r="B29" s="32"/>
      <c r="C29" s="32"/>
    </row>
    <row r="30" spans="2:25" ht="15" x14ac:dyDescent="0.2">
      <c r="B30" s="30" t="s">
        <v>33</v>
      </c>
      <c r="C30" s="49" t="s">
        <v>238</v>
      </c>
    </row>
    <row r="31" spans="2:25" ht="15" x14ac:dyDescent="0.2">
      <c r="B31" s="50"/>
      <c r="C31" s="49"/>
    </row>
    <row r="32" spans="2:25" ht="15" x14ac:dyDescent="0.2">
      <c r="B32" s="30" t="s">
        <v>34</v>
      </c>
      <c r="C32" s="31" t="s">
        <v>211</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FA545B3-8091-4255-959D-8795D58966D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dimension ref="B1:E27"/>
  <sheetViews>
    <sheetView topLeftCell="A16" zoomScaleNormal="100" workbookViewId="0">
      <selection activeCell="B11" sqref="B11"/>
    </sheetView>
  </sheetViews>
  <sheetFormatPr defaultColWidth="8.5703125" defaultRowHeight="15" x14ac:dyDescent="0.25"/>
  <cols>
    <col min="1" max="1" width="3.42578125" style="3" customWidth="1"/>
    <col min="2" max="2" width="36" style="3" bestFit="1" customWidth="1"/>
    <col min="3" max="3" width="91.5703125" style="3" customWidth="1"/>
    <col min="4" max="16384" width="8.5703125" style="3"/>
  </cols>
  <sheetData>
    <row r="1" spans="2:3" x14ac:dyDescent="0.25">
      <c r="C1" s="6"/>
    </row>
    <row r="2" spans="2:3" x14ac:dyDescent="0.25">
      <c r="C2" s="6"/>
    </row>
    <row r="3" spans="2:3" x14ac:dyDescent="0.25">
      <c r="C3" s="6"/>
    </row>
    <row r="7" spans="2:3" ht="23.25" x14ac:dyDescent="0.35">
      <c r="B7" s="22" t="str">
        <f>'General Information'!B6</f>
        <v>IUI002 Inbound Inter-IntraUnit Interface</v>
      </c>
      <c r="C7" s="22"/>
    </row>
    <row r="8" spans="2:3" x14ac:dyDescent="0.25">
      <c r="B8" s="10"/>
      <c r="C8" s="10"/>
    </row>
    <row r="9" spans="2:3" ht="33" customHeight="1" x14ac:dyDescent="0.25">
      <c r="B9" s="91" t="s">
        <v>35</v>
      </c>
      <c r="C9" s="91"/>
    </row>
    <row r="10" spans="2:3" x14ac:dyDescent="0.25">
      <c r="B10" s="9"/>
      <c r="C10" s="9"/>
    </row>
    <row r="11" spans="2:3" x14ac:dyDescent="0.25">
      <c r="B11" s="23" t="s">
        <v>36</v>
      </c>
      <c r="C11" s="24" t="s">
        <v>5</v>
      </c>
    </row>
    <row r="12" spans="2:3" x14ac:dyDescent="0.25">
      <c r="B12" s="25" t="s">
        <v>37</v>
      </c>
      <c r="C12" s="26" t="s">
        <v>38</v>
      </c>
    </row>
    <row r="13" spans="2:3" ht="28.5" x14ac:dyDescent="0.25">
      <c r="B13" s="25" t="s">
        <v>39</v>
      </c>
      <c r="C13" s="26" t="s">
        <v>40</v>
      </c>
    </row>
    <row r="14" spans="2:3" ht="99.75" x14ac:dyDescent="0.25">
      <c r="B14" s="25" t="s">
        <v>41</v>
      </c>
      <c r="C14" s="26" t="s">
        <v>42</v>
      </c>
    </row>
    <row r="15" spans="2:3" ht="71.25" x14ac:dyDescent="0.25">
      <c r="B15" s="25" t="s">
        <v>43</v>
      </c>
      <c r="C15" s="26" t="s">
        <v>44</v>
      </c>
    </row>
    <row r="16" spans="2:3" ht="85.5" x14ac:dyDescent="0.25">
      <c r="B16" s="25" t="s">
        <v>45</v>
      </c>
      <c r="C16" s="26" t="s">
        <v>46</v>
      </c>
    </row>
    <row r="17" spans="2:5" x14ac:dyDescent="0.25">
      <c r="B17" s="25" t="s">
        <v>47</v>
      </c>
      <c r="C17" s="27" t="s">
        <v>48</v>
      </c>
    </row>
    <row r="18" spans="2:5" ht="28.5" x14ac:dyDescent="0.25">
      <c r="B18" s="25" t="s">
        <v>49</v>
      </c>
      <c r="C18" s="26" t="s">
        <v>50</v>
      </c>
    </row>
    <row r="19" spans="2:5" ht="42.75" x14ac:dyDescent="0.25">
      <c r="B19" s="25" t="s">
        <v>51</v>
      </c>
      <c r="C19" s="26" t="s">
        <v>52</v>
      </c>
    </row>
    <row r="20" spans="2:5" x14ac:dyDescent="0.25">
      <c r="B20" s="6"/>
      <c r="C20" s="6"/>
    </row>
    <row r="21" spans="2:5" x14ac:dyDescent="0.25">
      <c r="B21" s="6"/>
      <c r="C21" s="6"/>
      <c r="D21" s="13"/>
      <c r="E21" s="13"/>
    </row>
    <row r="22" spans="2:5" x14ac:dyDescent="0.25">
      <c r="B22" s="12" t="s">
        <v>53</v>
      </c>
      <c r="C22" s="12" t="s">
        <v>5</v>
      </c>
    </row>
    <row r="23" spans="2:5" x14ac:dyDescent="0.25">
      <c r="B23" s="92" t="s">
        <v>54</v>
      </c>
      <c r="C23" s="92"/>
    </row>
    <row r="24" spans="2:5" x14ac:dyDescent="0.25">
      <c r="B24" s="28" t="s">
        <v>37</v>
      </c>
      <c r="C24" s="14" t="s">
        <v>55</v>
      </c>
    </row>
    <row r="25" spans="2:5" x14ac:dyDescent="0.25">
      <c r="B25" s="28" t="s">
        <v>41</v>
      </c>
      <c r="C25" s="14" t="s">
        <v>56</v>
      </c>
    </row>
    <row r="26" spans="2:5" x14ac:dyDescent="0.25">
      <c r="B26" s="28" t="s">
        <v>43</v>
      </c>
      <c r="C26" s="14" t="s">
        <v>57</v>
      </c>
    </row>
    <row r="27" spans="2:5" x14ac:dyDescent="0.25">
      <c r="B27" s="28" t="s">
        <v>58</v>
      </c>
      <c r="C27" s="14" t="s">
        <v>59</v>
      </c>
    </row>
  </sheetData>
  <mergeCells count="2">
    <mergeCell ref="B9:C9"/>
    <mergeCell ref="B23:C23"/>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dimension ref="A2:L78"/>
  <sheetViews>
    <sheetView showGridLines="0" tabSelected="1" zoomScale="85" zoomScaleNormal="85" workbookViewId="0">
      <pane ySplit="11" topLeftCell="A12" activePane="bottomLeft" state="frozen"/>
      <selection pane="bottomLeft" activeCell="A11" sqref="A11"/>
    </sheetView>
  </sheetViews>
  <sheetFormatPr defaultColWidth="8.5703125" defaultRowHeight="14.25" x14ac:dyDescent="0.2"/>
  <cols>
    <col min="1" max="1" width="31.5703125" style="1" bestFit="1" customWidth="1"/>
    <col min="2" max="2" width="15.28515625" style="1" customWidth="1"/>
    <col min="3" max="3" width="10.7109375" style="1" customWidth="1"/>
    <col min="4" max="4" width="12.5703125" style="1" customWidth="1"/>
    <col min="5" max="5" width="16.28515625" style="1" customWidth="1"/>
    <col min="6" max="6" width="40.5703125" style="1" customWidth="1"/>
    <col min="7" max="7" width="35.5703125" style="1" customWidth="1"/>
    <col min="8" max="8" width="59.140625" style="1" customWidth="1"/>
    <col min="9" max="12" width="8.5703125" style="1" customWidth="1"/>
    <col min="13" max="16384" width="8.5703125" style="1"/>
  </cols>
  <sheetData>
    <row r="2" spans="1:12" x14ac:dyDescent="0.2">
      <c r="A2" s="51"/>
    </row>
    <row r="8" spans="1:12" ht="14.65" customHeight="1" x14ac:dyDescent="0.2">
      <c r="A8" s="91" t="s">
        <v>60</v>
      </c>
      <c r="B8" s="91"/>
      <c r="C8" s="91"/>
      <c r="D8" s="91"/>
      <c r="E8" s="91"/>
      <c r="F8" s="91"/>
      <c r="G8" s="91"/>
      <c r="H8" s="91"/>
      <c r="I8" s="91"/>
      <c r="J8" s="91"/>
      <c r="K8" s="91"/>
      <c r="L8" s="91"/>
    </row>
    <row r="9" spans="1:12" ht="15" thickBot="1" x14ac:dyDescent="0.25"/>
    <row r="10" spans="1:12" ht="15" x14ac:dyDescent="0.2">
      <c r="A10" s="93" t="s">
        <v>159</v>
      </c>
      <c r="B10" s="94"/>
      <c r="C10" s="94"/>
      <c r="D10" s="94"/>
      <c r="E10" s="94"/>
      <c r="F10" s="94"/>
      <c r="G10" s="95"/>
      <c r="H10" s="39"/>
      <c r="I10" s="96" t="s">
        <v>53</v>
      </c>
      <c r="J10" s="97"/>
      <c r="K10" s="97"/>
      <c r="L10" s="98"/>
    </row>
    <row r="11" spans="1:12" ht="69.599999999999994" customHeight="1" x14ac:dyDescent="0.2">
      <c r="A11" s="4" t="s">
        <v>61</v>
      </c>
      <c r="B11" s="4" t="s">
        <v>62</v>
      </c>
      <c r="C11" s="4" t="s">
        <v>63</v>
      </c>
      <c r="D11" s="4" t="s">
        <v>64</v>
      </c>
      <c r="E11" s="4" t="s">
        <v>65</v>
      </c>
      <c r="F11" s="4" t="s">
        <v>5</v>
      </c>
      <c r="G11" s="54" t="s">
        <v>66</v>
      </c>
      <c r="H11" s="4" t="s">
        <v>67</v>
      </c>
      <c r="I11" s="11" t="s">
        <v>61</v>
      </c>
      <c r="J11" s="11" t="s">
        <v>68</v>
      </c>
      <c r="K11" s="11" t="s">
        <v>69</v>
      </c>
      <c r="L11" s="11" t="s">
        <v>70</v>
      </c>
    </row>
    <row r="12" spans="1:12" s="6" customFormat="1" ht="69.599999999999994" customHeight="1" x14ac:dyDescent="0.2">
      <c r="A12" s="64" t="s">
        <v>173</v>
      </c>
      <c r="B12" s="65" t="s">
        <v>81</v>
      </c>
      <c r="C12" s="65" t="s">
        <v>118</v>
      </c>
      <c r="D12" s="66">
        <v>1</v>
      </c>
      <c r="E12" s="66" t="s">
        <v>85</v>
      </c>
      <c r="F12" s="65" t="s">
        <v>174</v>
      </c>
      <c r="G12" s="67" t="s">
        <v>202</v>
      </c>
      <c r="H12" s="40" t="s">
        <v>225</v>
      </c>
      <c r="I12" s="57"/>
      <c r="J12" s="57"/>
      <c r="K12" s="57"/>
      <c r="L12" s="57"/>
    </row>
    <row r="13" spans="1:12" s="6" customFormat="1" ht="114" x14ac:dyDescent="0.2">
      <c r="A13" s="64" t="s">
        <v>114</v>
      </c>
      <c r="B13" s="65" t="s">
        <v>81</v>
      </c>
      <c r="C13" s="68" t="s">
        <v>118</v>
      </c>
      <c r="D13" s="40">
        <v>15</v>
      </c>
      <c r="E13" s="46" t="s">
        <v>87</v>
      </c>
      <c r="F13" s="45" t="s">
        <v>122</v>
      </c>
      <c r="G13" s="46" t="s">
        <v>231</v>
      </c>
      <c r="H13" s="40" t="s">
        <v>242</v>
      </c>
      <c r="I13" s="43"/>
      <c r="J13" s="43"/>
      <c r="K13" s="43"/>
      <c r="L13" s="40"/>
    </row>
    <row r="14" spans="1:12" ht="115.15" customHeight="1" x14ac:dyDescent="0.2">
      <c r="A14" s="64" t="s">
        <v>73</v>
      </c>
      <c r="B14" s="65" t="s">
        <v>81</v>
      </c>
      <c r="C14" s="46" t="s">
        <v>118</v>
      </c>
      <c r="D14" s="46">
        <v>4</v>
      </c>
      <c r="E14" s="46" t="s">
        <v>87</v>
      </c>
      <c r="F14" s="45" t="s">
        <v>228</v>
      </c>
      <c r="G14" s="46" t="s">
        <v>227</v>
      </c>
      <c r="H14" s="40" t="s">
        <v>223</v>
      </c>
      <c r="I14" s="42"/>
      <c r="J14" s="40"/>
      <c r="K14" s="40"/>
      <c r="L14" s="41"/>
    </row>
    <row r="15" spans="1:12" ht="409.5" x14ac:dyDescent="0.2">
      <c r="A15" s="42" t="s">
        <v>74</v>
      </c>
      <c r="B15" s="65" t="s">
        <v>81</v>
      </c>
      <c r="C15" s="46" t="s">
        <v>118</v>
      </c>
      <c r="D15" s="46">
        <v>4</v>
      </c>
      <c r="E15" s="46" t="s">
        <v>87</v>
      </c>
      <c r="F15" s="45" t="s">
        <v>239</v>
      </c>
      <c r="G15" s="81" t="s">
        <v>264</v>
      </c>
      <c r="H15" s="40" t="s">
        <v>224</v>
      </c>
      <c r="I15" s="31"/>
      <c r="J15" s="40"/>
      <c r="K15" s="40"/>
      <c r="L15" s="41"/>
    </row>
    <row r="16" spans="1:12" ht="199.5" x14ac:dyDescent="0.2">
      <c r="A16" s="42" t="s">
        <v>176</v>
      </c>
      <c r="B16" s="65" t="s">
        <v>81</v>
      </c>
      <c r="C16" s="46" t="s">
        <v>118</v>
      </c>
      <c r="D16" s="46">
        <v>1</v>
      </c>
      <c r="E16" s="46" t="s">
        <v>87</v>
      </c>
      <c r="F16" s="45" t="s">
        <v>241</v>
      </c>
      <c r="G16" s="46" t="s">
        <v>195</v>
      </c>
      <c r="H16" s="81" t="s">
        <v>266</v>
      </c>
      <c r="I16" s="58"/>
      <c r="J16" s="59"/>
      <c r="K16" s="59"/>
      <c r="L16" s="60"/>
    </row>
    <row r="17" spans="1:12" ht="142.5" x14ac:dyDescent="0.2">
      <c r="A17" s="42" t="s">
        <v>76</v>
      </c>
      <c r="B17" s="65" t="s">
        <v>81</v>
      </c>
      <c r="C17" s="46" t="s">
        <v>118</v>
      </c>
      <c r="D17" s="40">
        <v>5</v>
      </c>
      <c r="E17" s="46" t="s">
        <v>87</v>
      </c>
      <c r="F17" s="45" t="s">
        <v>243</v>
      </c>
      <c r="G17" s="69" t="s">
        <v>196</v>
      </c>
      <c r="H17" s="40" t="s">
        <v>247</v>
      </c>
      <c r="I17" s="40"/>
      <c r="J17" s="40"/>
      <c r="K17" s="40"/>
      <c r="L17" s="41"/>
    </row>
    <row r="18" spans="1:12" ht="320.25" customHeight="1" x14ac:dyDescent="0.2">
      <c r="A18" s="42" t="s">
        <v>75</v>
      </c>
      <c r="B18" s="65" t="s">
        <v>81</v>
      </c>
      <c r="C18" s="46" t="s">
        <v>118</v>
      </c>
      <c r="D18" s="46">
        <v>5</v>
      </c>
      <c r="E18" s="46" t="s">
        <v>87</v>
      </c>
      <c r="F18" s="45" t="s">
        <v>284</v>
      </c>
      <c r="G18" s="69" t="s">
        <v>196</v>
      </c>
      <c r="H18" s="40" t="s">
        <v>287</v>
      </c>
      <c r="I18" s="43"/>
      <c r="J18" s="43"/>
      <c r="K18" s="43"/>
      <c r="L18" s="40"/>
    </row>
    <row r="19" spans="1:12" ht="342" x14ac:dyDescent="0.2">
      <c r="A19" s="42" t="s">
        <v>79</v>
      </c>
      <c r="B19" s="65" t="s">
        <v>81</v>
      </c>
      <c r="C19" s="68" t="s">
        <v>118</v>
      </c>
      <c r="D19" s="40">
        <v>5</v>
      </c>
      <c r="E19" s="46" t="s">
        <v>86</v>
      </c>
      <c r="F19" s="45" t="s">
        <v>265</v>
      </c>
      <c r="G19" s="46" t="s">
        <v>204</v>
      </c>
      <c r="H19" s="44" t="s">
        <v>267</v>
      </c>
      <c r="I19" s="43"/>
      <c r="J19" s="43"/>
      <c r="K19" s="43"/>
      <c r="L19" s="40"/>
    </row>
    <row r="20" spans="1:12" ht="255" customHeight="1" x14ac:dyDescent="0.2">
      <c r="A20" s="42" t="s">
        <v>77</v>
      </c>
      <c r="B20" s="65" t="s">
        <v>81</v>
      </c>
      <c r="C20" s="70" t="s">
        <v>2</v>
      </c>
      <c r="D20" s="70">
        <v>10</v>
      </c>
      <c r="E20" s="46" t="s">
        <v>86</v>
      </c>
      <c r="F20" s="45" t="s">
        <v>116</v>
      </c>
      <c r="G20" s="46" t="s">
        <v>117</v>
      </c>
      <c r="H20" s="82" t="s">
        <v>294</v>
      </c>
      <c r="I20" s="43"/>
      <c r="J20" s="43"/>
      <c r="K20" s="43"/>
      <c r="L20" s="40"/>
    </row>
    <row r="21" spans="1:12" ht="356.25" x14ac:dyDescent="0.2">
      <c r="A21" s="42" t="s">
        <v>78</v>
      </c>
      <c r="B21" s="65" t="s">
        <v>81</v>
      </c>
      <c r="C21" s="70" t="s">
        <v>126</v>
      </c>
      <c r="D21" s="70">
        <v>23</v>
      </c>
      <c r="E21" s="46" t="s">
        <v>85</v>
      </c>
      <c r="F21" s="45" t="s">
        <v>261</v>
      </c>
      <c r="G21" s="46" t="s">
        <v>139</v>
      </c>
      <c r="H21" s="82" t="s">
        <v>295</v>
      </c>
      <c r="I21" s="43"/>
      <c r="J21" s="43"/>
      <c r="K21" s="43"/>
      <c r="L21" s="40"/>
    </row>
    <row r="22" spans="1:12" ht="407.45" customHeight="1" x14ac:dyDescent="0.2">
      <c r="A22" s="84" t="s">
        <v>296</v>
      </c>
      <c r="B22" s="83" t="s">
        <v>81</v>
      </c>
      <c r="C22" s="85" t="s">
        <v>118</v>
      </c>
      <c r="D22" s="82">
        <v>15</v>
      </c>
      <c r="E22" s="82" t="s">
        <v>87</v>
      </c>
      <c r="F22" s="84" t="s">
        <v>297</v>
      </c>
      <c r="G22" s="48" t="s">
        <v>200</v>
      </c>
      <c r="H22" s="82" t="s">
        <v>298</v>
      </c>
      <c r="I22" s="43"/>
      <c r="J22" s="43"/>
      <c r="K22" s="43"/>
      <c r="L22" s="40"/>
    </row>
    <row r="23" spans="1:12" ht="243" customHeight="1" x14ac:dyDescent="0.2">
      <c r="A23" s="42" t="s">
        <v>80</v>
      </c>
      <c r="B23" s="65" t="s">
        <v>81</v>
      </c>
      <c r="C23" s="68" t="s">
        <v>118</v>
      </c>
      <c r="D23" s="40">
        <v>15</v>
      </c>
      <c r="E23" s="46" t="s">
        <v>87</v>
      </c>
      <c r="F23" s="45" t="s">
        <v>244</v>
      </c>
      <c r="G23" s="48" t="s">
        <v>235</v>
      </c>
      <c r="H23" s="46" t="s">
        <v>286</v>
      </c>
      <c r="I23" s="43"/>
      <c r="J23" s="43"/>
      <c r="K23" s="43"/>
      <c r="L23" s="40"/>
    </row>
    <row r="24" spans="1:12" ht="409.5" customHeight="1" x14ac:dyDescent="0.2">
      <c r="A24" s="65" t="s">
        <v>82</v>
      </c>
      <c r="B24" s="65" t="s">
        <v>81</v>
      </c>
      <c r="C24" s="68" t="s">
        <v>118</v>
      </c>
      <c r="D24" s="46">
        <v>15</v>
      </c>
      <c r="E24" s="46" t="s">
        <v>87</v>
      </c>
      <c r="F24" s="45" t="s">
        <v>218</v>
      </c>
      <c r="G24" s="48" t="s">
        <v>235</v>
      </c>
      <c r="H24" s="81" t="s">
        <v>268</v>
      </c>
      <c r="I24" s="43"/>
      <c r="J24" s="43"/>
      <c r="K24" s="43"/>
      <c r="L24" s="40"/>
    </row>
    <row r="25" spans="1:12" ht="156.75" x14ac:dyDescent="0.2">
      <c r="A25" s="65" t="s">
        <v>151</v>
      </c>
      <c r="B25" s="65" t="s">
        <v>81</v>
      </c>
      <c r="C25" s="68" t="s">
        <v>118</v>
      </c>
      <c r="D25" s="40">
        <v>1</v>
      </c>
      <c r="E25" s="46" t="s">
        <v>87</v>
      </c>
      <c r="F25" s="45" t="s">
        <v>152</v>
      </c>
      <c r="G25" s="48" t="s">
        <v>201</v>
      </c>
      <c r="H25" s="82" t="s">
        <v>299</v>
      </c>
      <c r="I25" s="43"/>
      <c r="J25" s="43"/>
      <c r="K25" s="43"/>
      <c r="L25" s="40"/>
    </row>
    <row r="26" spans="1:12" ht="312" customHeight="1" x14ac:dyDescent="0.2">
      <c r="A26" s="65" t="s">
        <v>84</v>
      </c>
      <c r="B26" s="65" t="s">
        <v>81</v>
      </c>
      <c r="C26" s="68" t="s">
        <v>118</v>
      </c>
      <c r="D26" s="40">
        <v>1</v>
      </c>
      <c r="E26" s="46" t="s">
        <v>87</v>
      </c>
      <c r="F26" s="45" t="s">
        <v>245</v>
      </c>
      <c r="G26" s="46" t="s">
        <v>197</v>
      </c>
      <c r="H26" s="44" t="s">
        <v>269</v>
      </c>
      <c r="I26" s="43"/>
      <c r="J26" s="43"/>
      <c r="K26" s="43"/>
      <c r="L26" s="40"/>
    </row>
    <row r="27" spans="1:12" ht="327.75" x14ac:dyDescent="0.2">
      <c r="A27" s="65" t="s">
        <v>83</v>
      </c>
      <c r="B27" s="65" t="s">
        <v>81</v>
      </c>
      <c r="C27" s="68" t="s">
        <v>118</v>
      </c>
      <c r="D27" s="40">
        <v>15</v>
      </c>
      <c r="E27" s="46" t="s">
        <v>87</v>
      </c>
      <c r="F27" s="45" t="s">
        <v>246</v>
      </c>
      <c r="G27" s="48" t="s">
        <v>235</v>
      </c>
      <c r="H27" s="44" t="s">
        <v>270</v>
      </c>
      <c r="I27" s="43"/>
      <c r="J27" s="43"/>
      <c r="K27" s="43"/>
      <c r="L27" s="40"/>
    </row>
    <row r="28" spans="1:12" ht="114" x14ac:dyDescent="0.2">
      <c r="A28" s="65" t="s">
        <v>153</v>
      </c>
      <c r="B28" s="65" t="s">
        <v>81</v>
      </c>
      <c r="C28" s="68" t="s">
        <v>118</v>
      </c>
      <c r="D28" s="40">
        <v>256</v>
      </c>
      <c r="E28" s="46" t="s">
        <v>86</v>
      </c>
      <c r="F28" s="45" t="s">
        <v>120</v>
      </c>
      <c r="G28" s="46" t="s">
        <v>191</v>
      </c>
      <c r="H28" s="44" t="s">
        <v>271</v>
      </c>
      <c r="I28" s="43"/>
      <c r="J28" s="43"/>
      <c r="K28" s="43"/>
      <c r="L28" s="40"/>
    </row>
    <row r="29" spans="1:12" ht="114" x14ac:dyDescent="0.2">
      <c r="A29" s="65" t="s">
        <v>154</v>
      </c>
      <c r="B29" s="65" t="s">
        <v>81</v>
      </c>
      <c r="C29" s="68" t="s">
        <v>118</v>
      </c>
      <c r="D29" s="40">
        <v>30</v>
      </c>
      <c r="E29" s="46" t="s">
        <v>86</v>
      </c>
      <c r="F29" s="45" t="s">
        <v>119</v>
      </c>
      <c r="G29" s="80" t="s">
        <v>192</v>
      </c>
      <c r="H29" s="44" t="s">
        <v>271</v>
      </c>
      <c r="I29" s="43"/>
      <c r="J29" s="43"/>
      <c r="K29" s="43"/>
      <c r="L29" s="40"/>
    </row>
    <row r="30" spans="1:12" ht="171" x14ac:dyDescent="0.2">
      <c r="A30" s="65" t="s">
        <v>156</v>
      </c>
      <c r="B30" s="65" t="s">
        <v>81</v>
      </c>
      <c r="C30" s="68" t="s">
        <v>118</v>
      </c>
      <c r="D30" s="40">
        <v>256</v>
      </c>
      <c r="E30" s="46" t="s">
        <v>86</v>
      </c>
      <c r="F30" s="45" t="s">
        <v>120</v>
      </c>
      <c r="G30" s="46" t="s">
        <v>193</v>
      </c>
      <c r="H30" s="44" t="s">
        <v>272</v>
      </c>
      <c r="I30" s="43"/>
      <c r="J30" s="43"/>
      <c r="K30" s="43"/>
      <c r="L30" s="40"/>
    </row>
    <row r="31" spans="1:12" ht="171" x14ac:dyDescent="0.2">
      <c r="A31" s="65" t="s">
        <v>155</v>
      </c>
      <c r="B31" s="65" t="s">
        <v>81</v>
      </c>
      <c r="C31" s="40" t="s">
        <v>118</v>
      </c>
      <c r="D31" s="40">
        <v>30</v>
      </c>
      <c r="E31" s="46" t="s">
        <v>86</v>
      </c>
      <c r="F31" s="45" t="s">
        <v>119</v>
      </c>
      <c r="G31" s="31" t="s">
        <v>194</v>
      </c>
      <c r="H31" s="44" t="s">
        <v>272</v>
      </c>
      <c r="I31" s="43"/>
      <c r="J31" s="43"/>
      <c r="K31" s="43"/>
      <c r="L31" s="40"/>
    </row>
    <row r="32" spans="1:12" ht="42.75" x14ac:dyDescent="0.2">
      <c r="A32" s="42" t="s">
        <v>160</v>
      </c>
      <c r="B32" s="65" t="s">
        <v>81</v>
      </c>
      <c r="C32" s="56" t="s">
        <v>118</v>
      </c>
      <c r="D32" s="56">
        <v>30</v>
      </c>
      <c r="E32" s="56" t="s">
        <v>86</v>
      </c>
      <c r="F32" s="55" t="s">
        <v>161</v>
      </c>
      <c r="G32" s="56" t="s">
        <v>162</v>
      </c>
      <c r="H32" s="55" t="s">
        <v>163</v>
      </c>
      <c r="I32" s="43"/>
      <c r="J32" s="43"/>
      <c r="K32" s="43"/>
      <c r="L32" s="40"/>
    </row>
    <row r="33" spans="1:12" ht="42.75" x14ac:dyDescent="0.2">
      <c r="A33" s="42" t="s">
        <v>164</v>
      </c>
      <c r="B33" s="65" t="s">
        <v>81</v>
      </c>
      <c r="C33" s="56" t="s">
        <v>118</v>
      </c>
      <c r="D33" s="56">
        <v>30</v>
      </c>
      <c r="E33" s="56" t="s">
        <v>86</v>
      </c>
      <c r="F33" s="55" t="s">
        <v>161</v>
      </c>
      <c r="G33" s="56" t="s">
        <v>162</v>
      </c>
      <c r="H33" s="55" t="s">
        <v>163</v>
      </c>
      <c r="I33" s="43"/>
      <c r="J33" s="43"/>
      <c r="K33" s="43"/>
      <c r="L33" s="40"/>
    </row>
    <row r="34" spans="1:12" ht="42.75" x14ac:dyDescent="0.2">
      <c r="A34" s="42" t="s">
        <v>165</v>
      </c>
      <c r="B34" s="65" t="s">
        <v>81</v>
      </c>
      <c r="C34" s="56" t="s">
        <v>118</v>
      </c>
      <c r="D34" s="56">
        <v>30</v>
      </c>
      <c r="E34" s="56" t="s">
        <v>86</v>
      </c>
      <c r="F34" s="55" t="s">
        <v>161</v>
      </c>
      <c r="G34" s="56" t="s">
        <v>162</v>
      </c>
      <c r="H34" s="55" t="s">
        <v>163</v>
      </c>
      <c r="I34" s="43"/>
      <c r="J34" s="43"/>
      <c r="K34" s="43"/>
      <c r="L34" s="40"/>
    </row>
    <row r="35" spans="1:12" ht="42.75" x14ac:dyDescent="0.2">
      <c r="A35" s="42" t="s">
        <v>166</v>
      </c>
      <c r="B35" s="65" t="s">
        <v>81</v>
      </c>
      <c r="C35" s="56" t="s">
        <v>118</v>
      </c>
      <c r="D35" s="56">
        <v>30</v>
      </c>
      <c r="E35" s="56" t="s">
        <v>86</v>
      </c>
      <c r="F35" s="55" t="s">
        <v>161</v>
      </c>
      <c r="G35" s="56" t="s">
        <v>162</v>
      </c>
      <c r="H35" s="55" t="s">
        <v>163</v>
      </c>
      <c r="I35" s="43"/>
      <c r="J35" s="43"/>
      <c r="K35" s="43"/>
      <c r="L35" s="40"/>
    </row>
    <row r="36" spans="1:12" ht="42.75" x14ac:dyDescent="0.2">
      <c r="A36" s="42" t="s">
        <v>167</v>
      </c>
      <c r="B36" s="65" t="s">
        <v>81</v>
      </c>
      <c r="C36" s="56" t="s">
        <v>118</v>
      </c>
      <c r="D36" s="56">
        <v>30</v>
      </c>
      <c r="E36" s="56" t="s">
        <v>86</v>
      </c>
      <c r="F36" s="55" t="s">
        <v>161</v>
      </c>
      <c r="G36" s="56" t="s">
        <v>162</v>
      </c>
      <c r="H36" s="55" t="s">
        <v>163</v>
      </c>
      <c r="I36" s="43"/>
      <c r="J36" s="43"/>
      <c r="K36" s="43"/>
      <c r="L36" s="40"/>
    </row>
    <row r="37" spans="1:12" s="6" customFormat="1" ht="57" x14ac:dyDescent="0.2">
      <c r="A37" s="42" t="s">
        <v>173</v>
      </c>
      <c r="B37" s="45" t="s">
        <v>177</v>
      </c>
      <c r="C37" s="65" t="s">
        <v>118</v>
      </c>
      <c r="D37" s="66">
        <v>1</v>
      </c>
      <c r="E37" s="66" t="s">
        <v>85</v>
      </c>
      <c r="F37" s="65" t="s">
        <v>175</v>
      </c>
      <c r="G37" s="67" t="s">
        <v>203</v>
      </c>
      <c r="H37" s="40" t="s">
        <v>226</v>
      </c>
      <c r="I37" s="57"/>
      <c r="J37" s="57"/>
      <c r="K37" s="57"/>
      <c r="L37" s="57"/>
    </row>
    <row r="38" spans="1:12" ht="285" x14ac:dyDescent="0.2">
      <c r="A38" s="45" t="s">
        <v>178</v>
      </c>
      <c r="B38" s="45" t="s">
        <v>177</v>
      </c>
      <c r="C38" s="71" t="s">
        <v>118</v>
      </c>
      <c r="D38" s="46">
        <v>1</v>
      </c>
      <c r="E38" s="46" t="s">
        <v>85</v>
      </c>
      <c r="F38" s="45" t="s">
        <v>179</v>
      </c>
      <c r="G38" s="48" t="s">
        <v>198</v>
      </c>
      <c r="H38" s="82" t="s">
        <v>300</v>
      </c>
      <c r="I38" s="43"/>
      <c r="J38" s="43"/>
      <c r="K38" s="43"/>
      <c r="L38" s="40"/>
    </row>
    <row r="39" spans="1:12" ht="270.75" x14ac:dyDescent="0.2">
      <c r="A39" s="42" t="s">
        <v>147</v>
      </c>
      <c r="B39" s="45" t="s">
        <v>177</v>
      </c>
      <c r="C39" s="68" t="s">
        <v>190</v>
      </c>
      <c r="D39" s="40">
        <v>5</v>
      </c>
      <c r="E39" s="46" t="s">
        <v>87</v>
      </c>
      <c r="F39" s="45" t="s">
        <v>240</v>
      </c>
      <c r="G39" s="46" t="s">
        <v>199</v>
      </c>
      <c r="H39" s="82" t="s">
        <v>301</v>
      </c>
      <c r="I39" s="43"/>
      <c r="J39" s="43"/>
      <c r="K39" s="43"/>
      <c r="L39" s="40"/>
    </row>
    <row r="40" spans="1:12" ht="342" x14ac:dyDescent="0.2">
      <c r="A40" s="42" t="s">
        <v>148</v>
      </c>
      <c r="B40" s="45" t="s">
        <v>177</v>
      </c>
      <c r="C40" s="40" t="s">
        <v>2</v>
      </c>
      <c r="D40" s="40">
        <v>10</v>
      </c>
      <c r="E40" s="46" t="s">
        <v>86</v>
      </c>
      <c r="F40" s="40" t="s">
        <v>149</v>
      </c>
      <c r="G40" s="72" t="s">
        <v>150</v>
      </c>
      <c r="H40" s="84" t="s">
        <v>302</v>
      </c>
      <c r="I40" s="43"/>
      <c r="J40" s="43"/>
      <c r="K40" s="43"/>
      <c r="L40" s="40"/>
    </row>
    <row r="41" spans="1:12" ht="256.5" x14ac:dyDescent="0.2">
      <c r="A41" s="42" t="s">
        <v>123</v>
      </c>
      <c r="B41" s="45" t="s">
        <v>177</v>
      </c>
      <c r="C41" s="40" t="s">
        <v>118</v>
      </c>
      <c r="D41" s="40">
        <v>5</v>
      </c>
      <c r="E41" s="46" t="s">
        <v>87</v>
      </c>
      <c r="F41" s="40" t="s">
        <v>124</v>
      </c>
      <c r="G41" s="47" t="s">
        <v>125</v>
      </c>
      <c r="H41" s="84" t="s">
        <v>303</v>
      </c>
      <c r="I41" s="43"/>
      <c r="J41" s="43"/>
      <c r="K41" s="43"/>
      <c r="L41" s="40"/>
    </row>
    <row r="42" spans="1:12" ht="299.25" x14ac:dyDescent="0.2">
      <c r="A42" s="42" t="s">
        <v>88</v>
      </c>
      <c r="B42" s="45" t="s">
        <v>177</v>
      </c>
      <c r="C42" s="68" t="s">
        <v>118</v>
      </c>
      <c r="D42" s="71">
        <v>10</v>
      </c>
      <c r="E42" s="46" t="s">
        <v>87</v>
      </c>
      <c r="F42" s="40" t="s">
        <v>104</v>
      </c>
      <c r="G42" s="40" t="s">
        <v>141</v>
      </c>
      <c r="H42" s="84" t="s">
        <v>304</v>
      </c>
      <c r="I42" s="43"/>
      <c r="J42" s="43"/>
      <c r="K42" s="43"/>
      <c r="L42" s="40"/>
    </row>
    <row r="43" spans="1:12" ht="297" customHeight="1" x14ac:dyDescent="0.2">
      <c r="A43" s="42" t="s">
        <v>89</v>
      </c>
      <c r="B43" s="45" t="s">
        <v>177</v>
      </c>
      <c r="C43" s="68" t="s">
        <v>118</v>
      </c>
      <c r="D43" s="71">
        <v>6</v>
      </c>
      <c r="E43" s="46" t="s">
        <v>87</v>
      </c>
      <c r="F43" s="40" t="s">
        <v>105</v>
      </c>
      <c r="G43" s="46" t="s">
        <v>142</v>
      </c>
      <c r="H43" s="84" t="s">
        <v>305</v>
      </c>
      <c r="I43" s="43"/>
      <c r="J43" s="43"/>
      <c r="K43" s="43"/>
      <c r="L43" s="40"/>
    </row>
    <row r="44" spans="1:12" ht="293.25" customHeight="1" x14ac:dyDescent="0.2">
      <c r="A44" s="42" t="s">
        <v>90</v>
      </c>
      <c r="B44" s="45" t="s">
        <v>177</v>
      </c>
      <c r="C44" s="68" t="s">
        <v>118</v>
      </c>
      <c r="D44" s="71">
        <v>5</v>
      </c>
      <c r="E44" s="46" t="s">
        <v>87</v>
      </c>
      <c r="F44" s="40" t="s">
        <v>106</v>
      </c>
      <c r="G44" s="46" t="s">
        <v>127</v>
      </c>
      <c r="H44" s="84" t="s">
        <v>306</v>
      </c>
      <c r="I44" s="53"/>
      <c r="J44" s="53"/>
      <c r="K44" s="53"/>
      <c r="L44" s="53"/>
    </row>
    <row r="45" spans="1:12" ht="299.25" x14ac:dyDescent="0.2">
      <c r="A45" s="42" t="s">
        <v>91</v>
      </c>
      <c r="B45" s="45" t="s">
        <v>177</v>
      </c>
      <c r="C45" s="68" t="s">
        <v>118</v>
      </c>
      <c r="D45" s="71">
        <v>8</v>
      </c>
      <c r="E45" s="46" t="s">
        <v>87</v>
      </c>
      <c r="F45" s="40" t="s">
        <v>283</v>
      </c>
      <c r="G45" s="46" t="s">
        <v>143</v>
      </c>
      <c r="H45" s="84" t="s">
        <v>307</v>
      </c>
      <c r="I45" s="43"/>
      <c r="J45" s="43"/>
      <c r="K45" s="43"/>
      <c r="L45" s="40"/>
    </row>
    <row r="46" spans="1:12" ht="294.75" customHeight="1" x14ac:dyDescent="0.2">
      <c r="A46" s="42" t="s">
        <v>92</v>
      </c>
      <c r="B46" s="45" t="s">
        <v>177</v>
      </c>
      <c r="C46" s="68" t="s">
        <v>118</v>
      </c>
      <c r="D46" s="71">
        <v>6</v>
      </c>
      <c r="E46" s="46" t="s">
        <v>87</v>
      </c>
      <c r="F46" s="40" t="s">
        <v>277</v>
      </c>
      <c r="G46" s="73" t="s">
        <v>144</v>
      </c>
      <c r="H46" s="84" t="s">
        <v>306</v>
      </c>
      <c r="I46" s="43"/>
      <c r="J46" s="43"/>
      <c r="K46" s="43"/>
      <c r="L46" s="40"/>
    </row>
    <row r="47" spans="1:12" ht="289.5" customHeight="1" x14ac:dyDescent="0.2">
      <c r="A47" s="42" t="s">
        <v>93</v>
      </c>
      <c r="B47" s="45" t="s">
        <v>177</v>
      </c>
      <c r="C47" s="68" t="s">
        <v>118</v>
      </c>
      <c r="D47" s="71">
        <v>10</v>
      </c>
      <c r="E47" s="46" t="s">
        <v>87</v>
      </c>
      <c r="F47" s="40" t="s">
        <v>107</v>
      </c>
      <c r="G47" s="73" t="s">
        <v>145</v>
      </c>
      <c r="H47" s="84" t="s">
        <v>306</v>
      </c>
      <c r="I47" s="43"/>
      <c r="J47" s="43"/>
      <c r="K47" s="43"/>
      <c r="L47" s="40"/>
    </row>
    <row r="48" spans="1:12" ht="213.75" x14ac:dyDescent="0.2">
      <c r="A48" s="42" t="s">
        <v>115</v>
      </c>
      <c r="B48" s="45" t="s">
        <v>177</v>
      </c>
      <c r="C48" s="46" t="s">
        <v>118</v>
      </c>
      <c r="D48" s="46">
        <v>12</v>
      </c>
      <c r="E48" s="46" t="s">
        <v>86</v>
      </c>
      <c r="F48" s="53" t="s">
        <v>121</v>
      </c>
      <c r="G48" s="46" t="s">
        <v>146</v>
      </c>
      <c r="H48" s="84" t="s">
        <v>308</v>
      </c>
      <c r="I48" s="43"/>
      <c r="J48" s="43"/>
      <c r="K48" s="43"/>
      <c r="L48" s="40"/>
    </row>
    <row r="49" spans="1:12" ht="299.25" x14ac:dyDescent="0.2">
      <c r="A49" s="42" t="s">
        <v>94</v>
      </c>
      <c r="B49" s="45" t="s">
        <v>177</v>
      </c>
      <c r="C49" s="68" t="s">
        <v>118</v>
      </c>
      <c r="D49" s="71">
        <v>5</v>
      </c>
      <c r="E49" s="46" t="s">
        <v>86</v>
      </c>
      <c r="F49" s="40" t="s">
        <v>278</v>
      </c>
      <c r="G49" s="73" t="s">
        <v>128</v>
      </c>
      <c r="H49" s="84" t="s">
        <v>309</v>
      </c>
      <c r="I49" s="43"/>
      <c r="J49" s="43"/>
      <c r="K49" s="43"/>
      <c r="L49" s="40"/>
    </row>
    <row r="50" spans="1:12" ht="299.25" x14ac:dyDescent="0.2">
      <c r="A50" s="42" t="s">
        <v>95</v>
      </c>
      <c r="B50" s="45" t="s">
        <v>177</v>
      </c>
      <c r="C50" s="68" t="s">
        <v>118</v>
      </c>
      <c r="D50" s="71">
        <v>10</v>
      </c>
      <c r="E50" s="46" t="s">
        <v>86</v>
      </c>
      <c r="F50" s="40" t="s">
        <v>279</v>
      </c>
      <c r="G50" s="40" t="s">
        <v>129</v>
      </c>
      <c r="H50" s="84" t="s">
        <v>309</v>
      </c>
      <c r="I50" s="43"/>
      <c r="J50" s="43"/>
      <c r="K50" s="43"/>
      <c r="L50" s="40"/>
    </row>
    <row r="51" spans="1:12" ht="299.25" x14ac:dyDescent="0.2">
      <c r="A51" s="42" t="s">
        <v>96</v>
      </c>
      <c r="B51" s="45" t="s">
        <v>177</v>
      </c>
      <c r="C51" s="68" t="s">
        <v>118</v>
      </c>
      <c r="D51" s="71">
        <v>5</v>
      </c>
      <c r="E51" s="46" t="s">
        <v>86</v>
      </c>
      <c r="F51" s="40" t="s">
        <v>280</v>
      </c>
      <c r="G51" s="40" t="s">
        <v>130</v>
      </c>
      <c r="H51" s="84" t="s">
        <v>309</v>
      </c>
      <c r="I51" s="43"/>
      <c r="J51" s="43"/>
      <c r="K51" s="43"/>
      <c r="L51" s="40"/>
    </row>
    <row r="52" spans="1:12" ht="299.25" x14ac:dyDescent="0.2">
      <c r="A52" s="42" t="s">
        <v>97</v>
      </c>
      <c r="B52" s="45" t="s">
        <v>177</v>
      </c>
      <c r="C52" s="68" t="s">
        <v>118</v>
      </c>
      <c r="D52" s="71">
        <v>10</v>
      </c>
      <c r="E52" s="46" t="s">
        <v>86</v>
      </c>
      <c r="F52" s="40" t="s">
        <v>281</v>
      </c>
      <c r="G52" s="40" t="s">
        <v>131</v>
      </c>
      <c r="H52" s="84" t="s">
        <v>309</v>
      </c>
      <c r="I52" s="43"/>
      <c r="J52" s="43"/>
      <c r="K52" s="43"/>
      <c r="L52" s="40"/>
    </row>
    <row r="53" spans="1:12" ht="299.25" x14ac:dyDescent="0.2">
      <c r="A53" s="42" t="s">
        <v>98</v>
      </c>
      <c r="B53" s="45" t="s">
        <v>177</v>
      </c>
      <c r="C53" s="68" t="s">
        <v>118</v>
      </c>
      <c r="D53" s="71">
        <v>5</v>
      </c>
      <c r="E53" s="46" t="s">
        <v>87</v>
      </c>
      <c r="F53" s="42" t="s">
        <v>108</v>
      </c>
      <c r="G53" s="74" t="s">
        <v>132</v>
      </c>
      <c r="H53" s="84" t="s">
        <v>310</v>
      </c>
      <c r="I53" s="43"/>
      <c r="J53" s="43"/>
      <c r="K53" s="43"/>
      <c r="L53" s="40"/>
    </row>
    <row r="54" spans="1:12" ht="313.5" x14ac:dyDescent="0.2">
      <c r="A54" s="42" t="s">
        <v>99</v>
      </c>
      <c r="B54" s="45" t="s">
        <v>177</v>
      </c>
      <c r="C54" s="68" t="s">
        <v>118</v>
      </c>
      <c r="D54" s="71">
        <v>15</v>
      </c>
      <c r="E54" s="46" t="s">
        <v>87</v>
      </c>
      <c r="F54" s="40" t="s">
        <v>282</v>
      </c>
      <c r="G54" s="40" t="s">
        <v>133</v>
      </c>
      <c r="H54" s="84" t="s">
        <v>311</v>
      </c>
      <c r="I54" s="43"/>
      <c r="J54" s="43"/>
      <c r="K54" s="43"/>
      <c r="L54" s="40"/>
    </row>
    <row r="55" spans="1:12" ht="313.5" x14ac:dyDescent="0.2">
      <c r="A55" s="42" t="s">
        <v>100</v>
      </c>
      <c r="B55" s="45" t="s">
        <v>177</v>
      </c>
      <c r="C55" s="68" t="s">
        <v>118</v>
      </c>
      <c r="D55" s="71">
        <v>15</v>
      </c>
      <c r="E55" s="46" t="s">
        <v>87</v>
      </c>
      <c r="F55" s="40" t="s">
        <v>109</v>
      </c>
      <c r="G55" s="40" t="s">
        <v>134</v>
      </c>
      <c r="H55" s="84" t="s">
        <v>312</v>
      </c>
      <c r="I55" s="43"/>
      <c r="J55" s="43"/>
      <c r="K55" s="43"/>
      <c r="L55" s="40"/>
    </row>
    <row r="56" spans="1:12" ht="299.25" x14ac:dyDescent="0.2">
      <c r="A56" s="42" t="s">
        <v>101</v>
      </c>
      <c r="B56" s="45" t="s">
        <v>177</v>
      </c>
      <c r="C56" s="68" t="s">
        <v>118</v>
      </c>
      <c r="D56" s="71">
        <v>5</v>
      </c>
      <c r="E56" s="46" t="s">
        <v>86</v>
      </c>
      <c r="F56" s="40" t="s">
        <v>110</v>
      </c>
      <c r="G56" s="40" t="s">
        <v>135</v>
      </c>
      <c r="H56" s="84" t="s">
        <v>313</v>
      </c>
      <c r="I56" s="43"/>
      <c r="J56" s="43"/>
      <c r="K56" s="43"/>
      <c r="L56" s="40"/>
    </row>
    <row r="57" spans="1:12" ht="299.25" x14ac:dyDescent="0.2">
      <c r="A57" s="42" t="s">
        <v>102</v>
      </c>
      <c r="B57" s="45" t="s">
        <v>177</v>
      </c>
      <c r="C57" s="68" t="s">
        <v>118</v>
      </c>
      <c r="D57" s="71">
        <v>5</v>
      </c>
      <c r="E57" s="46" t="s">
        <v>86</v>
      </c>
      <c r="F57" s="40" t="s">
        <v>111</v>
      </c>
      <c r="G57" s="40" t="s">
        <v>136</v>
      </c>
      <c r="H57" s="84" t="s">
        <v>313</v>
      </c>
      <c r="I57" s="43"/>
      <c r="J57" s="43"/>
      <c r="K57" s="43"/>
      <c r="L57" s="40"/>
    </row>
    <row r="58" spans="1:12" ht="299.25" x14ac:dyDescent="0.2">
      <c r="A58" s="42" t="s">
        <v>103</v>
      </c>
      <c r="B58" s="45" t="s">
        <v>177</v>
      </c>
      <c r="C58" s="68" t="s">
        <v>118</v>
      </c>
      <c r="D58" s="71">
        <v>5</v>
      </c>
      <c r="E58" s="46" t="s">
        <v>86</v>
      </c>
      <c r="F58" s="40" t="s">
        <v>112</v>
      </c>
      <c r="G58" s="40" t="s">
        <v>137</v>
      </c>
      <c r="H58" s="84" t="s">
        <v>313</v>
      </c>
      <c r="I58" s="43"/>
      <c r="J58" s="43"/>
      <c r="K58" s="43"/>
      <c r="L58" s="40"/>
    </row>
    <row r="59" spans="1:12" ht="213.75" x14ac:dyDescent="0.2">
      <c r="A59" s="42" t="s">
        <v>180</v>
      </c>
      <c r="B59" s="45" t="s">
        <v>177</v>
      </c>
      <c r="C59" s="68" t="s">
        <v>118</v>
      </c>
      <c r="D59" s="71">
        <v>30</v>
      </c>
      <c r="E59" s="46" t="s">
        <v>86</v>
      </c>
      <c r="F59" s="45" t="s">
        <v>181</v>
      </c>
      <c r="G59" s="42" t="s">
        <v>138</v>
      </c>
      <c r="H59" s="84" t="s">
        <v>314</v>
      </c>
      <c r="I59" s="43"/>
      <c r="J59" s="43"/>
      <c r="K59" s="43"/>
      <c r="L59" s="40"/>
    </row>
    <row r="60" spans="1:12" ht="409.5" x14ac:dyDescent="0.2">
      <c r="A60" s="42" t="s">
        <v>291</v>
      </c>
      <c r="B60" s="45" t="s">
        <v>177</v>
      </c>
      <c r="C60" s="68" t="s">
        <v>126</v>
      </c>
      <c r="D60" s="40">
        <v>23</v>
      </c>
      <c r="E60" s="46" t="s">
        <v>85</v>
      </c>
      <c r="F60" s="79" t="s">
        <v>262</v>
      </c>
      <c r="G60" s="46" t="s">
        <v>139</v>
      </c>
      <c r="H60" s="84" t="s">
        <v>315</v>
      </c>
      <c r="I60" s="43"/>
      <c r="J60" s="43"/>
      <c r="K60" s="43"/>
      <c r="L60" s="40"/>
    </row>
    <row r="61" spans="1:12" ht="57" x14ac:dyDescent="0.2">
      <c r="A61" s="42" t="s">
        <v>77</v>
      </c>
      <c r="B61" s="45" t="s">
        <v>177</v>
      </c>
      <c r="C61" s="46" t="s">
        <v>2</v>
      </c>
      <c r="D61" s="46">
        <v>10</v>
      </c>
      <c r="E61" s="46" t="s">
        <v>86</v>
      </c>
      <c r="F61" s="42" t="s">
        <v>113</v>
      </c>
      <c r="G61" s="46" t="s">
        <v>140</v>
      </c>
      <c r="H61" s="82" t="s">
        <v>316</v>
      </c>
      <c r="I61" s="43"/>
      <c r="J61" s="43"/>
      <c r="K61" s="43"/>
      <c r="L61" s="40"/>
    </row>
    <row r="62" spans="1:12" ht="115.15" customHeight="1" x14ac:dyDescent="0.2">
      <c r="A62" s="45" t="s">
        <v>182</v>
      </c>
      <c r="B62" s="45" t="s">
        <v>177</v>
      </c>
      <c r="C62" s="68" t="s">
        <v>118</v>
      </c>
      <c r="D62" s="40" t="s">
        <v>183</v>
      </c>
      <c r="E62" s="46" t="s">
        <v>87</v>
      </c>
      <c r="F62" s="45" t="s">
        <v>184</v>
      </c>
      <c r="G62" s="48" t="s">
        <v>185</v>
      </c>
      <c r="H62" s="46" t="s">
        <v>248</v>
      </c>
      <c r="I62" s="43"/>
      <c r="J62" s="43"/>
      <c r="K62" s="43"/>
      <c r="L62" s="40"/>
    </row>
    <row r="63" spans="1:12" ht="114.6" customHeight="1" x14ac:dyDescent="0.2">
      <c r="A63" s="45" t="s">
        <v>186</v>
      </c>
      <c r="B63" s="45" t="s">
        <v>177</v>
      </c>
      <c r="C63" s="68" t="s">
        <v>118</v>
      </c>
      <c r="D63" s="40" t="s">
        <v>187</v>
      </c>
      <c r="E63" s="46" t="s">
        <v>87</v>
      </c>
      <c r="F63" s="45" t="s">
        <v>188</v>
      </c>
      <c r="G63" s="48" t="s">
        <v>189</v>
      </c>
      <c r="H63" s="46" t="s">
        <v>248</v>
      </c>
      <c r="I63" s="43"/>
      <c r="J63" s="43"/>
      <c r="K63" s="43"/>
      <c r="L63" s="40"/>
    </row>
    <row r="64" spans="1:12" ht="104.25" customHeight="1" x14ac:dyDescent="0.2">
      <c r="A64" s="45" t="s">
        <v>205</v>
      </c>
      <c r="B64" s="45" t="s">
        <v>177</v>
      </c>
      <c r="C64" s="68" t="s">
        <v>118</v>
      </c>
      <c r="D64" s="40">
        <v>10</v>
      </c>
      <c r="E64" s="46" t="s">
        <v>86</v>
      </c>
      <c r="F64" s="45" t="s">
        <v>263</v>
      </c>
      <c r="G64" s="48" t="s">
        <v>276</v>
      </c>
      <c r="H64" s="46" t="s">
        <v>249</v>
      </c>
      <c r="I64" s="43"/>
      <c r="J64" s="43"/>
      <c r="K64" s="43"/>
      <c r="L64" s="40"/>
    </row>
    <row r="65" spans="1:12" ht="156.75" x14ac:dyDescent="0.2">
      <c r="A65" s="45" t="s">
        <v>82</v>
      </c>
      <c r="B65" s="45" t="s">
        <v>177</v>
      </c>
      <c r="C65" s="71" t="s">
        <v>118</v>
      </c>
      <c r="D65" s="46">
        <v>15</v>
      </c>
      <c r="E65" s="46" t="s">
        <v>87</v>
      </c>
      <c r="F65" s="45" t="s">
        <v>219</v>
      </c>
      <c r="G65" s="48" t="s">
        <v>236</v>
      </c>
      <c r="H65" s="46" t="s">
        <v>250</v>
      </c>
      <c r="I65" s="43"/>
      <c r="J65" s="43"/>
      <c r="K65" s="43"/>
      <c r="L65" s="40"/>
    </row>
    <row r="66" spans="1:12" ht="115.5" customHeight="1" x14ac:dyDescent="0.2">
      <c r="A66" s="45" t="s">
        <v>214</v>
      </c>
      <c r="B66" s="45" t="s">
        <v>177</v>
      </c>
      <c r="C66" s="68" t="s">
        <v>190</v>
      </c>
      <c r="D66" s="46">
        <v>5</v>
      </c>
      <c r="E66" s="46" t="s">
        <v>87</v>
      </c>
      <c r="F66" s="45" t="s">
        <v>252</v>
      </c>
      <c r="G66" s="48" t="s">
        <v>215</v>
      </c>
      <c r="H66" s="46" t="s">
        <v>251</v>
      </c>
      <c r="I66" s="43"/>
      <c r="J66" s="43"/>
      <c r="K66" s="43"/>
      <c r="L66" s="40"/>
    </row>
    <row r="67" spans="1:12" ht="324" customHeight="1" x14ac:dyDescent="0.2">
      <c r="A67" s="75" t="s">
        <v>232</v>
      </c>
      <c r="B67" s="75" t="s">
        <v>177</v>
      </c>
      <c r="C67" s="76" t="s">
        <v>118</v>
      </c>
      <c r="D67" s="77">
        <v>15</v>
      </c>
      <c r="E67" s="77" t="s">
        <v>87</v>
      </c>
      <c r="F67" s="75" t="s">
        <v>255</v>
      </c>
      <c r="G67" s="78" t="s">
        <v>233</v>
      </c>
      <c r="H67" s="77" t="s">
        <v>258</v>
      </c>
      <c r="I67" s="43"/>
      <c r="J67" s="43"/>
      <c r="K67" s="43"/>
      <c r="L67" s="40"/>
    </row>
    <row r="68" spans="1:12" ht="114.6" customHeight="1" x14ac:dyDescent="0.2">
      <c r="A68" s="45" t="s">
        <v>234</v>
      </c>
      <c r="B68" s="45" t="s">
        <v>177</v>
      </c>
      <c r="C68" s="68" t="s">
        <v>190</v>
      </c>
      <c r="D68" s="46">
        <v>5</v>
      </c>
      <c r="E68" s="46" t="s">
        <v>87</v>
      </c>
      <c r="F68" s="45" t="s">
        <v>253</v>
      </c>
      <c r="G68" s="48" t="s">
        <v>215</v>
      </c>
      <c r="H68" s="46" t="s">
        <v>254</v>
      </c>
      <c r="I68" s="43"/>
      <c r="J68" s="43"/>
      <c r="K68" s="43"/>
      <c r="L68" s="40"/>
    </row>
    <row r="69" spans="1:12" ht="85.5" x14ac:dyDescent="0.2">
      <c r="A69" s="45" t="s">
        <v>220</v>
      </c>
      <c r="B69" s="45" t="s">
        <v>177</v>
      </c>
      <c r="C69" s="56" t="s">
        <v>118</v>
      </c>
      <c r="D69" s="56">
        <v>30</v>
      </c>
      <c r="E69" s="56" t="s">
        <v>86</v>
      </c>
      <c r="F69" s="45" t="s">
        <v>221</v>
      </c>
      <c r="G69" s="42" t="s">
        <v>222</v>
      </c>
      <c r="H69" s="45" t="s">
        <v>249</v>
      </c>
      <c r="I69" s="43"/>
      <c r="J69" s="43"/>
      <c r="K69" s="43"/>
      <c r="L69" s="40"/>
    </row>
    <row r="70" spans="1:12" ht="42.75" x14ac:dyDescent="0.2">
      <c r="A70" s="45" t="s">
        <v>164</v>
      </c>
      <c r="B70" s="45" t="s">
        <v>177</v>
      </c>
      <c r="C70" s="56" t="s">
        <v>118</v>
      </c>
      <c r="D70" s="56">
        <v>30</v>
      </c>
      <c r="E70" s="56" t="s">
        <v>86</v>
      </c>
      <c r="F70" s="55" t="s">
        <v>161</v>
      </c>
      <c r="G70" s="56" t="s">
        <v>162</v>
      </c>
      <c r="H70" s="55" t="s">
        <v>163</v>
      </c>
      <c r="I70" s="43"/>
      <c r="J70" s="43"/>
      <c r="K70" s="43"/>
      <c r="L70" s="40"/>
    </row>
    <row r="71" spans="1:12" ht="42.75" x14ac:dyDescent="0.2">
      <c r="A71" s="45" t="s">
        <v>165</v>
      </c>
      <c r="B71" s="45" t="s">
        <v>177</v>
      </c>
      <c r="C71" s="56" t="s">
        <v>118</v>
      </c>
      <c r="D71" s="56">
        <v>30</v>
      </c>
      <c r="E71" s="56" t="s">
        <v>86</v>
      </c>
      <c r="F71" s="55" t="s">
        <v>161</v>
      </c>
      <c r="G71" s="56" t="s">
        <v>162</v>
      </c>
      <c r="H71" s="55" t="s">
        <v>163</v>
      </c>
      <c r="I71" s="43"/>
      <c r="J71" s="43"/>
      <c r="K71" s="43"/>
      <c r="L71" s="40"/>
    </row>
    <row r="72" spans="1:12" ht="42.75" x14ac:dyDescent="0.2">
      <c r="A72" s="45" t="s">
        <v>166</v>
      </c>
      <c r="B72" s="45" t="s">
        <v>177</v>
      </c>
      <c r="C72" s="56" t="s">
        <v>118</v>
      </c>
      <c r="D72" s="56">
        <v>30</v>
      </c>
      <c r="E72" s="56" t="s">
        <v>86</v>
      </c>
      <c r="F72" s="55" t="s">
        <v>161</v>
      </c>
      <c r="G72" s="56" t="s">
        <v>162</v>
      </c>
      <c r="H72" s="55" t="s">
        <v>163</v>
      </c>
      <c r="I72" s="43"/>
      <c r="J72" s="43"/>
      <c r="K72" s="43"/>
      <c r="L72" s="40"/>
    </row>
    <row r="73" spans="1:12" ht="42.75" x14ac:dyDescent="0.2">
      <c r="A73" s="45" t="s">
        <v>167</v>
      </c>
      <c r="B73" s="45" t="s">
        <v>177</v>
      </c>
      <c r="C73" s="56" t="s">
        <v>118</v>
      </c>
      <c r="D73" s="56">
        <v>30</v>
      </c>
      <c r="E73" s="56" t="s">
        <v>86</v>
      </c>
      <c r="F73" s="55" t="s">
        <v>161</v>
      </c>
      <c r="G73" s="56" t="s">
        <v>162</v>
      </c>
      <c r="H73" s="55" t="s">
        <v>163</v>
      </c>
      <c r="I73" s="43"/>
      <c r="J73" s="43"/>
      <c r="K73" s="43"/>
      <c r="L73" s="40"/>
    </row>
    <row r="74" spans="1:12" ht="42.75" x14ac:dyDescent="0.2">
      <c r="A74" s="45" t="s">
        <v>168</v>
      </c>
      <c r="B74" s="45" t="s">
        <v>177</v>
      </c>
      <c r="C74" s="56" t="s">
        <v>118</v>
      </c>
      <c r="D74" s="56">
        <v>30</v>
      </c>
      <c r="E74" s="56" t="s">
        <v>86</v>
      </c>
      <c r="F74" s="55" t="s">
        <v>161</v>
      </c>
      <c r="G74" s="56" t="s">
        <v>162</v>
      </c>
      <c r="H74" s="55" t="s">
        <v>163</v>
      </c>
      <c r="I74" s="43"/>
      <c r="J74" s="43"/>
      <c r="K74" s="43"/>
      <c r="L74" s="40"/>
    </row>
    <row r="75" spans="1:12" ht="42.75" x14ac:dyDescent="0.2">
      <c r="A75" s="45" t="s">
        <v>169</v>
      </c>
      <c r="B75" s="45" t="s">
        <v>177</v>
      </c>
      <c r="C75" s="56" t="s">
        <v>118</v>
      </c>
      <c r="D75" s="56">
        <v>30</v>
      </c>
      <c r="E75" s="56" t="s">
        <v>86</v>
      </c>
      <c r="F75" s="55" t="s">
        <v>161</v>
      </c>
      <c r="G75" s="56" t="s">
        <v>162</v>
      </c>
      <c r="H75" s="55" t="s">
        <v>163</v>
      </c>
      <c r="I75" s="43"/>
      <c r="J75" s="43"/>
      <c r="K75" s="43"/>
      <c r="L75" s="40"/>
    </row>
    <row r="76" spans="1:12" ht="42.75" x14ac:dyDescent="0.2">
      <c r="A76" s="45" t="s">
        <v>170</v>
      </c>
      <c r="B76" s="45" t="s">
        <v>177</v>
      </c>
      <c r="C76" s="56" t="s">
        <v>118</v>
      </c>
      <c r="D76" s="56">
        <v>30</v>
      </c>
      <c r="E76" s="56" t="s">
        <v>86</v>
      </c>
      <c r="F76" s="55" t="s">
        <v>161</v>
      </c>
      <c r="G76" s="56" t="s">
        <v>162</v>
      </c>
      <c r="H76" s="55" t="s">
        <v>163</v>
      </c>
      <c r="I76" s="43"/>
      <c r="J76" s="43"/>
      <c r="K76" s="43"/>
      <c r="L76" s="40"/>
    </row>
    <row r="77" spans="1:12" ht="42.75" x14ac:dyDescent="0.2">
      <c r="A77" s="42" t="s">
        <v>171</v>
      </c>
      <c r="B77" s="45" t="s">
        <v>177</v>
      </c>
      <c r="C77" s="56" t="s">
        <v>118</v>
      </c>
      <c r="D77" s="56">
        <v>30</v>
      </c>
      <c r="E77" s="56" t="s">
        <v>86</v>
      </c>
      <c r="F77" s="55" t="s">
        <v>161</v>
      </c>
      <c r="G77" s="56" t="s">
        <v>162</v>
      </c>
      <c r="H77" s="55" t="s">
        <v>163</v>
      </c>
      <c r="I77" s="43"/>
      <c r="J77" s="43"/>
      <c r="K77" s="43"/>
      <c r="L77" s="40"/>
    </row>
    <row r="78" spans="1:12" ht="42.75" x14ac:dyDescent="0.2">
      <c r="A78" s="42" t="s">
        <v>172</v>
      </c>
      <c r="B78" s="45" t="s">
        <v>177</v>
      </c>
      <c r="C78" s="56" t="s">
        <v>118</v>
      </c>
      <c r="D78" s="56">
        <v>30</v>
      </c>
      <c r="E78" s="56" t="s">
        <v>86</v>
      </c>
      <c r="F78" s="55" t="s">
        <v>161</v>
      </c>
      <c r="G78" s="56" t="s">
        <v>162</v>
      </c>
      <c r="H78" s="55" t="s">
        <v>163</v>
      </c>
      <c r="I78" s="43"/>
      <c r="J78" s="43"/>
      <c r="K78" s="43"/>
      <c r="L78" s="40"/>
    </row>
  </sheetData>
  <autoFilter ref="A11:L78" xr:uid="{2A1B22A6-6911-4B66-9346-50F92106AC84}"/>
  <mergeCells count="3">
    <mergeCell ref="A10:G10"/>
    <mergeCell ref="I10:L10"/>
    <mergeCell ref="A8:L8"/>
  </mergeCells>
  <phoneticPr fontId="15" type="noConversion"/>
  <dataValidations count="1">
    <dataValidation allowBlank="1" showInputMessage="1" showErrorMessage="1" promptTitle="Map Fields" prompt="Use this section (if applicable) to map fields from the source system and make notes as you go along." sqref="I37:L37 I10:L13" xr:uid="{A8B3A5B2-F839-4787-9D3B-0B1F99D4B963}"/>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5" ma:contentTypeDescription="Create a new document." ma:contentTypeScope="" ma:versionID="64ae4da561779a40ebeea31605e09909">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003c6ef16bd49f9d0fa1db22a39c56b8"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3XNNPFDRQHSR-158363826-13250</_dlc_DocId>
    <_dlc_DocIdUrl xmlns="ee0d1073-b73c-4cf9-a2e0-1985adf7d54f">
      <Url>https://myfloridacfo.sharepoint.com/sites/FLP/_layouts/15/DocIdRedir.aspx?ID=3XNNPFDRQHSR-158363826-13250</Url>
      <Description>3XNNPFDRQHSR-158363826-13250</Description>
    </_dlc_DocIdUrl>
    <Wave xmlns="041c3df4-ce55-42d1-a1ce-045c193ad9f1" xsi:nil="true"/>
    <lcf76f155ced4ddcb4097134ff3c332f xmlns="041c3df4-ce55-42d1-a1ce-045c193ad9f1">
      <Terms xmlns="http://schemas.microsoft.com/office/infopath/2007/PartnerControls"/>
    </lcf76f155ced4ddcb4097134ff3c332f>
    <TaxCatchAll xmlns="ee0d1073-b73c-4cf9-a2e0-1985adf7d54f" xsi:nil="true"/>
  </documentManagement>
</p:properties>
</file>

<file path=customXml/itemProps1.xml><?xml version="1.0" encoding="utf-8"?>
<ds:datastoreItem xmlns:ds="http://schemas.openxmlformats.org/officeDocument/2006/customXml" ds:itemID="{707148C5-D222-4957-8DC6-254E59163B9B}">
  <ds:schemaRefs>
    <ds:schemaRef ds:uri="http://schemas.microsoft.com/sharepoint/events"/>
  </ds:schemaRefs>
</ds:datastoreItem>
</file>

<file path=customXml/itemProps2.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3.xml><?xml version="1.0" encoding="utf-8"?>
<ds:datastoreItem xmlns:ds="http://schemas.openxmlformats.org/officeDocument/2006/customXml" ds:itemID="{09AABC92-86D2-42B9-9238-96B10F3206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82CB643-46B5-4C4B-BA73-CD3A166EF606}">
  <ds:schemaRefs>
    <ds:schemaRef ds:uri="http://purl.org/dc/elements/1.1/"/>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schemas.microsoft.com/office/infopath/2007/PartnerControls"/>
    <ds:schemaRef ds:uri="ee0d1073-b73c-4cf9-a2e0-1985adf7d54f"/>
    <ds:schemaRef ds:uri="041c3df4-ce55-42d1-a1ce-045c193ad9f1"/>
    <ds:schemaRef ds:uri="http://www.w3.org/XML/1998/namespace"/>
    <ds:schemaRef ds:uri="http://purl.org/dc/dcmitype/"/>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Ryan Blane</dc:creator>
  <cp:keywords/>
  <dc:description/>
  <cp:lastModifiedBy>Darling, TJ</cp:lastModifiedBy>
  <cp:revision/>
  <dcterms:created xsi:type="dcterms:W3CDTF">2013-04-16T15:33:16Z</dcterms:created>
  <dcterms:modified xsi:type="dcterms:W3CDTF">2026-04-08T21:43:33Z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43fd7f5d-fd11-481e-957f-14a0f5a2c33e</vt:lpwstr>
  </property>
  <property fmtid="{D5CDD505-2E9C-101B-9397-08002B2CF9AE}" pid="12" name="Order">
    <vt:r8>917400</vt:r8>
  </property>
  <property fmtid="{D5CDD505-2E9C-101B-9397-08002B2CF9AE}" pid="13" name="MediaServiceImageTags">
    <vt:lpwstr/>
  </property>
</Properties>
</file>