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persons/person.xml" ContentType="application/vnd.ms-excel.person+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231"/>
  <workbookPr codeName="ThisWorkbook" defaultThemeVersion="124226"/>
  <mc:AlternateContent xmlns:mc="http://schemas.openxmlformats.org/markup-compatibility/2006">
    <mc:Choice Requires="x15">
      <x15ac:absPath xmlns:x15ac="http://schemas.microsoft.com/office/spreadsheetml/2010/11/ac" url="C:\Users\saltfordr\Downloads\"/>
    </mc:Choice>
  </mc:AlternateContent>
  <xr:revisionPtr revIDLastSave="0" documentId="13_ncr:1_{278DD248-2FD4-482F-8B16-2A6F0C4D40F7}" xr6:coauthVersionLast="47" xr6:coauthVersionMax="47" xr10:uidLastSave="{00000000-0000-0000-0000-000000000000}"/>
  <bookViews>
    <workbookView xWindow="28680" yWindow="-120" windowWidth="29040" windowHeight="15720" tabRatio="808" xr2:uid="{00000000-000D-0000-FFFF-FFFF00000000}"/>
  </bookViews>
  <sheets>
    <sheet name="Version History" sheetId="13" r:id="rId1"/>
    <sheet name="General Information" sheetId="29" r:id="rId2"/>
    <sheet name="File Format Legend" sheetId="30" r:id="rId3"/>
    <sheet name="File Format" sheetId="31" r:id="rId4"/>
  </sheets>
  <definedNames>
    <definedName name="_xlnm._FilterDatabase" localSheetId="3" hidden="1">'File Format'!$A$11:$L$11</definedName>
  </definedNames>
  <calcPr calcId="191028"/>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6" i="30" l="1"/>
</calcChain>
</file>

<file path=xl/sharedStrings.xml><?xml version="1.0" encoding="utf-8"?>
<sst xmlns="http://schemas.openxmlformats.org/spreadsheetml/2006/main" count="231" uniqueCount="148">
  <si>
    <t>Version History</t>
  </si>
  <si>
    <t>Version Number</t>
  </si>
  <si>
    <t>Date</t>
  </si>
  <si>
    <t>Revision Notes</t>
  </si>
  <si>
    <t>Initial Draft Version per Financials Wave requirements</t>
  </si>
  <si>
    <t>Administrative update completed to Update the Business and Technical information</t>
  </si>
  <si>
    <t>GLI084 - Inbound Combination Edit Spreadsheet Upload Interface Layout</t>
  </si>
  <si>
    <t xml:space="preserve">Layout Contents </t>
  </si>
  <si>
    <t>Description</t>
  </si>
  <si>
    <t>This Interface layout contains the following sections (tabs):</t>
  </si>
  <si>
    <t>Version History:</t>
  </si>
  <si>
    <t>Log and track the version history of the layout.</t>
  </si>
  <si>
    <t>General Information:</t>
  </si>
  <si>
    <t>Contains information about the layout, its content and tabs.</t>
  </si>
  <si>
    <t>File Format Legend:</t>
  </si>
  <si>
    <t>Describes the column headings in the File Format Tab.</t>
  </si>
  <si>
    <t>File Format:</t>
  </si>
  <si>
    <t>The file format specifies the format in which data file is expected or sent by Florida PALM.</t>
  </si>
  <si>
    <t xml:space="preserve"> File Name</t>
  </si>
  <si>
    <t>Interface Overview</t>
  </si>
  <si>
    <t xml:space="preserve">GLI084-Spreadsheet Upload.csv
</t>
  </si>
  <si>
    <t>Custom spreadsheet upload tool that will enable Agencies and A&amp;A to maintain Combination Edit Rules configured in Florida PALM such as the the BUDGETY_VALUE combination edit rule.  The spreadsheet upload will give Agencies and A&amp;A the ability to upload in mass combination edit rule configurations instead of having to manually maintain the rules using the online combination edit pages.</t>
  </si>
  <si>
    <t>Business &amp; Technical Information</t>
  </si>
  <si>
    <t>Module:</t>
  </si>
  <si>
    <t>General Ledger</t>
  </si>
  <si>
    <t>Datafile Type:</t>
  </si>
  <si>
    <t>CSV/XLS/XML</t>
  </si>
  <si>
    <t>End Point:</t>
  </si>
  <si>
    <t>Not Applicable</t>
  </si>
  <si>
    <t>Access Details:</t>
  </si>
  <si>
    <t>Security Protocol:</t>
  </si>
  <si>
    <t>Authentication:</t>
  </si>
  <si>
    <t>Authorization:</t>
  </si>
  <si>
    <t>Authorized to upload the Spreadsheet data in Florida PALM.</t>
  </si>
  <si>
    <t>Request/Response:</t>
  </si>
  <si>
    <t>Sample Data Types</t>
  </si>
  <si>
    <t>Sample Data</t>
  </si>
  <si>
    <t>Sample Data Files are provided separately.</t>
  </si>
  <si>
    <t>Sample Data File Name(s)</t>
  </si>
  <si>
    <t>GLI084-Sample Data.txt</t>
  </si>
  <si>
    <t>This section describes the column headings in the File Format Tab. Please review this section to understand the column headers before proceeding to the next section (file format tab).</t>
  </si>
  <si>
    <t xml:space="preserve">Column Headings </t>
  </si>
  <si>
    <t>Field Name:</t>
  </si>
  <si>
    <t>Name of the Florida PALM data field in the layout.</t>
  </si>
  <si>
    <t>Record Type:</t>
  </si>
  <si>
    <t>Specifies the record type "Header" or "Detail" or other free form delineation applicable for the fields in the record.</t>
  </si>
  <si>
    <t>Field Type:</t>
  </si>
  <si>
    <t>Field Type is the data type of the field, such as character, number, signed number or date.
- A Character type could be alpha numeric consisting of both letters and numbers. 
- Signed Number type could be a positive or negative value with decimal position
- Number type could be a positive with decimal position
- Long Character type is an Alphanumeric field used for long descriptions or comments
- Datetime is Date and Time field
- Date is a Date field</t>
  </si>
  <si>
    <t>Field Length:</t>
  </si>
  <si>
    <t>Specifies the maximum length of the data field. If the data field is expected to have decimals or any other length format then it will be mentioned in the Valid Values/Default column. For Example, if the field is a signed number with a total length of 8 and includes 2 decimals, the Valid Values/Default column will show 12340.56 or if an amount ends in 0 cents, the Valid Values/Default column will state - include 00 after the decimal (109.00)</t>
  </si>
  <si>
    <t>Required Field:</t>
  </si>
  <si>
    <t>States if the element value is required or not, Y= Yes, N=No OR C=Conditional. If data is supplied for a element that is marked "N" (Not Required) then it has to adhere to the specifications in Valid Values/Default and Processing Rules. If the data is not supplied, Florida PALM may insert a derived or default value based on the functional design. Conditional field, means this field value is dependent on some other field in the layout and may be needed when the other field value is present; check the processing rules column for additional details.</t>
  </si>
  <si>
    <t>Description:</t>
  </si>
  <si>
    <t>Business description of the field in the file format tab.</t>
  </si>
  <si>
    <t>Valid Values/Defaults:</t>
  </si>
  <si>
    <t>Lists valid values for the fields provided in this column. The data supplied (inbound or outbound) must conform to these values.</t>
  </si>
  <si>
    <t>Processing Rules:</t>
  </si>
  <si>
    <t>Provides the Florida PALM specific processing rules. For example, lists rules, default values, date formats, etc., which will be utilized by the program to extract data that will be exchanged with Florida PALM.</t>
  </si>
  <si>
    <t>Interfacing System Field Mapping</t>
  </si>
  <si>
    <t>Use this section (if applicable) to map fields from the Interfacing system and make notes as you go along.</t>
  </si>
  <si>
    <t>Map the Interface source systems field name in the layout with your system.</t>
  </si>
  <si>
    <t>Map the Interface source systems field type in the layout with your system.</t>
  </si>
  <si>
    <t>Map the Interface source systems field length in the layout with your system.</t>
  </si>
  <si>
    <t>Notes:</t>
  </si>
  <si>
    <t>Make notes as you map the source system fields with Florida PALM fields.</t>
  </si>
  <si>
    <t>The file format below is the definition that represents the data structure of the file to be processed. It provides information which is helpful in writing the program/s that
extract or insert data  with Florida PALM.</t>
  </si>
  <si>
    <t>Field Name</t>
  </si>
  <si>
    <t>Record Type</t>
  </si>
  <si>
    <t xml:space="preserve"> Field Type</t>
  </si>
  <si>
    <t xml:space="preserve"> Field Length</t>
  </si>
  <si>
    <t>Required Field (Florida PALM)
Yes (Y), No (N),
Conditional (C)</t>
  </si>
  <si>
    <t>Valid Values/Defaults</t>
  </si>
  <si>
    <t>Processing Rules</t>
  </si>
  <si>
    <t>Field Type</t>
  </si>
  <si>
    <t>Field Length</t>
  </si>
  <si>
    <t>Notes</t>
  </si>
  <si>
    <t>Detail</t>
  </si>
  <si>
    <t>Character</t>
  </si>
  <si>
    <t>Y</t>
  </si>
  <si>
    <t>Provides functionality to capture detailed transactional data. Can be specified as a balance sheet account or operating account.</t>
  </si>
  <si>
    <t>Example: 43000</t>
  </si>
  <si>
    <t>This is a required field. Failure to provide a valid Agency will result in an error preventing the file from loading into Florida PALM.</t>
  </si>
  <si>
    <t>Process Group</t>
  </si>
  <si>
    <t>Designates the process group the the combination edit rule is assigned to in Florida PALM configuration</t>
  </si>
  <si>
    <t>Example: BUDGTY_VALUE</t>
  </si>
  <si>
    <t>This is a required field. Failure to provide a valid Process Group will result in an error preventing the file from loading into Florida PALM.</t>
  </si>
  <si>
    <t>Combination Rule</t>
  </si>
  <si>
    <t>This is a required field. Failure to provide a valid Combination Rule will result in an error preventing the file from loading into Florida PALM.</t>
  </si>
  <si>
    <t>Seq Nbr</t>
  </si>
  <si>
    <t>Nbr</t>
  </si>
  <si>
    <t>Example: 1</t>
  </si>
  <si>
    <t>This is a required field. Failure to provide a Seq Nbr will result in an error preventing the file from loading into Florida PALM.</t>
  </si>
  <si>
    <t>Organization</t>
  </si>
  <si>
    <t>C</t>
  </si>
  <si>
    <t>Organization ChartField tracks information according to a breakdown of your organization.</t>
  </si>
  <si>
    <t>Example: 5010000000</t>
  </si>
  <si>
    <t>This field is conditional based on the Combination Edit Rule and the associated Combination Edit Definition</t>
  </si>
  <si>
    <t>Account</t>
  </si>
  <si>
    <t>Example: 110100</t>
  </si>
  <si>
    <t>Fund Code</t>
  </si>
  <si>
    <t>Segregates and captures specific activities or classifies certain objectives in accordance with special regulations, restrictions, or limitations.</t>
  </si>
  <si>
    <t>Example: 10000</t>
  </si>
  <si>
    <t>This field is conditional based on the Combination Edit Rule and the associated Combination Edit Definition.  For the BUDGTY_VALUE Rule the Fund Code is required.</t>
  </si>
  <si>
    <t>Budget Entity</t>
  </si>
  <si>
    <t>Budget Entity ChartField represents organizations and/or functions to which appropriations are made and typically represents a program.</t>
  </si>
  <si>
    <t>Example: 11950000</t>
  </si>
  <si>
    <t>This field is conditional based on the Combination Edit Rule and the associated Combination Edit Definition.  For the BUDGTY_VALUE Rule the Budget Entity is required.</t>
  </si>
  <si>
    <t>Category</t>
  </si>
  <si>
    <t>Category ChartField represents both appropriation categories and revenue source codes.</t>
  </si>
  <si>
    <t>Example: 141117</t>
  </si>
  <si>
    <t>This field is conditional based on the Combination Edit Rule and the associated Combination Edit Definition.  For the BUDGTY_VALUE Rule the Category is required.</t>
  </si>
  <si>
    <t>State Program</t>
  </si>
  <si>
    <t>Stores Chart of Accounts information and provides the basic structure to segregate and categorize transactional and budget data.</t>
  </si>
  <si>
    <t>Example: 0102020003</t>
  </si>
  <si>
    <t>Grant</t>
  </si>
  <si>
    <r>
      <t>Grant ChartField is used for tracking  grant</t>
    </r>
    <r>
      <rPr>
        <strike/>
        <sz val="11"/>
        <rFont val="Arial"/>
        <family val="2"/>
      </rPr>
      <t>s</t>
    </r>
    <r>
      <rPr>
        <sz val="11"/>
        <rFont val="Arial"/>
        <family val="2"/>
      </rPr>
      <t xml:space="preserve"> funding.</t>
    </r>
  </si>
  <si>
    <t>Example: 2410A</t>
  </si>
  <si>
    <t>Contract</t>
  </si>
  <si>
    <t xml:space="preserve">Contract ChartField captures expenditure and revenue transactions for two party agreements.
</t>
  </si>
  <si>
    <t>Example: F001700000</t>
  </si>
  <si>
    <t>OA1</t>
  </si>
  <si>
    <t>OA1 tracks optional organization reporting, cost pools, expenditures, revenues, or other specific use.</t>
  </si>
  <si>
    <t>Example: ACDFM</t>
  </si>
  <si>
    <t>OA2</t>
  </si>
  <si>
    <t>OA2 tracks optional organization reporting, cost pools, expenditures, revenues, or other specific use.</t>
  </si>
  <si>
    <t>Example: ACDFMACDFM</t>
  </si>
  <si>
    <t>PC Business Unit</t>
  </si>
  <si>
    <t>Project Costing Business Unit.</t>
  </si>
  <si>
    <t>Project</t>
  </si>
  <si>
    <t>Project ChartField is used to capture a planned undertaking of something to be accomplished or produced, having a beginning and ending date, for which expenditures/costs and revenues are to be tracked.</t>
  </si>
  <si>
    <t>Example: D17200RG7110000</t>
  </si>
  <si>
    <t>Activity</t>
  </si>
  <si>
    <t>Tracks specific tasks that make up a Project and records transactional details; a Project must have at least one associated Activity ID.</t>
  </si>
  <si>
    <t>Example: A00000000000001</t>
  </si>
  <si>
    <t>PC Source Type</t>
  </si>
  <si>
    <t>Source types identify the purpose or origin of a transaction.</t>
  </si>
  <si>
    <t>Example: EQP</t>
  </si>
  <si>
    <t>PC Category</t>
  </si>
  <si>
    <t>Proj Category provides more flexibility and granularity in tracking and analyzing costs; not required.</t>
  </si>
  <si>
    <t>Example: DIR</t>
  </si>
  <si>
    <t>PC Subcategory</t>
  </si>
  <si>
    <t>Subcategories provides more flexibility and granularity in tracking and analyzing costs; not required.</t>
  </si>
  <si>
    <t>Example: CONS</t>
  </si>
  <si>
    <t>Designates the Combination Edit Rule that is configured in Florida PALM.</t>
  </si>
  <si>
    <t>Agency Business Unit</t>
  </si>
  <si>
    <t>Sequence Number establish how many combinations is/are to be loaded.</t>
  </si>
  <si>
    <t>Designate the Agency Business unit to which the new combo rule will be established.</t>
  </si>
  <si>
    <t>GLI084 - Inbound Combination Edit Spreadsheet Upload - File format: (CSV)</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7" x14ac:knownFonts="1">
    <font>
      <sz val="11"/>
      <color theme="1"/>
      <name val="Calibri"/>
      <family val="2"/>
      <scheme val="minor"/>
    </font>
    <font>
      <sz val="10"/>
      <name val="Arial"/>
      <family val="2"/>
    </font>
    <font>
      <sz val="10"/>
      <name val="Times New Roman"/>
      <family val="1"/>
    </font>
    <font>
      <sz val="10"/>
      <name val="MS Sans Serif"/>
      <family val="2"/>
    </font>
    <font>
      <b/>
      <sz val="10"/>
      <name val="MS Sans Serif"/>
      <family val="2"/>
    </font>
    <font>
      <b/>
      <sz val="10"/>
      <name val="Times New Roman"/>
      <family val="1"/>
    </font>
    <font>
      <sz val="11"/>
      <color theme="1"/>
      <name val="Arial"/>
      <family val="2"/>
    </font>
    <font>
      <b/>
      <sz val="11"/>
      <color theme="0"/>
      <name val="Arial"/>
      <family val="2"/>
    </font>
    <font>
      <b/>
      <sz val="11"/>
      <color theme="1"/>
      <name val="Arial"/>
      <family val="2"/>
    </font>
    <font>
      <sz val="20"/>
      <name val="Arial"/>
      <family val="2"/>
    </font>
    <font>
      <b/>
      <sz val="11"/>
      <name val="Arial"/>
      <family val="2"/>
    </font>
    <font>
      <sz val="11"/>
      <name val="Arial"/>
      <family val="2"/>
    </font>
    <font>
      <sz val="12"/>
      <name val="Arial"/>
      <family val="2"/>
    </font>
    <font>
      <b/>
      <sz val="11"/>
      <color rgb="FF000000"/>
      <name val="Arial"/>
      <family val="2"/>
    </font>
    <font>
      <b/>
      <sz val="18"/>
      <name val="Arial"/>
      <family val="2"/>
    </font>
    <font>
      <sz val="11"/>
      <color rgb="FF000000"/>
      <name val="Arial"/>
      <family val="2"/>
    </font>
    <font>
      <strike/>
      <sz val="11"/>
      <name val="Arial"/>
      <family val="2"/>
    </font>
  </fonts>
  <fills count="10">
    <fill>
      <patternFill patternType="none"/>
    </fill>
    <fill>
      <patternFill patternType="gray125"/>
    </fill>
    <fill>
      <patternFill patternType="solid">
        <fgColor theme="0"/>
        <bgColor indexed="64"/>
      </patternFill>
    </fill>
    <fill>
      <patternFill patternType="mediumGray">
        <fgColor indexed="22"/>
      </patternFill>
    </fill>
    <fill>
      <patternFill patternType="solid">
        <fgColor rgb="FF03304B"/>
        <bgColor indexed="64"/>
      </patternFill>
    </fill>
    <fill>
      <patternFill patternType="solid">
        <fgColor theme="0" tint="-0.14999847407452621"/>
        <bgColor indexed="64"/>
      </patternFill>
    </fill>
    <fill>
      <patternFill patternType="solid">
        <fgColor rgb="FF22658A"/>
        <bgColor indexed="64"/>
      </patternFill>
    </fill>
    <fill>
      <patternFill patternType="solid">
        <fgColor indexed="9"/>
        <bgColor indexed="64"/>
      </patternFill>
    </fill>
    <fill>
      <patternFill patternType="solid">
        <fgColor theme="0" tint="-0.249977111117893"/>
        <bgColor indexed="64"/>
      </patternFill>
    </fill>
    <fill>
      <patternFill patternType="solid">
        <fgColor indexed="22"/>
        <bgColor indexed="64"/>
      </patternFill>
    </fill>
  </fills>
  <borders count="9">
    <border>
      <left/>
      <right/>
      <top/>
      <bottom/>
      <diagonal/>
    </border>
    <border>
      <left/>
      <right/>
      <top/>
      <bottom style="medium">
        <color indexed="64"/>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right style="thin">
        <color indexed="64"/>
      </right>
      <top style="medium">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s>
  <cellStyleXfs count="20">
    <xf numFmtId="0" fontId="0" fillId="0" borderId="0"/>
    <xf numFmtId="0" fontId="1" fillId="0" borderId="0"/>
    <xf numFmtId="0" fontId="3" fillId="0" borderId="0" applyNumberFormat="0" applyFont="0" applyFill="0" applyBorder="0" applyAlignment="0" applyProtection="0">
      <alignment horizontal="left"/>
    </xf>
    <xf numFmtId="15" fontId="3" fillId="0" borderId="0" applyFont="0" applyFill="0" applyBorder="0" applyAlignment="0" applyProtection="0"/>
    <xf numFmtId="4" fontId="3" fillId="0" borderId="0" applyFont="0" applyFill="0" applyBorder="0" applyAlignment="0" applyProtection="0"/>
    <xf numFmtId="0" fontId="4" fillId="0" borderId="1">
      <alignment horizontal="center"/>
    </xf>
    <xf numFmtId="3" fontId="3" fillId="0" borderId="0" applyFont="0" applyFill="0" applyBorder="0" applyAlignment="0" applyProtection="0"/>
    <xf numFmtId="0" fontId="3" fillId="3" borderId="0" applyNumberFormat="0" applyFont="0" applyBorder="0" applyAlignment="0" applyProtection="0"/>
    <xf numFmtId="0" fontId="2" fillId="0" borderId="0"/>
    <xf numFmtId="0" fontId="2" fillId="0" borderId="0" applyNumberFormat="0" applyFont="0" applyFill="0" applyBorder="0" applyAlignment="0" applyProtection="0">
      <alignment horizontal="left"/>
    </xf>
    <xf numFmtId="15" fontId="2" fillId="0" borderId="0" applyFont="0" applyFill="0" applyBorder="0" applyAlignment="0" applyProtection="0"/>
    <xf numFmtId="4" fontId="2" fillId="0" borderId="0" applyFont="0" applyFill="0" applyBorder="0" applyAlignment="0" applyProtection="0"/>
    <xf numFmtId="0" fontId="5" fillId="0" borderId="1">
      <alignment horizontal="center"/>
    </xf>
    <xf numFmtId="3" fontId="2" fillId="0" borderId="0" applyFont="0" applyFill="0" applyBorder="0" applyAlignment="0" applyProtection="0"/>
    <xf numFmtId="0" fontId="2" fillId="3" borderId="0" applyNumberFormat="0" applyFont="0" applyBorder="0" applyAlignment="0" applyProtection="0"/>
    <xf numFmtId="0" fontId="6" fillId="0" borderId="0"/>
    <xf numFmtId="0" fontId="6" fillId="0" borderId="0"/>
    <xf numFmtId="0" fontId="2" fillId="0" borderId="0"/>
    <xf numFmtId="0" fontId="2" fillId="0" borderId="0"/>
    <xf numFmtId="0" fontId="1" fillId="0" borderId="0"/>
  </cellStyleXfs>
  <cellXfs count="73">
    <xf numFmtId="0" fontId="0" fillId="0" borderId="0" xfId="0"/>
    <xf numFmtId="0" fontId="6" fillId="0" borderId="0" xfId="0" applyFont="1"/>
    <xf numFmtId="0" fontId="6" fillId="0" borderId="0" xfId="15"/>
    <xf numFmtId="0" fontId="6" fillId="0" borderId="2" xfId="15" applyBorder="1"/>
    <xf numFmtId="0" fontId="0" fillId="2" borderId="0" xfId="0" applyFill="1"/>
    <xf numFmtId="0" fontId="8" fillId="5" borderId="2" xfId="1" applyFont="1" applyFill="1" applyBorder="1" applyAlignment="1">
      <alignment horizontal="left" vertical="top" wrapText="1"/>
    </xf>
    <xf numFmtId="0" fontId="9" fillId="2" borderId="0" xfId="1" applyFont="1" applyFill="1"/>
    <xf numFmtId="0" fontId="6" fillId="2" borderId="0" xfId="0" applyFont="1" applyFill="1"/>
    <xf numFmtId="0" fontId="8" fillId="2" borderId="0" xfId="8" applyFont="1" applyFill="1" applyAlignment="1">
      <alignment vertical="top"/>
    </xf>
    <xf numFmtId="0" fontId="7" fillId="4" borderId="2" xfId="8" applyFont="1" applyFill="1" applyBorder="1" applyAlignment="1">
      <alignment vertical="top" wrapText="1"/>
    </xf>
    <xf numFmtId="0" fontId="11" fillId="2" borderId="0" xfId="0" applyFont="1" applyFill="1"/>
    <xf numFmtId="0" fontId="10" fillId="2" borderId="0" xfId="0" applyFont="1" applyFill="1" applyAlignment="1">
      <alignment horizontal="center"/>
    </xf>
    <xf numFmtId="0" fontId="7" fillId="6" borderId="2" xfId="0" applyFont="1" applyFill="1" applyBorder="1" applyAlignment="1">
      <alignment vertical="top" wrapText="1"/>
    </xf>
    <xf numFmtId="0" fontId="7" fillId="0" borderId="0" xfId="0" applyFont="1" applyAlignment="1">
      <alignment vertical="top" wrapText="1"/>
    </xf>
    <xf numFmtId="0" fontId="6" fillId="2" borderId="2" xfId="0" applyFont="1" applyFill="1" applyBorder="1"/>
    <xf numFmtId="0" fontId="8" fillId="5" borderId="2" xfId="15" applyFont="1" applyFill="1" applyBorder="1" applyAlignment="1">
      <alignment horizontal="left" vertical="center"/>
    </xf>
    <xf numFmtId="0" fontId="6" fillId="0" borderId="2" xfId="15" applyBorder="1" applyAlignment="1">
      <alignment horizontal="left"/>
    </xf>
    <xf numFmtId="14" fontId="6" fillId="0" borderId="2" xfId="15" applyNumberFormat="1" applyBorder="1" applyAlignment="1">
      <alignment horizontal="left"/>
    </xf>
    <xf numFmtId="0" fontId="6" fillId="0" borderId="2" xfId="15" applyBorder="1" applyAlignment="1">
      <alignment horizontal="left" vertical="top" wrapText="1"/>
    </xf>
    <xf numFmtId="0" fontId="11" fillId="2" borderId="0" xfId="1" applyFont="1" applyFill="1"/>
    <xf numFmtId="0" fontId="11" fillId="7" borderId="2" xfId="0" applyFont="1" applyFill="1" applyBorder="1" applyAlignment="1">
      <alignment horizontal="left" vertical="top" wrapText="1"/>
    </xf>
    <xf numFmtId="0" fontId="8" fillId="2" borderId="2" xfId="8" applyFont="1" applyFill="1" applyBorder="1" applyAlignment="1">
      <alignment horizontal="left" vertical="top"/>
    </xf>
    <xf numFmtId="0" fontId="6" fillId="2" borderId="2" xfId="0" applyFont="1" applyFill="1" applyBorder="1" applyAlignment="1">
      <alignment vertical="top"/>
    </xf>
    <xf numFmtId="0" fontId="6" fillId="0" borderId="2" xfId="0" applyFont="1" applyBorder="1" applyAlignment="1">
      <alignment vertical="center" wrapText="1"/>
    </xf>
    <xf numFmtId="0" fontId="14" fillId="2" borderId="0" xfId="0" applyFont="1" applyFill="1"/>
    <xf numFmtId="0" fontId="7" fillId="4" borderId="0" xfId="0" applyFont="1" applyFill="1"/>
    <xf numFmtId="0" fontId="7" fillId="4" borderId="2" xfId="0" applyFont="1" applyFill="1" applyBorder="1"/>
    <xf numFmtId="0" fontId="10" fillId="2" borderId="2" xfId="18" applyFont="1" applyFill="1" applyBorder="1" applyAlignment="1">
      <alignment vertical="top"/>
    </xf>
    <xf numFmtId="0" fontId="11" fillId="2" borderId="2" xfId="18" applyFont="1" applyFill="1" applyBorder="1" applyAlignment="1">
      <alignment vertical="top" wrapText="1"/>
    </xf>
    <xf numFmtId="0" fontId="11" fillId="2" borderId="2" xfId="18" applyFont="1" applyFill="1" applyBorder="1" applyAlignment="1">
      <alignment vertical="top"/>
    </xf>
    <xf numFmtId="0" fontId="8" fillId="2" borderId="2" xfId="0" applyFont="1" applyFill="1" applyBorder="1"/>
    <xf numFmtId="0" fontId="7" fillId="4" borderId="2" xfId="8" applyFont="1" applyFill="1" applyBorder="1" applyAlignment="1">
      <alignment vertical="top"/>
    </xf>
    <xf numFmtId="0" fontId="10" fillId="8" borderId="2" xfId="8" applyFont="1" applyFill="1" applyBorder="1" applyAlignment="1">
      <alignment vertical="top"/>
    </xf>
    <xf numFmtId="0" fontId="6" fillId="0" borderId="2" xfId="0" applyFont="1" applyBorder="1" applyAlignment="1">
      <alignment vertical="top"/>
    </xf>
    <xf numFmtId="0" fontId="7" fillId="0" borderId="2" xfId="8" applyFont="1" applyBorder="1" applyAlignment="1">
      <alignment vertical="top"/>
    </xf>
    <xf numFmtId="0" fontId="7" fillId="4" borderId="2" xfId="8" applyFont="1" applyFill="1" applyBorder="1" applyAlignment="1">
      <alignment horizontal="left" vertical="top" wrapText="1"/>
    </xf>
    <xf numFmtId="0" fontId="6" fillId="2" borderId="2" xfId="8" applyFont="1" applyFill="1" applyBorder="1" applyAlignment="1">
      <alignment vertical="top" wrapText="1"/>
    </xf>
    <xf numFmtId="0" fontId="6" fillId="2" borderId="2" xfId="0" applyFont="1" applyFill="1" applyBorder="1" applyAlignment="1">
      <alignment vertical="top" wrapText="1"/>
    </xf>
    <xf numFmtId="0" fontId="10" fillId="2" borderId="2" xfId="1" applyFont="1" applyFill="1" applyBorder="1"/>
    <xf numFmtId="0" fontId="10" fillId="2" borderId="2" xfId="1" applyFont="1" applyFill="1" applyBorder="1" applyAlignment="1">
      <alignment vertical="top"/>
    </xf>
    <xf numFmtId="0" fontId="15" fillId="0" borderId="0" xfId="0" applyFont="1"/>
    <xf numFmtId="0" fontId="6" fillId="0" borderId="2" xfId="15" applyBorder="1" applyAlignment="1">
      <alignment horizontal="right"/>
    </xf>
    <xf numFmtId="0" fontId="6" fillId="0" borderId="2" xfId="0" applyFont="1" applyBorder="1" applyAlignment="1">
      <alignment horizontal="left" vertical="top" wrapText="1"/>
    </xf>
    <xf numFmtId="0" fontId="6" fillId="0" borderId="2" xfId="16" applyBorder="1"/>
    <xf numFmtId="14" fontId="6" fillId="0" borderId="2" xfId="16" applyNumberFormat="1" applyBorder="1"/>
    <xf numFmtId="0" fontId="6" fillId="0" borderId="2" xfId="16" applyBorder="1" applyAlignment="1">
      <alignment wrapText="1"/>
    </xf>
    <xf numFmtId="0" fontId="8" fillId="9" borderId="2" xfId="0" applyFont="1" applyFill="1" applyBorder="1" applyAlignment="1">
      <alignment horizontal="left" vertical="top" wrapText="1"/>
    </xf>
    <xf numFmtId="0" fontId="6" fillId="0" borderId="2" xfId="0" applyFont="1" applyBorder="1"/>
    <xf numFmtId="0" fontId="10" fillId="2" borderId="2" xfId="18" applyFont="1" applyFill="1" applyBorder="1" applyAlignment="1">
      <alignment vertical="top" wrapText="1"/>
    </xf>
    <xf numFmtId="0" fontId="6" fillId="0" borderId="2" xfId="0" applyFont="1" applyBorder="1" applyAlignment="1">
      <alignment vertical="top" wrapText="1"/>
    </xf>
    <xf numFmtId="0" fontId="11" fillId="0" borderId="2" xfId="0" quotePrefix="1" applyFont="1" applyBorder="1" applyAlignment="1">
      <alignment horizontal="left" vertical="top" wrapText="1"/>
    </xf>
    <xf numFmtId="0" fontId="11" fillId="0" borderId="2" xfId="0" applyFont="1" applyBorder="1" applyAlignment="1">
      <alignment horizontal="left" vertical="top" wrapText="1"/>
    </xf>
    <xf numFmtId="14" fontId="6" fillId="0" borderId="2" xfId="0" applyNumberFormat="1" applyFont="1" applyBorder="1" applyAlignment="1">
      <alignment horizontal="left" vertical="top" wrapText="1"/>
    </xf>
    <xf numFmtId="49" fontId="6" fillId="0" borderId="2" xfId="0" applyNumberFormat="1" applyFont="1" applyBorder="1" applyAlignment="1">
      <alignment horizontal="left" vertical="top" wrapText="1"/>
    </xf>
    <xf numFmtId="0" fontId="6" fillId="0" borderId="0" xfId="0" applyFont="1" applyAlignment="1">
      <alignment vertical="top"/>
    </xf>
    <xf numFmtId="0" fontId="6" fillId="0" borderId="0" xfId="0" applyFont="1" applyAlignment="1">
      <alignment horizontal="left"/>
    </xf>
    <xf numFmtId="0" fontId="6" fillId="2" borderId="2" xfId="0" applyFont="1" applyFill="1" applyBorder="1" applyAlignment="1">
      <alignment horizontal="left" vertical="top" wrapText="1"/>
    </xf>
    <xf numFmtId="49" fontId="6" fillId="2" borderId="0" xfId="0" applyNumberFormat="1" applyFont="1" applyFill="1" applyAlignment="1">
      <alignment horizontal="left" vertical="top" wrapText="1"/>
    </xf>
    <xf numFmtId="0" fontId="6" fillId="0" borderId="2" xfId="0" applyFont="1" applyBorder="1" applyAlignment="1">
      <alignment horizontal="left" vertical="top"/>
    </xf>
    <xf numFmtId="0" fontId="6" fillId="0" borderId="0" xfId="0" applyFont="1" applyAlignment="1">
      <alignment horizontal="left" vertical="top"/>
    </xf>
    <xf numFmtId="0" fontId="7" fillId="4" borderId="3" xfId="0" applyFont="1" applyFill="1" applyBorder="1" applyAlignment="1">
      <alignment horizontal="left" vertical="top" wrapText="1"/>
    </xf>
    <xf numFmtId="0" fontId="13" fillId="0" borderId="2" xfId="0" applyFont="1" applyBorder="1" applyAlignment="1">
      <alignment horizontal="left" vertical="center" wrapText="1"/>
    </xf>
    <xf numFmtId="0" fontId="7" fillId="4" borderId="0" xfId="15" applyFont="1" applyFill="1" applyAlignment="1">
      <alignment horizontal="left"/>
    </xf>
    <xf numFmtId="0" fontId="11" fillId="2" borderId="2" xfId="1" applyFont="1" applyFill="1" applyBorder="1" applyAlignment="1">
      <alignment horizontal="left"/>
    </xf>
    <xf numFmtId="0" fontId="11" fillId="2" borderId="0" xfId="0" applyFont="1" applyFill="1" applyAlignment="1">
      <alignment horizontal="left" vertical="top" wrapText="1"/>
    </xf>
    <xf numFmtId="0" fontId="11" fillId="2" borderId="2" xfId="0" applyFont="1" applyFill="1" applyBorder="1" applyAlignment="1">
      <alignment horizontal="left"/>
    </xf>
    <xf numFmtId="0" fontId="7" fillId="4" borderId="3" xfId="0" applyFont="1" applyFill="1" applyBorder="1" applyAlignment="1">
      <alignment horizontal="left" vertical="top" wrapText="1"/>
    </xf>
    <xf numFmtId="0" fontId="7" fillId="4" borderId="5" xfId="0" applyFont="1" applyFill="1" applyBorder="1" applyAlignment="1">
      <alignment horizontal="left" vertical="top" wrapText="1"/>
    </xf>
    <xf numFmtId="0" fontId="7" fillId="4" borderId="4" xfId="0" applyFont="1" applyFill="1" applyBorder="1" applyAlignment="1">
      <alignment horizontal="left" vertical="top" wrapText="1"/>
    </xf>
    <xf numFmtId="0" fontId="12" fillId="2" borderId="0" xfId="0" applyFont="1" applyFill="1" applyAlignment="1">
      <alignment horizontal="left" vertical="top" wrapText="1"/>
    </xf>
    <xf numFmtId="0" fontId="7" fillId="6" borderId="6" xfId="0" applyFont="1" applyFill="1" applyBorder="1" applyAlignment="1">
      <alignment vertical="top" wrapText="1"/>
    </xf>
    <xf numFmtId="0" fontId="7" fillId="6" borderId="7" xfId="0" applyFont="1" applyFill="1" applyBorder="1" applyAlignment="1">
      <alignment vertical="top" wrapText="1"/>
    </xf>
    <xf numFmtId="0" fontId="7" fillId="6" borderId="8" xfId="0" applyFont="1" applyFill="1" applyBorder="1" applyAlignment="1">
      <alignment vertical="top" wrapText="1"/>
    </xf>
  </cellXfs>
  <cellStyles count="20">
    <cellStyle name="Normal" xfId="0" builtinId="0"/>
    <cellStyle name="Normal 10 4" xfId="19" xr:uid="{92215AE7-1A13-41B7-B770-521176444ECC}"/>
    <cellStyle name="Normal 2" xfId="1" xr:uid="{00000000-0005-0000-0000-000001000000}"/>
    <cellStyle name="Normal 3" xfId="8" xr:uid="{00000000-0005-0000-0000-000002000000}"/>
    <cellStyle name="Normal 4" xfId="15" xr:uid="{4AC97C70-4FA3-401C-9B57-AE12D1F8D070}"/>
    <cellStyle name="Normal 4 2" xfId="16" xr:uid="{0A2F343F-6451-43F0-957A-AA3011B028CA}"/>
    <cellStyle name="Normal 5" xfId="18" xr:uid="{371B6315-0600-4F6E-9E1C-9C7111657169}"/>
    <cellStyle name="Normal 6" xfId="17" xr:uid="{2C30BF41-3224-4F81-8EB1-BB1791039667}"/>
    <cellStyle name="PSChar" xfId="2" xr:uid="{00000000-0005-0000-0000-000003000000}"/>
    <cellStyle name="PSChar 2" xfId="9" xr:uid="{00000000-0005-0000-0000-000004000000}"/>
    <cellStyle name="PSDate" xfId="3" xr:uid="{00000000-0005-0000-0000-000005000000}"/>
    <cellStyle name="PSDate 2" xfId="10" xr:uid="{00000000-0005-0000-0000-000006000000}"/>
    <cellStyle name="PSDec" xfId="4" xr:uid="{00000000-0005-0000-0000-000007000000}"/>
    <cellStyle name="PSDec 2" xfId="11" xr:uid="{00000000-0005-0000-0000-000008000000}"/>
    <cellStyle name="PSHeading" xfId="5" xr:uid="{00000000-0005-0000-0000-000009000000}"/>
    <cellStyle name="PSHeading 2" xfId="12" xr:uid="{00000000-0005-0000-0000-00000A000000}"/>
    <cellStyle name="PSInt" xfId="6" xr:uid="{00000000-0005-0000-0000-00000B000000}"/>
    <cellStyle name="PSInt 2" xfId="13" xr:uid="{00000000-0005-0000-0000-00000C000000}"/>
    <cellStyle name="PSSpacer" xfId="7" xr:uid="{00000000-0005-0000-0000-00000D000000}"/>
    <cellStyle name="PSSpacer 2" xfId="14" xr:uid="{00000000-0005-0000-0000-00000E000000}"/>
  </cellStyles>
  <dxfs count="1">
    <dxf>
      <font>
        <color rgb="FF9C0006"/>
      </font>
      <fill>
        <patternFill>
          <bgColor rgb="FFFFC7CE"/>
        </patternFill>
      </fill>
    </dxf>
  </dxfs>
  <tableStyles count="0" defaultTableStyle="TableStyleMedium2" defaultPivotStyle="PivotStyleLight16"/>
  <colors>
    <mruColors>
      <color rgb="FF03304B"/>
      <color rgb="FF22658A"/>
      <color rgb="FF000000"/>
      <color rgb="FFE2E2E2"/>
      <color rgb="FF00FFFF"/>
      <color rgb="FFCCFFCC"/>
      <color rgb="FF66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microsoft.com/office/2017/10/relationships/person" Target="persons/person.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2.xml"/><Relationship Id="rId5" Type="http://schemas.openxmlformats.org/officeDocument/2006/relationships/theme" Target="theme/theme1.xml"/><Relationship Id="rId10"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calcChain" Target="calcChain.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2077405</xdr:colOff>
      <xdr:row>5</xdr:row>
      <xdr:rowOff>11232</xdr:rowOff>
    </xdr:to>
    <xdr:pic>
      <xdr:nvPicPr>
        <xdr:cNvPr id="4" name="Picture 3">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3950655</xdr:colOff>
      <xdr:row>4</xdr:row>
      <xdr:rowOff>195382</xdr:rowOff>
    </xdr:to>
    <xdr:pic>
      <xdr:nvPicPr>
        <xdr:cNvPr id="3" name="Picture 2">
          <a:extLst>
            <a:ext uri="{FF2B5EF4-FFF2-40B4-BE49-F238E27FC236}">
              <a16:creationId xmlns:a16="http://schemas.microsoft.com/office/drawing/2014/main" id="{00000000-0008-0000-01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1461455</xdr:colOff>
      <xdr:row>4</xdr:row>
      <xdr:rowOff>163632</xdr:rowOff>
    </xdr:to>
    <xdr:pic>
      <xdr:nvPicPr>
        <xdr:cNvPr id="3" name="Picture 2">
          <a:extLst>
            <a:ext uri="{FF2B5EF4-FFF2-40B4-BE49-F238E27FC236}">
              <a16:creationId xmlns:a16="http://schemas.microsoft.com/office/drawing/2014/main" id="{00000000-0008-0000-02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3</xdr:col>
      <xdr:colOff>246065</xdr:colOff>
      <xdr:row>5</xdr:row>
      <xdr:rowOff>2342</xdr:rowOff>
    </xdr:to>
    <xdr:pic>
      <xdr:nvPicPr>
        <xdr:cNvPr id="3" name="Picture 2">
          <a:extLst>
            <a:ext uri="{FF2B5EF4-FFF2-40B4-BE49-F238E27FC236}">
              <a16:creationId xmlns:a16="http://schemas.microsoft.com/office/drawing/2014/main" id="{00000000-0008-0000-03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persons/person.xml><?xml version="1.0" encoding="utf-8"?>
<personList xmlns="http://schemas.microsoft.com/office/spreadsheetml/2018/threadedcomments" xmlns:x="http://schemas.openxmlformats.org/spreadsheetml/2006/main"/>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F4B25F-C76F-44E2-AFF9-F29AEF3A4B0C}">
  <sheetPr codeName="Sheet1"/>
  <dimension ref="A7:C18"/>
  <sheetViews>
    <sheetView showGridLines="0" tabSelected="1" zoomScaleNormal="100" zoomScalePageLayoutView="80" workbookViewId="0">
      <selection activeCell="B10" sqref="B10"/>
    </sheetView>
  </sheetViews>
  <sheetFormatPr defaultColWidth="8.7109375" defaultRowHeight="14.25" x14ac:dyDescent="0.2"/>
  <cols>
    <col min="1" max="1" width="17" style="2" customWidth="1"/>
    <col min="2" max="2" width="13.5703125" style="2" customWidth="1"/>
    <col min="3" max="3" width="72.42578125" style="2" customWidth="1"/>
    <col min="4" max="16384" width="8.7109375" style="2"/>
  </cols>
  <sheetData>
    <row r="7" spans="1:3" ht="15" x14ac:dyDescent="0.25">
      <c r="A7" s="62" t="s">
        <v>0</v>
      </c>
      <c r="B7" s="62"/>
      <c r="C7" s="62"/>
    </row>
    <row r="8" spans="1:3" ht="15" x14ac:dyDescent="0.2">
      <c r="A8" s="15" t="s">
        <v>1</v>
      </c>
      <c r="B8" s="15" t="s">
        <v>2</v>
      </c>
      <c r="C8" s="15" t="s">
        <v>3</v>
      </c>
    </row>
    <row r="9" spans="1:3" x14ac:dyDescent="0.2">
      <c r="A9" s="41">
        <v>0.1</v>
      </c>
      <c r="B9" s="44">
        <v>45180</v>
      </c>
      <c r="C9" s="18" t="s">
        <v>4</v>
      </c>
    </row>
    <row r="10" spans="1:3" ht="28.5" x14ac:dyDescent="0.2">
      <c r="A10" s="43">
        <v>0.2</v>
      </c>
      <c r="B10" s="44">
        <v>45202</v>
      </c>
      <c r="C10" s="45" t="s">
        <v>5</v>
      </c>
    </row>
    <row r="11" spans="1:3" x14ac:dyDescent="0.2">
      <c r="A11" s="16"/>
      <c r="B11" s="17"/>
      <c r="C11" s="16"/>
    </row>
    <row r="12" spans="1:3" x14ac:dyDescent="0.2">
      <c r="A12" s="16"/>
      <c r="B12" s="16"/>
      <c r="C12" s="16"/>
    </row>
    <row r="13" spans="1:3" x14ac:dyDescent="0.2">
      <c r="A13" s="16"/>
      <c r="B13" s="16"/>
      <c r="C13" s="16"/>
    </row>
    <row r="14" spans="1:3" x14ac:dyDescent="0.2">
      <c r="A14" s="16"/>
      <c r="B14" s="16"/>
      <c r="C14" s="16"/>
    </row>
    <row r="15" spans="1:3" x14ac:dyDescent="0.2">
      <c r="A15" s="16"/>
      <c r="B15" s="16"/>
      <c r="C15" s="16"/>
    </row>
    <row r="16" spans="1:3" x14ac:dyDescent="0.2">
      <c r="A16" s="3"/>
      <c r="B16" s="3"/>
      <c r="C16" s="3"/>
    </row>
    <row r="17" spans="1:3" x14ac:dyDescent="0.2">
      <c r="A17" s="3"/>
      <c r="B17" s="3"/>
      <c r="C17" s="3"/>
    </row>
    <row r="18" spans="1:3" x14ac:dyDescent="0.2">
      <c r="A18" s="3"/>
      <c r="B18" s="3"/>
      <c r="C18" s="3"/>
    </row>
  </sheetData>
  <mergeCells count="1">
    <mergeCell ref="A7:C7"/>
  </mergeCells>
  <pageMargins left="0.7" right="0.7" top="0.75" bottom="0.75" header="0.3" footer="0.3"/>
  <pageSetup paperSize="5" scale="60" orientation="landscape" r:id="rId1"/>
  <headerFooter>
    <oddHeader>&amp;C&amp;F
&amp;G</oddHeader>
    <oddFooter>Page &amp;P of &amp;N</oddFooter>
  </headerFooter>
  <drawing r:id="rId2"/>
  <legacyDrawingHF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11B90E1-41F4-465A-8B48-6E29D12EFC5D}">
  <sheetPr codeName="Sheet2"/>
  <dimension ref="B5:C32"/>
  <sheetViews>
    <sheetView zoomScaleNormal="100" workbookViewId="0">
      <selection activeCell="B16" sqref="B16"/>
    </sheetView>
  </sheetViews>
  <sheetFormatPr defaultColWidth="8.7109375" defaultRowHeight="14.25" x14ac:dyDescent="0.2"/>
  <cols>
    <col min="1" max="1" width="3.28515625" style="7" customWidth="1"/>
    <col min="2" max="2" width="59.28515625" style="7" customWidth="1"/>
    <col min="3" max="3" width="97.140625" style="7" customWidth="1"/>
    <col min="4" max="16384" width="8.7109375" style="7"/>
  </cols>
  <sheetData>
    <row r="5" spans="2:3" ht="23.85" customHeight="1" x14ac:dyDescent="0.2"/>
    <row r="6" spans="2:3" ht="25.5" x14ac:dyDescent="0.35">
      <c r="B6" s="6" t="s">
        <v>6</v>
      </c>
      <c r="C6" s="6"/>
    </row>
    <row r="7" spans="2:3" ht="17.100000000000001" customHeight="1" x14ac:dyDescent="0.35">
      <c r="B7" s="6"/>
    </row>
    <row r="8" spans="2:3" ht="15" x14ac:dyDescent="0.2">
      <c r="B8" s="9" t="s">
        <v>7</v>
      </c>
      <c r="C8" s="9" t="s">
        <v>8</v>
      </c>
    </row>
    <row r="9" spans="2:3" x14ac:dyDescent="0.2">
      <c r="B9" s="63" t="s">
        <v>9</v>
      </c>
      <c r="C9" s="63"/>
    </row>
    <row r="10" spans="2:3" ht="15" x14ac:dyDescent="0.25">
      <c r="B10" s="38" t="s">
        <v>10</v>
      </c>
      <c r="C10" s="14" t="s">
        <v>11</v>
      </c>
    </row>
    <row r="11" spans="2:3" ht="15" x14ac:dyDescent="0.25">
      <c r="B11" s="38" t="s">
        <v>12</v>
      </c>
      <c r="C11" s="14" t="s">
        <v>13</v>
      </c>
    </row>
    <row r="12" spans="2:3" ht="15" x14ac:dyDescent="0.25">
      <c r="B12" s="38" t="s">
        <v>14</v>
      </c>
      <c r="C12" s="14" t="s">
        <v>15</v>
      </c>
    </row>
    <row r="13" spans="2:3" ht="15" x14ac:dyDescent="0.2">
      <c r="B13" s="39" t="s">
        <v>16</v>
      </c>
      <c r="C13" s="37" t="s">
        <v>17</v>
      </c>
    </row>
    <row r="14" spans="2:3" ht="17.100000000000001" customHeight="1" x14ac:dyDescent="0.2">
      <c r="B14" s="19"/>
    </row>
    <row r="15" spans="2:3" ht="15" x14ac:dyDescent="0.2">
      <c r="B15" s="9" t="s">
        <v>18</v>
      </c>
      <c r="C15" s="35" t="s">
        <v>19</v>
      </c>
    </row>
    <row r="16" spans="2:3" ht="71.25" x14ac:dyDescent="0.2">
      <c r="B16" s="49" t="s">
        <v>20</v>
      </c>
      <c r="C16" s="20" t="s">
        <v>21</v>
      </c>
    </row>
    <row r="17" spans="2:3" x14ac:dyDescent="0.2">
      <c r="B17" s="19"/>
    </row>
    <row r="18" spans="2:3" ht="15" x14ac:dyDescent="0.2">
      <c r="B18" s="9" t="s">
        <v>22</v>
      </c>
      <c r="C18" s="9" t="s">
        <v>8</v>
      </c>
    </row>
    <row r="19" spans="2:3" ht="15" x14ac:dyDescent="0.2">
      <c r="B19" s="21" t="s">
        <v>23</v>
      </c>
      <c r="C19" s="22" t="s">
        <v>24</v>
      </c>
    </row>
    <row r="20" spans="2:3" ht="15" x14ac:dyDescent="0.2">
      <c r="B20" s="21" t="s">
        <v>25</v>
      </c>
      <c r="C20" s="36" t="s">
        <v>26</v>
      </c>
    </row>
    <row r="21" spans="2:3" ht="15" x14ac:dyDescent="0.2">
      <c r="B21" s="61" t="s">
        <v>27</v>
      </c>
      <c r="C21" s="23" t="s">
        <v>28</v>
      </c>
    </row>
    <row r="22" spans="2:3" ht="15" x14ac:dyDescent="0.2">
      <c r="B22" s="61" t="s">
        <v>29</v>
      </c>
      <c r="C22" s="23" t="s">
        <v>28</v>
      </c>
    </row>
    <row r="23" spans="2:3" ht="15" x14ac:dyDescent="0.2">
      <c r="B23" s="61" t="s">
        <v>30</v>
      </c>
      <c r="C23" s="23" t="s">
        <v>28</v>
      </c>
    </row>
    <row r="24" spans="2:3" ht="15" x14ac:dyDescent="0.2">
      <c r="B24" s="61" t="s">
        <v>31</v>
      </c>
      <c r="C24" s="23" t="s">
        <v>28</v>
      </c>
    </row>
    <row r="25" spans="2:3" ht="15" x14ac:dyDescent="0.2">
      <c r="B25" s="61" t="s">
        <v>32</v>
      </c>
      <c r="C25" s="40" t="s">
        <v>33</v>
      </c>
    </row>
    <row r="26" spans="2:3" ht="15" x14ac:dyDescent="0.2">
      <c r="B26" s="61" t="s">
        <v>34</v>
      </c>
      <c r="C26" s="23" t="s">
        <v>28</v>
      </c>
    </row>
    <row r="27" spans="2:3" ht="15" x14ac:dyDescent="0.2">
      <c r="B27" s="8"/>
      <c r="C27" s="8"/>
    </row>
    <row r="28" spans="2:3" ht="15" x14ac:dyDescent="0.2">
      <c r="B28" s="31" t="s">
        <v>35</v>
      </c>
      <c r="C28" s="31" t="s">
        <v>8</v>
      </c>
    </row>
    <row r="29" spans="2:3" ht="15" x14ac:dyDescent="0.2">
      <c r="B29" s="34"/>
      <c r="C29" s="34"/>
    </row>
    <row r="30" spans="2:3" ht="15" x14ac:dyDescent="0.2">
      <c r="B30" s="32" t="s">
        <v>36</v>
      </c>
      <c r="C30" s="33" t="s">
        <v>37</v>
      </c>
    </row>
    <row r="31" spans="2:3" ht="15" x14ac:dyDescent="0.2">
      <c r="B31" s="34"/>
      <c r="C31" s="33"/>
    </row>
    <row r="32" spans="2:3" ht="15" x14ac:dyDescent="0.2">
      <c r="B32" s="32" t="s">
        <v>38</v>
      </c>
      <c r="C32" s="49" t="s">
        <v>39</v>
      </c>
    </row>
  </sheetData>
  <mergeCells count="1">
    <mergeCell ref="B9:C9"/>
  </mergeCells>
  <conditionalFormatting sqref="B25">
    <cfRule type="duplicateValues" dxfId="0" priority="1"/>
  </conditionalFormatting>
  <dataValidations count="1">
    <dataValidation allowBlank="1" showInputMessage="1" showErrorMessage="1" promptTitle="Note for XML &amp; Web Services" prompt="For XML layout, please include all tags and associate a Record Type for each. For Web Services, include the records/fields associated with the message._x000a_For ZIP files no layout is required]" sqref="C20" xr:uid="{EFA545B3-8091-4255-959D-8795D58966D0}"/>
  </dataValidations>
  <pageMargins left="0.7" right="0.7" top="0.75" bottom="0.75" header="0.3" footer="0.3"/>
  <pageSetup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FDD98C-71CE-4041-9406-EB2805CBEEBB}">
  <sheetPr codeName="Sheet3"/>
  <dimension ref="B1:E26"/>
  <sheetViews>
    <sheetView zoomScaleNormal="100" workbookViewId="0">
      <selection activeCell="B6" sqref="B6"/>
    </sheetView>
  </sheetViews>
  <sheetFormatPr defaultColWidth="8.7109375" defaultRowHeight="15" x14ac:dyDescent="0.25"/>
  <cols>
    <col min="1" max="1" width="3.28515625" style="4" customWidth="1"/>
    <col min="2" max="2" width="36" style="4" bestFit="1" customWidth="1"/>
    <col min="3" max="3" width="91.85546875" style="4" customWidth="1"/>
    <col min="4" max="16384" width="8.7109375" style="4"/>
  </cols>
  <sheetData>
    <row r="1" spans="2:3" x14ac:dyDescent="0.25">
      <c r="C1" s="7"/>
    </row>
    <row r="2" spans="2:3" x14ac:dyDescent="0.25">
      <c r="C2" s="7"/>
    </row>
    <row r="3" spans="2:3" x14ac:dyDescent="0.25">
      <c r="C3" s="7"/>
    </row>
    <row r="5" spans="2:3" ht="18.600000000000001" customHeight="1" x14ac:dyDescent="0.25"/>
    <row r="6" spans="2:3" ht="20.100000000000001" customHeight="1" x14ac:dyDescent="0.35">
      <c r="B6" s="24" t="str">
        <f>'General Information'!B6</f>
        <v>GLI084 - Inbound Combination Edit Spreadsheet Upload Interface Layout</v>
      </c>
    </row>
    <row r="7" spans="2:3" x14ac:dyDescent="0.25">
      <c r="B7" s="11"/>
      <c r="C7" s="11"/>
    </row>
    <row r="8" spans="2:3" ht="33" customHeight="1" x14ac:dyDescent="0.25">
      <c r="B8" s="64" t="s">
        <v>40</v>
      </c>
      <c r="C8" s="64"/>
    </row>
    <row r="9" spans="2:3" x14ac:dyDescent="0.25">
      <c r="B9" s="10"/>
      <c r="C9" s="10"/>
    </row>
    <row r="10" spans="2:3" x14ac:dyDescent="0.25">
      <c r="B10" s="25" t="s">
        <v>41</v>
      </c>
      <c r="C10" s="26" t="s">
        <v>8</v>
      </c>
    </row>
    <row r="11" spans="2:3" x14ac:dyDescent="0.25">
      <c r="B11" s="27" t="s">
        <v>42</v>
      </c>
      <c r="C11" s="28" t="s">
        <v>43</v>
      </c>
    </row>
    <row r="12" spans="2:3" ht="28.5" x14ac:dyDescent="0.25">
      <c r="B12" s="27" t="s">
        <v>44</v>
      </c>
      <c r="C12" s="28" t="s">
        <v>45</v>
      </c>
    </row>
    <row r="13" spans="2:3" ht="99.75" x14ac:dyDescent="0.25">
      <c r="B13" s="27" t="s">
        <v>46</v>
      </c>
      <c r="C13" s="28" t="s">
        <v>47</v>
      </c>
    </row>
    <row r="14" spans="2:3" ht="71.25" x14ac:dyDescent="0.25">
      <c r="B14" s="27" t="s">
        <v>48</v>
      </c>
      <c r="C14" s="28" t="s">
        <v>49</v>
      </c>
    </row>
    <row r="15" spans="2:3" ht="85.5" x14ac:dyDescent="0.25">
      <c r="B15" s="48" t="s">
        <v>50</v>
      </c>
      <c r="C15" s="28" t="s">
        <v>51</v>
      </c>
    </row>
    <row r="16" spans="2:3" x14ac:dyDescent="0.25">
      <c r="B16" s="27" t="s">
        <v>52</v>
      </c>
      <c r="C16" s="29" t="s">
        <v>53</v>
      </c>
    </row>
    <row r="17" spans="2:5" ht="28.5" x14ac:dyDescent="0.25">
      <c r="B17" s="27" t="s">
        <v>54</v>
      </c>
      <c r="C17" s="28" t="s">
        <v>55</v>
      </c>
    </row>
    <row r="18" spans="2:5" ht="42.75" x14ac:dyDescent="0.25">
      <c r="B18" s="27" t="s">
        <v>56</v>
      </c>
      <c r="C18" s="28" t="s">
        <v>57</v>
      </c>
    </row>
    <row r="19" spans="2:5" x14ac:dyDescent="0.25">
      <c r="B19" s="7"/>
      <c r="C19" s="7"/>
    </row>
    <row r="20" spans="2:5" x14ac:dyDescent="0.25">
      <c r="B20" s="7"/>
      <c r="C20" s="7"/>
      <c r="D20" s="13"/>
      <c r="E20" s="13"/>
    </row>
    <row r="21" spans="2:5" x14ac:dyDescent="0.25">
      <c r="B21" s="12" t="s">
        <v>58</v>
      </c>
      <c r="C21" s="12" t="s">
        <v>8</v>
      </c>
    </row>
    <row r="22" spans="2:5" x14ac:dyDescent="0.25">
      <c r="B22" s="65" t="s">
        <v>59</v>
      </c>
      <c r="C22" s="65"/>
    </row>
    <row r="23" spans="2:5" x14ac:dyDescent="0.25">
      <c r="B23" s="30" t="s">
        <v>42</v>
      </c>
      <c r="C23" s="14" t="s">
        <v>60</v>
      </c>
    </row>
    <row r="24" spans="2:5" x14ac:dyDescent="0.25">
      <c r="B24" s="30" t="s">
        <v>46</v>
      </c>
      <c r="C24" s="14" t="s">
        <v>61</v>
      </c>
    </row>
    <row r="25" spans="2:5" x14ac:dyDescent="0.25">
      <c r="B25" s="30" t="s">
        <v>48</v>
      </c>
      <c r="C25" s="14" t="s">
        <v>62</v>
      </c>
    </row>
    <row r="26" spans="2:5" x14ac:dyDescent="0.25">
      <c r="B26" s="30" t="s">
        <v>63</v>
      </c>
      <c r="C26" s="14" t="s">
        <v>64</v>
      </c>
    </row>
  </sheetData>
  <mergeCells count="2">
    <mergeCell ref="B8:C8"/>
    <mergeCell ref="B22:C22"/>
  </mergeCells>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1B22A6-6911-4B66-9346-50F92106AC84}">
  <sheetPr codeName="Sheet4"/>
  <dimension ref="A7:L37"/>
  <sheetViews>
    <sheetView showGridLines="0" zoomScaleNormal="100" workbookViewId="0">
      <selection activeCell="F15" sqref="F15"/>
    </sheetView>
  </sheetViews>
  <sheetFormatPr defaultColWidth="8.7109375" defaultRowHeight="14.25" x14ac:dyDescent="0.2"/>
  <cols>
    <col min="1" max="1" width="31.7109375" style="1" bestFit="1" customWidth="1"/>
    <col min="2" max="2" width="14.140625" style="1" customWidth="1"/>
    <col min="3" max="3" width="10.85546875" style="1" customWidth="1"/>
    <col min="4" max="4" width="12.7109375" style="1" customWidth="1"/>
    <col min="5" max="5" width="14.42578125" style="1" customWidth="1"/>
    <col min="6" max="6" width="31.5703125" style="1" customWidth="1"/>
    <col min="7" max="7" width="37" style="1" customWidth="1"/>
    <col min="8" max="8" width="23.7109375" style="1" customWidth="1"/>
    <col min="9" max="9" width="11.85546875" style="1" customWidth="1"/>
    <col min="10" max="16384" width="8.7109375" style="1"/>
  </cols>
  <sheetData>
    <row r="7" spans="1:12" ht="30.2" customHeight="1" x14ac:dyDescent="0.2">
      <c r="A7" s="69" t="s">
        <v>65</v>
      </c>
      <c r="B7" s="69"/>
      <c r="C7" s="69"/>
      <c r="D7" s="69"/>
      <c r="E7" s="69"/>
      <c r="F7" s="69"/>
      <c r="G7" s="69"/>
      <c r="H7" s="69"/>
      <c r="I7" s="69"/>
    </row>
    <row r="8" spans="1:12" ht="8.1" customHeight="1" x14ac:dyDescent="0.2"/>
    <row r="9" spans="1:12" ht="3.6" customHeight="1" thickBot="1" x14ac:dyDescent="0.25"/>
    <row r="10" spans="1:12" ht="14.1" customHeight="1" x14ac:dyDescent="0.2">
      <c r="A10" s="66" t="s">
        <v>147</v>
      </c>
      <c r="B10" s="67"/>
      <c r="C10" s="68"/>
      <c r="D10" s="68"/>
      <c r="E10" s="68"/>
      <c r="F10" s="68"/>
      <c r="G10" s="68"/>
      <c r="H10" s="60"/>
      <c r="I10" s="70" t="s">
        <v>58</v>
      </c>
      <c r="J10" s="71"/>
      <c r="K10" s="71"/>
      <c r="L10" s="72"/>
    </row>
    <row r="11" spans="1:12" ht="72.599999999999994" customHeight="1" x14ac:dyDescent="0.2">
      <c r="A11" s="5" t="s">
        <v>66</v>
      </c>
      <c r="B11" s="5" t="s">
        <v>67</v>
      </c>
      <c r="C11" s="5" t="s">
        <v>68</v>
      </c>
      <c r="D11" s="5" t="s">
        <v>69</v>
      </c>
      <c r="E11" s="5" t="s">
        <v>70</v>
      </c>
      <c r="F11" s="5" t="s">
        <v>8</v>
      </c>
      <c r="G11" s="5" t="s">
        <v>71</v>
      </c>
      <c r="H11" s="5" t="s">
        <v>72</v>
      </c>
      <c r="I11" s="46" t="s">
        <v>66</v>
      </c>
      <c r="J11" s="46" t="s">
        <v>73</v>
      </c>
      <c r="K11" s="46" t="s">
        <v>74</v>
      </c>
      <c r="L11" s="46" t="s">
        <v>75</v>
      </c>
    </row>
    <row r="12" spans="1:12" ht="85.5" x14ac:dyDescent="0.2">
      <c r="A12" s="42" t="s">
        <v>144</v>
      </c>
      <c r="B12" s="42" t="s">
        <v>76</v>
      </c>
      <c r="C12" s="42" t="s">
        <v>77</v>
      </c>
      <c r="D12" s="42">
        <v>5</v>
      </c>
      <c r="E12" s="42" t="s">
        <v>78</v>
      </c>
      <c r="F12" s="42" t="s">
        <v>146</v>
      </c>
      <c r="G12" s="42" t="s">
        <v>80</v>
      </c>
      <c r="H12" s="42" t="s">
        <v>81</v>
      </c>
      <c r="I12" s="47"/>
      <c r="J12" s="42"/>
      <c r="K12" s="42"/>
      <c r="L12" s="42"/>
    </row>
    <row r="13" spans="1:12" ht="99.75" x14ac:dyDescent="0.2">
      <c r="A13" s="42" t="s">
        <v>82</v>
      </c>
      <c r="B13" s="42" t="s">
        <v>76</v>
      </c>
      <c r="C13" s="42" t="s">
        <v>77</v>
      </c>
      <c r="D13" s="51">
        <v>10</v>
      </c>
      <c r="E13" s="51" t="s">
        <v>78</v>
      </c>
      <c r="F13" s="50" t="s">
        <v>83</v>
      </c>
      <c r="G13" s="52" t="s">
        <v>84</v>
      </c>
      <c r="H13" s="42" t="s">
        <v>85</v>
      </c>
      <c r="I13" s="47"/>
      <c r="J13" s="42"/>
      <c r="K13" s="42"/>
      <c r="L13" s="42"/>
    </row>
    <row r="14" spans="1:12" ht="99.75" x14ac:dyDescent="0.2">
      <c r="A14" s="42" t="s">
        <v>86</v>
      </c>
      <c r="B14" s="42" t="s">
        <v>76</v>
      </c>
      <c r="C14" s="42" t="s">
        <v>77</v>
      </c>
      <c r="D14" s="51">
        <v>10</v>
      </c>
      <c r="E14" s="51" t="s">
        <v>78</v>
      </c>
      <c r="F14" s="50" t="s">
        <v>143</v>
      </c>
      <c r="G14" s="52" t="s">
        <v>84</v>
      </c>
      <c r="H14" s="42" t="s">
        <v>87</v>
      </c>
      <c r="I14" s="47"/>
      <c r="J14" s="47"/>
      <c r="K14" s="47"/>
      <c r="L14" s="47"/>
    </row>
    <row r="15" spans="1:12" ht="85.5" x14ac:dyDescent="0.2">
      <c r="A15" s="42" t="s">
        <v>88</v>
      </c>
      <c r="B15" s="42" t="s">
        <v>76</v>
      </c>
      <c r="C15" s="49" t="s">
        <v>89</v>
      </c>
      <c r="D15" s="42">
        <v>6</v>
      </c>
      <c r="E15" s="42" t="s">
        <v>78</v>
      </c>
      <c r="F15" s="42" t="s">
        <v>145</v>
      </c>
      <c r="G15" s="50" t="s">
        <v>90</v>
      </c>
      <c r="H15" s="42" t="s">
        <v>91</v>
      </c>
      <c r="I15" s="47"/>
      <c r="J15" s="47"/>
      <c r="K15" s="47"/>
      <c r="L15" s="47"/>
    </row>
    <row r="16" spans="1:12" ht="85.5" x14ac:dyDescent="0.2">
      <c r="A16" s="51" t="s">
        <v>92</v>
      </c>
      <c r="B16" s="42" t="s">
        <v>76</v>
      </c>
      <c r="C16" s="49" t="s">
        <v>77</v>
      </c>
      <c r="D16" s="42">
        <v>10</v>
      </c>
      <c r="E16" s="42" t="s">
        <v>93</v>
      </c>
      <c r="F16" s="42" t="s">
        <v>94</v>
      </c>
      <c r="G16" s="56" t="s">
        <v>95</v>
      </c>
      <c r="H16" s="42" t="s">
        <v>96</v>
      </c>
      <c r="I16" s="47"/>
      <c r="J16" s="47"/>
      <c r="K16" s="47"/>
      <c r="L16" s="47"/>
    </row>
    <row r="17" spans="1:12" ht="85.5" x14ac:dyDescent="0.2">
      <c r="A17" s="51" t="s">
        <v>97</v>
      </c>
      <c r="B17" s="42" t="s">
        <v>76</v>
      </c>
      <c r="C17" s="49" t="s">
        <v>77</v>
      </c>
      <c r="D17" s="42">
        <v>6</v>
      </c>
      <c r="E17" s="42" t="s">
        <v>93</v>
      </c>
      <c r="F17" s="42" t="s">
        <v>79</v>
      </c>
      <c r="G17" s="42" t="s">
        <v>98</v>
      </c>
      <c r="H17" s="42" t="s">
        <v>96</v>
      </c>
      <c r="I17" s="42"/>
      <c r="J17" s="42"/>
      <c r="K17" s="42"/>
      <c r="L17" s="42"/>
    </row>
    <row r="18" spans="1:12" ht="128.25" x14ac:dyDescent="0.2">
      <c r="A18" s="54" t="s">
        <v>99</v>
      </c>
      <c r="B18" s="42" t="s">
        <v>76</v>
      </c>
      <c r="C18" s="49" t="s">
        <v>77</v>
      </c>
      <c r="D18" s="42">
        <v>5</v>
      </c>
      <c r="E18" s="42" t="s">
        <v>93</v>
      </c>
      <c r="F18" s="42" t="s">
        <v>100</v>
      </c>
      <c r="G18" s="42" t="s">
        <v>101</v>
      </c>
      <c r="H18" s="42" t="s">
        <v>102</v>
      </c>
      <c r="I18" s="47"/>
      <c r="J18" s="47"/>
      <c r="K18" s="47"/>
      <c r="L18" s="47"/>
    </row>
    <row r="19" spans="1:12" ht="128.25" x14ac:dyDescent="0.2">
      <c r="A19" s="51" t="s">
        <v>103</v>
      </c>
      <c r="B19" s="42" t="s">
        <v>76</v>
      </c>
      <c r="C19" s="49" t="s">
        <v>77</v>
      </c>
      <c r="D19" s="42">
        <v>10</v>
      </c>
      <c r="E19" s="42" t="s">
        <v>93</v>
      </c>
      <c r="F19" s="42" t="s">
        <v>104</v>
      </c>
      <c r="G19" s="51" t="s">
        <v>105</v>
      </c>
      <c r="H19" s="42" t="s">
        <v>106</v>
      </c>
      <c r="I19" s="42"/>
      <c r="J19" s="42"/>
      <c r="K19" s="42"/>
      <c r="L19" s="42"/>
    </row>
    <row r="20" spans="1:12" ht="128.25" x14ac:dyDescent="0.2">
      <c r="A20" s="51" t="s">
        <v>107</v>
      </c>
      <c r="B20" s="42" t="s">
        <v>76</v>
      </c>
      <c r="C20" s="49" t="s">
        <v>77</v>
      </c>
      <c r="D20" s="42">
        <v>6</v>
      </c>
      <c r="E20" s="42" t="s">
        <v>93</v>
      </c>
      <c r="F20" s="42" t="s">
        <v>108</v>
      </c>
      <c r="G20" s="53" t="s">
        <v>109</v>
      </c>
      <c r="H20" s="42" t="s">
        <v>110</v>
      </c>
      <c r="I20" s="42"/>
      <c r="J20" s="42"/>
      <c r="K20" s="42"/>
      <c r="L20" s="42"/>
    </row>
    <row r="21" spans="1:12" ht="85.5" x14ac:dyDescent="0.2">
      <c r="A21" s="51" t="s">
        <v>111</v>
      </c>
      <c r="B21" s="42" t="s">
        <v>76</v>
      </c>
      <c r="C21" s="49" t="s">
        <v>77</v>
      </c>
      <c r="D21" s="42">
        <v>10</v>
      </c>
      <c r="E21" s="42" t="s">
        <v>93</v>
      </c>
      <c r="F21" s="42" t="s">
        <v>112</v>
      </c>
      <c r="G21" s="56" t="s">
        <v>113</v>
      </c>
      <c r="H21" s="42" t="s">
        <v>96</v>
      </c>
      <c r="I21" s="42"/>
      <c r="J21" s="42"/>
      <c r="K21" s="42"/>
      <c r="L21" s="42"/>
    </row>
    <row r="22" spans="1:12" ht="85.5" x14ac:dyDescent="0.2">
      <c r="A22" s="33" t="s">
        <v>114</v>
      </c>
      <c r="B22" s="33" t="s">
        <v>76</v>
      </c>
      <c r="C22" s="33" t="s">
        <v>77</v>
      </c>
      <c r="D22" s="58">
        <v>5</v>
      </c>
      <c r="E22" s="33" t="s">
        <v>93</v>
      </c>
      <c r="F22" s="51" t="s">
        <v>115</v>
      </c>
      <c r="G22" s="56" t="s">
        <v>116</v>
      </c>
      <c r="H22" s="42" t="s">
        <v>96</v>
      </c>
      <c r="I22" s="47"/>
      <c r="J22" s="47"/>
      <c r="K22" s="47"/>
      <c r="L22" s="47"/>
    </row>
    <row r="23" spans="1:12" ht="85.5" x14ac:dyDescent="0.2">
      <c r="A23" s="33" t="s">
        <v>117</v>
      </c>
      <c r="B23" s="33" t="s">
        <v>76</v>
      </c>
      <c r="C23" s="33" t="s">
        <v>77</v>
      </c>
      <c r="D23" s="58">
        <v>10</v>
      </c>
      <c r="E23" s="33" t="s">
        <v>93</v>
      </c>
      <c r="F23" s="42" t="s">
        <v>118</v>
      </c>
      <c r="G23" s="56" t="s">
        <v>119</v>
      </c>
      <c r="H23" s="42" t="s">
        <v>96</v>
      </c>
      <c r="I23" s="47"/>
      <c r="J23" s="47"/>
      <c r="K23" s="47"/>
      <c r="L23" s="47"/>
    </row>
    <row r="24" spans="1:12" ht="85.5" x14ac:dyDescent="0.2">
      <c r="A24" s="33" t="s">
        <v>120</v>
      </c>
      <c r="B24" s="33" t="s">
        <v>76</v>
      </c>
      <c r="C24" s="33" t="s">
        <v>77</v>
      </c>
      <c r="D24" s="58">
        <v>5</v>
      </c>
      <c r="E24" s="33" t="s">
        <v>93</v>
      </c>
      <c r="F24" s="51" t="s">
        <v>121</v>
      </c>
      <c r="G24" s="56" t="s">
        <v>122</v>
      </c>
      <c r="H24" s="42" t="s">
        <v>96</v>
      </c>
      <c r="I24" s="47"/>
      <c r="J24" s="47"/>
      <c r="K24" s="47"/>
      <c r="L24" s="47"/>
    </row>
    <row r="25" spans="1:12" ht="85.5" x14ac:dyDescent="0.2">
      <c r="A25" s="33" t="s">
        <v>123</v>
      </c>
      <c r="B25" s="33" t="s">
        <v>76</v>
      </c>
      <c r="C25" s="33" t="s">
        <v>77</v>
      </c>
      <c r="D25" s="58">
        <v>10</v>
      </c>
      <c r="E25" s="33" t="s">
        <v>93</v>
      </c>
      <c r="F25" s="51" t="s">
        <v>124</v>
      </c>
      <c r="G25" s="56" t="s">
        <v>125</v>
      </c>
      <c r="H25" s="42" t="s">
        <v>96</v>
      </c>
      <c r="I25" s="47"/>
      <c r="J25" s="47"/>
      <c r="K25" s="47"/>
      <c r="L25" s="47"/>
    </row>
    <row r="26" spans="1:12" ht="85.5" x14ac:dyDescent="0.2">
      <c r="A26" s="33" t="s">
        <v>126</v>
      </c>
      <c r="B26" s="33" t="s">
        <v>76</v>
      </c>
      <c r="C26" s="33" t="s">
        <v>77</v>
      </c>
      <c r="D26" s="58">
        <v>5</v>
      </c>
      <c r="E26" s="33" t="s">
        <v>93</v>
      </c>
      <c r="F26" s="42" t="s">
        <v>127</v>
      </c>
      <c r="G26" s="56" t="s">
        <v>80</v>
      </c>
      <c r="H26" s="42" t="s">
        <v>96</v>
      </c>
      <c r="I26" s="47"/>
      <c r="J26" s="47"/>
      <c r="K26" s="47"/>
      <c r="L26" s="47"/>
    </row>
    <row r="27" spans="1:12" ht="114" x14ac:dyDescent="0.2">
      <c r="A27" s="33" t="s">
        <v>128</v>
      </c>
      <c r="B27" s="33" t="s">
        <v>76</v>
      </c>
      <c r="C27" s="33" t="s">
        <v>77</v>
      </c>
      <c r="D27" s="58">
        <v>15</v>
      </c>
      <c r="E27" s="33" t="s">
        <v>93</v>
      </c>
      <c r="F27" s="42" t="s">
        <v>129</v>
      </c>
      <c r="G27" s="57" t="s">
        <v>130</v>
      </c>
      <c r="H27" s="42" t="s">
        <v>96</v>
      </c>
      <c r="I27" s="47"/>
      <c r="J27" s="47"/>
      <c r="K27" s="47"/>
      <c r="L27" s="47"/>
    </row>
    <row r="28" spans="1:12" ht="85.5" x14ac:dyDescent="0.2">
      <c r="A28" s="33" t="s">
        <v>131</v>
      </c>
      <c r="B28" s="33" t="s">
        <v>76</v>
      </c>
      <c r="C28" s="33" t="s">
        <v>77</v>
      </c>
      <c r="D28" s="58">
        <v>15</v>
      </c>
      <c r="E28" s="33" t="s">
        <v>93</v>
      </c>
      <c r="F28" s="42" t="s">
        <v>132</v>
      </c>
      <c r="G28" s="56" t="s">
        <v>133</v>
      </c>
      <c r="H28" s="42" t="s">
        <v>96</v>
      </c>
      <c r="I28" s="47"/>
      <c r="J28" s="47"/>
      <c r="K28" s="47"/>
      <c r="L28" s="47"/>
    </row>
    <row r="29" spans="1:12" ht="85.5" x14ac:dyDescent="0.2">
      <c r="A29" s="33" t="s">
        <v>134</v>
      </c>
      <c r="B29" s="33" t="s">
        <v>76</v>
      </c>
      <c r="C29" s="33" t="s">
        <v>77</v>
      </c>
      <c r="D29" s="58">
        <v>5</v>
      </c>
      <c r="E29" s="33" t="s">
        <v>93</v>
      </c>
      <c r="F29" s="42" t="s">
        <v>135</v>
      </c>
      <c r="G29" s="56" t="s">
        <v>136</v>
      </c>
      <c r="H29" s="42" t="s">
        <v>96</v>
      </c>
      <c r="I29" s="47"/>
      <c r="J29" s="47"/>
      <c r="K29" s="47"/>
      <c r="L29" s="47"/>
    </row>
    <row r="30" spans="1:12" ht="85.5" x14ac:dyDescent="0.2">
      <c r="A30" s="33" t="s">
        <v>137</v>
      </c>
      <c r="B30" s="33" t="s">
        <v>76</v>
      </c>
      <c r="C30" s="33" t="s">
        <v>77</v>
      </c>
      <c r="D30" s="58">
        <v>5</v>
      </c>
      <c r="E30" s="33" t="s">
        <v>93</v>
      </c>
      <c r="F30" s="42" t="s">
        <v>138</v>
      </c>
      <c r="G30" s="56" t="s">
        <v>139</v>
      </c>
      <c r="H30" s="42" t="s">
        <v>96</v>
      </c>
      <c r="I30" s="47"/>
      <c r="J30" s="47"/>
      <c r="K30" s="47"/>
      <c r="L30" s="47"/>
    </row>
    <row r="31" spans="1:12" ht="85.5" x14ac:dyDescent="0.2">
      <c r="A31" s="33" t="s">
        <v>140</v>
      </c>
      <c r="B31" s="33" t="s">
        <v>76</v>
      </c>
      <c r="C31" s="33" t="s">
        <v>77</v>
      </c>
      <c r="D31" s="58">
        <v>5</v>
      </c>
      <c r="E31" s="33" t="s">
        <v>93</v>
      </c>
      <c r="F31" s="42" t="s">
        <v>141</v>
      </c>
      <c r="G31" s="56" t="s">
        <v>142</v>
      </c>
      <c r="H31" s="42" t="s">
        <v>96</v>
      </c>
      <c r="I31" s="47"/>
      <c r="J31" s="47"/>
      <c r="K31" s="47"/>
      <c r="L31" s="47"/>
    </row>
    <row r="32" spans="1:12" x14ac:dyDescent="0.2">
      <c r="A32" s="54"/>
      <c r="B32" s="54"/>
      <c r="C32" s="54"/>
      <c r="D32" s="59"/>
      <c r="E32" s="54"/>
    </row>
    <row r="33" spans="4:4" x14ac:dyDescent="0.2">
      <c r="D33" s="55"/>
    </row>
    <row r="34" spans="4:4" x14ac:dyDescent="0.2">
      <c r="D34" s="55"/>
    </row>
    <row r="35" spans="4:4" x14ac:dyDescent="0.2">
      <c r="D35" s="55"/>
    </row>
    <row r="36" spans="4:4" x14ac:dyDescent="0.2">
      <c r="D36" s="55"/>
    </row>
    <row r="37" spans="4:4" x14ac:dyDescent="0.2">
      <c r="D37" s="55"/>
    </row>
  </sheetData>
  <autoFilter ref="A11:L11" xr:uid="{2A1B22A6-6911-4B66-9346-50F92106AC84}"/>
  <mergeCells count="3">
    <mergeCell ref="A10:G10"/>
    <mergeCell ref="A7:I7"/>
    <mergeCell ref="I10:L10"/>
  </mergeCells>
  <dataValidations count="1">
    <dataValidation allowBlank="1" showInputMessage="1" showErrorMessage="1" promptTitle="Map Fields" prompt="Use this section (if applicable) to map fields from the source system and make notes as you go along." sqref="I11:L11 I10" xr:uid="{A8B3A5B2-F839-4787-9D3B-0B1F99D4B963}"/>
  </dataValidations>
  <pageMargins left="0.7" right="0.7" top="0.75" bottom="0.75" header="0.3" footer="0.3"/>
  <pageSetup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CBB809446A95342BDD2205439D2B551" ma:contentTypeVersion="15" ma:contentTypeDescription="Create a new document." ma:contentTypeScope="" ma:versionID="6d240e8bf473106561b896dcc2517c55">
  <xsd:schema xmlns:xsd="http://www.w3.org/2001/XMLSchema" xmlns:xs="http://www.w3.org/2001/XMLSchema" xmlns:p="http://schemas.microsoft.com/office/2006/metadata/properties" xmlns:ns2="ee0d1073-b73c-4cf9-a2e0-1985adf7d54f" xmlns:ns3="041c3df4-ce55-42d1-a1ce-045c193ad9f1" targetNamespace="http://schemas.microsoft.com/office/2006/metadata/properties" ma:root="true" ma:fieldsID="c5bae79e2323c3a5a657d074ad30b45c" ns2:_="" ns3:_="">
    <xsd:import namespace="ee0d1073-b73c-4cf9-a2e0-1985adf7d54f"/>
    <xsd:import namespace="041c3df4-ce55-42d1-a1ce-045c193ad9f1"/>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Wave" minOccurs="0"/>
                <xsd:element ref="ns2:SharedWithUsers" minOccurs="0"/>
                <xsd:element ref="ns2:SharedWithDetail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0d1073-b73c-4cf9-a2e0-1985adf7d54f"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14"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1c3df4-ce55-42d1-a1ce-045c193ad9f1"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Wave" ma:index="13" nillable="true" ma:displayName="Wave" ma:format="Dropdown" ma:internalName="Wave">
      <xsd:simpleType>
        <xsd:restriction base="dms:Choice">
          <xsd:enumeration value="CMS"/>
          <xsd:enumeration value="Financials"/>
          <xsd:enumeration value="Payroll"/>
          <xsd:enumeration value="Production Support"/>
          <xsd:enumeration value="Universal"/>
          <xsd:enumeration value="Central"/>
        </xsd:restriction>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dlc_DocId xmlns="ee0d1073-b73c-4cf9-a2e0-1985adf7d54f">3XNNPFDRQHSR-158363826-10589</_dlc_DocId>
    <_dlc_DocIdUrl xmlns="ee0d1073-b73c-4cf9-a2e0-1985adf7d54f">
      <Url>https://myfloridacfo.sharepoint.com/sites/FLP/_layouts/15/DocIdRedir.aspx?ID=3XNNPFDRQHSR-158363826-10589</Url>
      <Description>3XNNPFDRQHSR-158363826-10589</Description>
    </_dlc_DocIdUrl>
    <Wave xmlns="041c3df4-ce55-42d1-a1ce-045c193ad9f1" xsi:nil="true"/>
  </documentManagement>
</p:properti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95887B9-652E-416A-93F4-254425CB34A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e0d1073-b73c-4cf9-a2e0-1985adf7d54f"/>
    <ds:schemaRef ds:uri="041c3df4-ce55-42d1-a1ce-045c193ad9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82CB643-46B5-4C4B-BA73-CD3A166EF606}">
  <ds:schemaRefs>
    <ds:schemaRef ds:uri="http://purl.org/dc/elements/1.1/"/>
    <ds:schemaRef ds:uri="http://schemas.microsoft.com/office/2006/metadata/properties"/>
    <ds:schemaRef ds:uri="ee0d1073-b73c-4cf9-a2e0-1985adf7d54f"/>
    <ds:schemaRef ds:uri="http://schemas.microsoft.com/office/2006/documentManagement/types"/>
    <ds:schemaRef ds:uri="http://purl.org/dc/terms/"/>
    <ds:schemaRef ds:uri="http://purl.org/dc/dcmitype/"/>
    <ds:schemaRef ds:uri="http://schemas.microsoft.com/office/infopath/2007/PartnerControls"/>
    <ds:schemaRef ds:uri="http://schemas.openxmlformats.org/package/2006/metadata/core-properties"/>
    <ds:schemaRef ds:uri="041c3df4-ce55-42d1-a1ce-045c193ad9f1"/>
    <ds:schemaRef ds:uri="http://www.w3.org/XML/1998/namespace"/>
  </ds:schemaRefs>
</ds:datastoreItem>
</file>

<file path=customXml/itemProps3.xml><?xml version="1.0" encoding="utf-8"?>
<ds:datastoreItem xmlns:ds="http://schemas.openxmlformats.org/officeDocument/2006/customXml" ds:itemID="{29BC1A66-596A-409C-80C2-7A05A5CAED21}">
  <ds:schemaRefs>
    <ds:schemaRef ds:uri="http://schemas.microsoft.com/sharepoint/events"/>
  </ds:schemaRefs>
</ds:datastoreItem>
</file>

<file path=customXml/itemProps4.xml><?xml version="1.0" encoding="utf-8"?>
<ds:datastoreItem xmlns:ds="http://schemas.openxmlformats.org/officeDocument/2006/customXml" ds:itemID="{5874EE58-A68D-4C13-B6B2-1B62D42C92CE}">
  <ds:schemaRefs>
    <ds:schemaRef ds:uri="http://schemas.microsoft.com/sharepoint/v3/contenttype/forms"/>
  </ds:schemaRefs>
</ds:datastoreItem>
</file>

<file path=docMetadata/LabelInfo.xml><?xml version="1.0" encoding="utf-8"?>
<clbl:labelList xmlns:clbl="http://schemas.microsoft.com/office/2020/mipLabelMetadata">
  <clbl:label id="{1bc0f418-96a4-4caf-9d7c-ccc5ec7f9d91}" enabled="1" method="Privileged" siteId="{e0793d39-0939-496d-b129-198edd916feb}"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Version History</vt:lpstr>
      <vt:lpstr>General Information</vt:lpstr>
      <vt:lpstr>File Format Legend</vt:lpstr>
      <vt:lpstr>File Format</vt:lpstr>
    </vt:vector>
  </TitlesOfParts>
  <Manager/>
  <Company>Accenture</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KKI012-Inbound Budget Journal Spreadsheet Upload-Layout</dc:title>
  <dc:subject/>
  <dc:creator>Ryan Blane</dc:creator>
  <cp:keywords/>
  <dc:description/>
  <cp:lastModifiedBy>Saltford, Richard</cp:lastModifiedBy>
  <cp:revision/>
  <dcterms:created xsi:type="dcterms:W3CDTF">2013-04-16T15:33:16Z</dcterms:created>
  <dcterms:modified xsi:type="dcterms:W3CDTF">2024-03-01T21:01:37Z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0x0101006CBB809446A95342BDD2205439D2B551</vt:lpwstr>
  </property>
  <property fmtid="{D5CDD505-2E9C-101B-9397-08002B2CF9AE}" pid="4" name="MSIP_Label_1bc0f418-96a4-4caf-9d7c-ccc5ec7f9d91_Enabled">
    <vt:lpwstr>True</vt:lpwstr>
  </property>
  <property fmtid="{D5CDD505-2E9C-101B-9397-08002B2CF9AE}" pid="5" name="MSIP_Label_1bc0f418-96a4-4caf-9d7c-ccc5ec7f9d91_SiteId">
    <vt:lpwstr>e0793d39-0939-496d-b129-198edd916feb</vt:lpwstr>
  </property>
  <property fmtid="{D5CDD505-2E9C-101B-9397-08002B2CF9AE}" pid="6" name="MSIP_Label_1bc0f418-96a4-4caf-9d7c-ccc5ec7f9d91_SetDate">
    <vt:lpwstr>2019-09-20T05:31:26.3316440Z</vt:lpwstr>
  </property>
  <property fmtid="{D5CDD505-2E9C-101B-9397-08002B2CF9AE}" pid="7" name="MSIP_Label_1bc0f418-96a4-4caf-9d7c-ccc5ec7f9d91_Name">
    <vt:lpwstr>Unrestricted</vt:lpwstr>
  </property>
  <property fmtid="{D5CDD505-2E9C-101B-9397-08002B2CF9AE}" pid="8" name="MSIP_Label_1bc0f418-96a4-4caf-9d7c-ccc5ec7f9d91_ActionId">
    <vt:lpwstr>bc9d50f7-6858-46f0-ae6a-9ea57541355f</vt:lpwstr>
  </property>
  <property fmtid="{D5CDD505-2E9C-101B-9397-08002B2CF9AE}" pid="9" name="MSIP_Label_1bc0f418-96a4-4caf-9d7c-ccc5ec7f9d91_Extended_MSFT_Method">
    <vt:lpwstr>Manual</vt:lpwstr>
  </property>
  <property fmtid="{D5CDD505-2E9C-101B-9397-08002B2CF9AE}" pid="10" name="Sensitivity">
    <vt:lpwstr>Unrestricted</vt:lpwstr>
  </property>
  <property fmtid="{D5CDD505-2E9C-101B-9397-08002B2CF9AE}" pid="11" name="_dlc_DocIdItemGuid">
    <vt:lpwstr>b9578f73-1993-44ff-8e6b-c3a69a29cf1d</vt:lpwstr>
  </property>
</Properties>
</file>