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6130"/>
  <workbookPr codeName="ThisWorkbook" defaultThemeVersion="124226"/>
  <mc:AlternateContent xmlns:mc="http://schemas.openxmlformats.org/markup-compatibility/2006">
    <mc:Choice Requires="x15">
      <x15ac:absPath xmlns:x15ac="http://schemas.microsoft.com/office/spreadsheetml/2010/11/ac" url="https://myfloridacfo.sharepoint.com/sites/FLP/Amendment 8 Deliverables/SSI Deliverables/D636 - Completion of Solution Design (Requirements) Segment I/Working/Interfaces/"/>
    </mc:Choice>
  </mc:AlternateContent>
  <xr:revisionPtr revIDLastSave="0" documentId="13_ncr:1_{9556F0AC-ABFB-4797-8EB3-F5A9A45A5ECA}" xr6:coauthVersionLast="47" xr6:coauthVersionMax="47" xr10:uidLastSave="{00000000-0000-0000-0000-000000000000}"/>
  <bookViews>
    <workbookView xWindow="-109" yWindow="-109" windowWidth="26301" windowHeight="14169" tabRatio="808" activeTab="2" xr2:uid="{00000000-000D-0000-FFFF-FFFF00000000}"/>
  </bookViews>
  <sheets>
    <sheet name="Version History" sheetId="13" r:id="rId1"/>
    <sheet name="General Information" sheetId="29" r:id="rId2"/>
    <sheet name="File Format Legend" sheetId="30" r:id="rId3"/>
    <sheet name="File Format-Account" sheetId="31" r:id="rId4"/>
    <sheet name="File Format-Fund " sheetId="32" r:id="rId5"/>
    <sheet name="File Format - State Program" sheetId="34" r:id="rId6"/>
    <sheet name="File Format - Budget Entity" sheetId="33" r:id="rId7"/>
    <sheet name="File Format - Category" sheetId="35" r:id="rId8"/>
    <sheet name="File Format - Organization" sheetId="36" r:id="rId9"/>
    <sheet name="File Format - OA1" sheetId="37" r:id="rId10"/>
    <sheet name="File Format - OA2" sheetId="38" r:id="rId11"/>
  </sheets>
  <definedNames>
    <definedName name="_xlnm._FilterDatabase" localSheetId="6" hidden="1">'File Format - Budget Entity'!$A$11:$L$11</definedName>
    <definedName name="_xlnm._FilterDatabase" localSheetId="7" hidden="1">'File Format - Category'!$A$11:$L$11</definedName>
    <definedName name="_xlnm._FilterDatabase" localSheetId="9" hidden="1">'File Format - OA1'!$A$11:$L$11</definedName>
    <definedName name="_xlnm._FilterDatabase" localSheetId="10" hidden="1">'File Format - OA2'!$A$11:$L$11</definedName>
    <definedName name="_xlnm._FilterDatabase" localSheetId="8" hidden="1">'File Format - Organization'!$A$11:$L$11</definedName>
    <definedName name="_xlnm._FilterDatabase" localSheetId="5" hidden="1">'File Format - State Program'!$A$11:$L$11</definedName>
    <definedName name="_xlnm._FilterDatabase" localSheetId="3" hidden="1">'File Format-Account'!$A$11:$L$11</definedName>
    <definedName name="_xlnm._FilterDatabase" localSheetId="4" hidden="1">'File Format-Fund '!$A$11:$L$11</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6" i="30" l="1"/>
</calcChain>
</file>

<file path=xl/sharedStrings.xml><?xml version="1.0" encoding="utf-8"?>
<sst xmlns="http://schemas.openxmlformats.org/spreadsheetml/2006/main" count="532" uniqueCount="185">
  <si>
    <t>Field Name</t>
  </si>
  <si>
    <t>Character</t>
  </si>
  <si>
    <t>Y</t>
  </si>
  <si>
    <t>N</t>
  </si>
  <si>
    <t>Date</t>
  </si>
  <si>
    <t>Description</t>
  </si>
  <si>
    <t>Version Number</t>
  </si>
  <si>
    <t>Revision Notes</t>
  </si>
  <si>
    <t>Record Type</t>
  </si>
  <si>
    <t xml:space="preserve"> File Name</t>
  </si>
  <si>
    <t>Processing Rules</t>
  </si>
  <si>
    <t xml:space="preserve"> Field Type</t>
  </si>
  <si>
    <t xml:space="preserve"> Field Length</t>
  </si>
  <si>
    <t>Access credentials will be provided in a separate communication</t>
  </si>
  <si>
    <t>End Point:</t>
  </si>
  <si>
    <t>Access Details:</t>
  </si>
  <si>
    <t>Security Protocol:</t>
  </si>
  <si>
    <t>Authentication:</t>
  </si>
  <si>
    <t>Authorization:</t>
  </si>
  <si>
    <t>Request/Response:</t>
  </si>
  <si>
    <t>Module:</t>
  </si>
  <si>
    <t>Version History:</t>
  </si>
  <si>
    <t>General Information:</t>
  </si>
  <si>
    <t>File Format Legend:</t>
  </si>
  <si>
    <t>File Format:</t>
  </si>
  <si>
    <t>Contains information about the layout, its content and tabs.</t>
  </si>
  <si>
    <t>This section describes the column headings in the File Format Tab. Please review this section to understand the column headers before proceeding to the next section (file format tab).</t>
  </si>
  <si>
    <t>Version History</t>
  </si>
  <si>
    <t xml:space="preserve">Layout Contents </t>
  </si>
  <si>
    <t>Describes the column headings in the File Format Tab.</t>
  </si>
  <si>
    <t>Business &amp; Technical Information</t>
  </si>
  <si>
    <t>SFTP (Secure Shell File Transfer Protocol)</t>
  </si>
  <si>
    <t>Interface Overview</t>
  </si>
  <si>
    <t>Name of the Florida PALM data field in the layout.</t>
  </si>
  <si>
    <t>Make notes as you map the source system fields with Florida PALM fields.</t>
  </si>
  <si>
    <t>Map the Interface source systems field name in the layout with your system.</t>
  </si>
  <si>
    <t>Map the Interface source systems field type in the layout with your system.</t>
  </si>
  <si>
    <t>Map the Interface source systems field length in the layout with your system.</t>
  </si>
  <si>
    <t>Specifies the maximum length of the data field. If the data field is expected to have decimals or any other length format then it will be mentioned in the Valid Values/Default column. For Example, if the field is a signed number with a total length of 8 and includes 2 decimals, the Valid Values/Default column will show 12340.56 or if an amount ends in 0 cents, the Valid Values/Default column will state - include 00 after the decimal (109.00)</t>
  </si>
  <si>
    <t>This Interface layout contains the following sections (tabs):</t>
  </si>
  <si>
    <t>Specifies the record type "Header" or "Detail" or other free form delineation applicable for the fields in the record.</t>
  </si>
  <si>
    <t>Datafile Type:</t>
  </si>
  <si>
    <t>Lists valid values for the fields provided in this column. The data supplied (inbound or outbound) must conform to these values.</t>
  </si>
  <si>
    <t>Log and track the version history of the layout.</t>
  </si>
  <si>
    <t>Sample Data</t>
  </si>
  <si>
    <t>Business description of the field in the file format tab.</t>
  </si>
  <si>
    <t>Sample Data Types</t>
  </si>
  <si>
    <t>Use this section (if applicable) to map fields from the Interfacing system and make notes as you go along.</t>
  </si>
  <si>
    <t>The file format specifies the format in which data file is expected or sent by Florida PALM.</t>
  </si>
  <si>
    <t>Interfacing System Field Mapping</t>
  </si>
  <si>
    <t>Field Name:</t>
  </si>
  <si>
    <t>Record Type:</t>
  </si>
  <si>
    <t>Field Type:</t>
  </si>
  <si>
    <t>Field Length:</t>
  </si>
  <si>
    <t>Description:</t>
  </si>
  <si>
    <t>Valid Values/Defaults:</t>
  </si>
  <si>
    <t>Processing Rules:</t>
  </si>
  <si>
    <t>Notes:</t>
  </si>
  <si>
    <t xml:space="preserve">Column Headings </t>
  </si>
  <si>
    <t>sftp-test.flpalm.myfloridacfo.gov (For all testing needs)
sftp.flpalm.myfloridacfo.gov (Production)</t>
  </si>
  <si>
    <t>Authorized to access to your data in Florida PALM.</t>
  </si>
  <si>
    <t>Fund</t>
  </si>
  <si>
    <t>Account</t>
  </si>
  <si>
    <t>Budget Entity</t>
  </si>
  <si>
    <t>State Program</t>
  </si>
  <si>
    <t>Provides the Florida PALM specific processing rules. For example, lists rules, default values, date formats, etc., which will be utilized by the program to extract data that will be exchanged with Florida PALM.</t>
  </si>
  <si>
    <t>The file format below is the definition that represents the data structure of the file to be processed. It provides information which is helpful in writing the program/s that
extract or insert data  with Florida PALM.</t>
  </si>
  <si>
    <t>Sample Data Files are provided separately.</t>
  </si>
  <si>
    <t>Sample Data File Name(s)</t>
  </si>
  <si>
    <t>Organization ChartField tracks information according to a breakdown of your organization.</t>
  </si>
  <si>
    <t>Provides functionality to capture detailed transactional data. Can be specified as a balance sheet account or operating account.</t>
  </si>
  <si>
    <t>CSV</t>
  </si>
  <si>
    <t>Required Field (Florida PALM)
Yes (Y), No (N),
Conditional (C)</t>
  </si>
  <si>
    <t>Valid Values/Defaults</t>
  </si>
  <si>
    <t>Field Type</t>
  </si>
  <si>
    <t>Field Length</t>
  </si>
  <si>
    <t>Notes</t>
  </si>
  <si>
    <t>Example: 43000</t>
  </si>
  <si>
    <t>Field Type is the data type of the field, such as character, number, signed number or date.
- A Character type could be alpha numeric consisting of both letters and numbers. 
- Signed Number type could be a positive or negative value with decimal position
- Number type could be a positive with decimal position
- Long Character type is an Alphanumeric field used for long descriptions or comments
- Datetime is Date and Time field
- Date is a Date field</t>
  </si>
  <si>
    <t>GLI039 - Inbound ChartField Mass Spreadsheet Upload Interface Layout</t>
  </si>
  <si>
    <t>This interface will load ChartFields into the Florida PALM system in mass via custom process.</t>
  </si>
  <si>
    <t>Effective Date</t>
  </si>
  <si>
    <r>
      <t>Designates the date </t>
    </r>
    <r>
      <rPr>
        <sz val="11"/>
        <color theme="1"/>
        <rFont val="Arial"/>
        <family val="2"/>
      </rPr>
      <t>the</t>
    </r>
    <r>
      <rPr>
        <sz val="11"/>
        <rFont val="Arial"/>
        <family val="2"/>
      </rPr>
      <t xml:space="preserve"> Account value </t>
    </r>
    <r>
      <rPr>
        <sz val="11"/>
        <color theme="1"/>
        <rFont val="Arial"/>
        <family val="2"/>
      </rPr>
      <t xml:space="preserve">is available for use within Florida PALM. </t>
    </r>
  </si>
  <si>
    <t>Example: 07/01/20XX</t>
  </si>
  <si>
    <t>Effective status identifies whether the ChartField value is active or inactive.  Effective status enables the system to select the appropriate effective-dated rows, when combined with the effective date field.</t>
  </si>
  <si>
    <t>A – Active;
I – Inactive</t>
  </si>
  <si>
    <t>Account Description</t>
  </si>
  <si>
    <t>Example: ST FEES</t>
  </si>
  <si>
    <t xml:space="preserve">General Ledger Account </t>
  </si>
  <si>
    <t>Account Type</t>
  </si>
  <si>
    <t>Identifies a category of accounts that appears on the balance sheet or income statement of the enterprise.  Each general ledger account is associated with an account type (also called a "monetary account type").</t>
  </si>
  <si>
    <t>A - Asset; 
E - Expense; 
L - Liability; 
Q - Equity; 
R - Revenue; 
O - Deferred Outflows; 
I - Deferred Inflows; 
T - Transfers</t>
  </si>
  <si>
    <t>Budgetary Only</t>
  </si>
  <si>
    <t>Budgetary Only Indicator which identifies values that are limited to use in budgetary transactions</t>
  </si>
  <si>
    <t>Y - Yes;
N - No</t>
  </si>
  <si>
    <t>Control Flag</t>
  </si>
  <si>
    <t>This flag in used to designate an Account as a Control Account.</t>
  </si>
  <si>
    <t>Account Short Description</t>
  </si>
  <si>
    <t>Example: STATE FEES</t>
  </si>
  <si>
    <t>Short Description</t>
  </si>
  <si>
    <t>Example: 101013</t>
  </si>
  <si>
    <t>Example: 10000</t>
  </si>
  <si>
    <r>
      <t>Designates the  date </t>
    </r>
    <r>
      <rPr>
        <sz val="11"/>
        <color theme="1"/>
        <rFont val="Arial"/>
        <family val="2"/>
      </rPr>
      <t>the</t>
    </r>
    <r>
      <rPr>
        <sz val="11"/>
        <rFont val="Arial"/>
        <family val="2"/>
      </rPr>
      <t xml:space="preserve"> Fund value </t>
    </r>
    <r>
      <rPr>
        <sz val="11"/>
        <color theme="1"/>
        <rFont val="Arial"/>
        <family val="2"/>
      </rPr>
      <t xml:space="preserve">is available for use within Florida PALM. </t>
    </r>
  </si>
  <si>
    <t>Effective Status</t>
  </si>
  <si>
    <t>Fund Description</t>
  </si>
  <si>
    <t>Example: GEN REV FUND</t>
  </si>
  <si>
    <t>Fund Short Description</t>
  </si>
  <si>
    <t>Example: GEN REV FD</t>
  </si>
  <si>
    <t>Detail</t>
  </si>
  <si>
    <t>Fund is used to segregate and capture specific activities or classify certain objectives in accordance with special regulations, restrictions, or limitations.</t>
  </si>
  <si>
    <t>State Program is used to identify the plan for an organization and use of resources to meet specified objectives of the State.
Legacy Mapping: State Program Component</t>
  </si>
  <si>
    <t>Example: 0102020003</t>
  </si>
  <si>
    <r>
      <t>Designates the date </t>
    </r>
    <r>
      <rPr>
        <sz val="11"/>
        <color theme="1"/>
        <rFont val="Arial"/>
        <family val="2"/>
      </rPr>
      <t>the</t>
    </r>
    <r>
      <rPr>
        <sz val="11"/>
        <rFont val="Arial"/>
        <family val="2"/>
      </rPr>
      <t xml:space="preserve"> State Program value </t>
    </r>
    <r>
      <rPr>
        <sz val="11"/>
        <color theme="1"/>
        <rFont val="Arial"/>
        <family val="2"/>
      </rPr>
      <t xml:space="preserve">is available for use within Florida PALM. </t>
    </r>
  </si>
  <si>
    <t>State Program Description</t>
  </si>
  <si>
    <t>Example: Local Job Training Services</t>
  </si>
  <si>
    <t>State Program Short Description</t>
  </si>
  <si>
    <t xml:space="preserve">Example: Local Job </t>
  </si>
  <si>
    <t xml:space="preserve">Budget Entity ChartField represents organizations and/or functions to which appropriations are made and typically represents a program. Budget Entity will retain the same value as in the current business system </t>
  </si>
  <si>
    <t>Example: 11950000</t>
  </si>
  <si>
    <r>
      <t>Designates the  date </t>
    </r>
    <r>
      <rPr>
        <sz val="11"/>
        <color theme="1"/>
        <rFont val="Arial"/>
        <family val="2"/>
      </rPr>
      <t>the</t>
    </r>
    <r>
      <rPr>
        <sz val="11"/>
        <rFont val="Arial"/>
        <family val="2"/>
      </rPr>
      <t xml:space="preserve"> Budget Entity value </t>
    </r>
    <r>
      <rPr>
        <sz val="11"/>
        <color theme="1"/>
        <rFont val="Arial"/>
        <family val="2"/>
      </rPr>
      <t xml:space="preserve">is available for use within Florida PALM. </t>
    </r>
  </si>
  <si>
    <t>Budget Entity Description</t>
  </si>
  <si>
    <t>Example: AUDITOR GEN</t>
  </si>
  <si>
    <t>Budget Entity Short Description</t>
  </si>
  <si>
    <t>Example: AUD GEN</t>
  </si>
  <si>
    <t>Category</t>
  </si>
  <si>
    <t>Category represents both appropriation categories and revenue source codes. Category in PALM is mapped one-one with the current business system</t>
  </si>
  <si>
    <r>
      <t>Designates the date </t>
    </r>
    <r>
      <rPr>
        <sz val="11"/>
        <color theme="1"/>
        <rFont val="Arial"/>
        <family val="2"/>
      </rPr>
      <t>the</t>
    </r>
    <r>
      <rPr>
        <sz val="11"/>
        <rFont val="Arial"/>
        <family val="2"/>
      </rPr>
      <t xml:space="preserve"> Category value </t>
    </r>
    <r>
      <rPr>
        <sz val="11"/>
        <color theme="1"/>
        <rFont val="Arial"/>
        <family val="2"/>
      </rPr>
      <t xml:space="preserve">is available for use within Florida PALM. </t>
    </r>
  </si>
  <si>
    <t>Category Description</t>
  </si>
  <si>
    <t>Example: Everglades Restoration</t>
  </si>
  <si>
    <t>Category Short Description</t>
  </si>
  <si>
    <t>Example: Everglades</t>
  </si>
  <si>
    <t>Organization</t>
  </si>
  <si>
    <t>Example: 9910000000</t>
  </si>
  <si>
    <r>
      <t xml:space="preserve">Designates the date the Organization value </t>
    </r>
    <r>
      <rPr>
        <sz val="11"/>
        <color theme="1"/>
        <rFont val="Arial"/>
        <family val="2"/>
      </rPr>
      <t xml:space="preserve">is available for use within Florida PALM. </t>
    </r>
  </si>
  <si>
    <t>Organization Description</t>
  </si>
  <si>
    <t>Example: Division of Admin</t>
  </si>
  <si>
    <t>Organization Short Description</t>
  </si>
  <si>
    <t>Example: Division</t>
  </si>
  <si>
    <t>SetID</t>
  </si>
  <si>
    <t>SetID is a value used in Florida PALM to define setup data. It allows the sharing of common setup data across Business Units or specific to Business Unit</t>
  </si>
  <si>
    <t>OA1 is a flexible ChartField reserved for tracking for optional reporting or specific use.
Legacy Mapping: None</t>
  </si>
  <si>
    <t>Example: ACDFM</t>
  </si>
  <si>
    <t xml:space="preserve">Designates the date the OA1 value is available for use within Florida PALM. </t>
  </si>
  <si>
    <t>OA1 Description</t>
  </si>
  <si>
    <t>Example: Region 1</t>
  </si>
  <si>
    <t>OA1 Short Description</t>
  </si>
  <si>
    <t>OA2 is a flexible ChartField reserved for tracking for optional reporting or specific use.
Legacy Mapping: None</t>
  </si>
  <si>
    <t>Example: ACDFMACDFM</t>
  </si>
  <si>
    <t xml:space="preserve">Designates the date the OA2 value is available for use within Florida PALM. </t>
  </si>
  <si>
    <t>OA2 Description</t>
  </si>
  <si>
    <t>Example: ACCUM1</t>
  </si>
  <si>
    <t>OA2 Short Description</t>
  </si>
  <si>
    <t>Y-Yes
N - No</t>
  </si>
  <si>
    <t>This is a required field. Failure to provide a valid Account will result in an error preventing the ChartField from loading into Florida PALM.</t>
  </si>
  <si>
    <t>This is a required field.  Failure to provide a valid Category will result in an error preventing the ChartField from loading into Florida PALM.</t>
  </si>
  <si>
    <t>This is a required field.  Failure to provide a valid Effective Status will result in an error preventing the ChartField from loading into Florida PALM.</t>
  </si>
  <si>
    <t>This is a required field.  Failure to provide a valid Short Description will result in an error preventing the ChartField from loading into Florida PALM.</t>
  </si>
  <si>
    <t>This is a required field.  Failure to provide a valid Description will result in an error preventing the ChartField from loading into Florida PALM.</t>
  </si>
  <si>
    <t>This is a required field.  Failure to provide a valid Organization will result in an error preventing the ChartField from loading into Florida PALM.</t>
  </si>
  <si>
    <t>This is a required field.  Failure to provide a valid SetID will result in an error preventing the ChartField from loading into Florida PALM.</t>
  </si>
  <si>
    <t>This is a required field.  Failure to provide a valid OA1 will result in an error preventing the ChartField from loading into Florida PALM.</t>
  </si>
  <si>
    <t>This is a required field.  Failure to provide a valid OA2 will result in an error preventing the ChartField from loading into Florida PALM.</t>
  </si>
  <si>
    <t>This is a required field.  Failure to provide a valid Budget Entity will result in an error preventing the ChartField from loading into Florida PALM.</t>
  </si>
  <si>
    <t>This is a required field.  Failure to provide a valid State Program will result in an error preventing the ChartField from loading into Florida PALM.</t>
  </si>
  <si>
    <t>This field is not required. However, if field is left blank then, details will not be captured on the ChartField once loaded in Florida PALM.</t>
  </si>
  <si>
    <t>This is a required field.  Failure to provide a valid Fund will result in an error preventing the ChartField from loading into Florida PALM.</t>
  </si>
  <si>
    <t>The date format is MM/DD/YYYY.
This is a required field.  Failure to provide a valid Effective Date will result in an error preventing the ChartField from loading into Florida PALM.</t>
  </si>
  <si>
    <t>This field is not required. However, if field is left blank then, this value will get defaulted to 'N'.</t>
  </si>
  <si>
    <t>This is a required field. Failure to provide a valid Effective Status will result in an error preventing the ChartField from loading into Florida PALM.</t>
  </si>
  <si>
    <t>This is a required field. Failure to provide a valid  Description  will result in an error preventing the ChartField from loading into Florida PALM.</t>
  </si>
  <si>
    <t>This is a required field. Failure to provide a valid Short Description will result in an error preventing the ChartField from loading into Florida PALM.</t>
  </si>
  <si>
    <t>This is a required field. Failure to provide a valid Account Type will result in an error preventing the ChartField from loading into Florida PALM.</t>
  </si>
  <si>
    <t>GL Account flag is used to designate an Account as a transaction-based account.</t>
  </si>
  <si>
    <t>Initial Draft Version per Financials Wave requirements</t>
  </si>
  <si>
    <t>OA1</t>
  </si>
  <si>
    <t>OA2</t>
  </si>
  <si>
    <t>Account.csv
Fund.csv
State Program.csv
Budget Entity.csv
Category.csv
Oragnization.csv
OA1.csv
OA2.csv</t>
  </si>
  <si>
    <t>Example: 000100</t>
  </si>
  <si>
    <t>General Ledger</t>
  </si>
  <si>
    <t>File Based Request/Response: Agency system will place the file on OCI MFT server by opening an SFTP connection and the SFTP response will be a Success or No Success depending on the successful transmission of the file.</t>
  </si>
  <si>
    <t>States if the element value is required or not, Y= Yes, N=No OR C=Conditional. If data is supplied for a element that is marked "N" (Not Required) then it has to adhere to the specifications in Valid Values/Default and Processing Rules. If the data is not supplied, Florida PALM may insert a derived or default value based on the functional design. Conditional field, means this field value is dependent on some other field in the layout and may be needed when the other field value is present; check the processing rules column for additional details.</t>
  </si>
  <si>
    <t>GLI039 - Inbound ChartField Mass Spreadsheet Upload - File format: (CSV)</t>
  </si>
  <si>
    <t>Updated Module information in General Information Tab.
Updated Required Field description in File Format Legend Tab.</t>
  </si>
  <si>
    <t>Service account will be used, which will be provided via a separate communication mechanism</t>
  </si>
  <si>
    <t>Required Field:</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6" x14ac:knownFonts="1">
    <font>
      <sz val="11"/>
      <color theme="1"/>
      <name val="Calibri"/>
      <family val="2"/>
      <scheme val="minor"/>
    </font>
    <font>
      <sz val="10"/>
      <name val="Arial"/>
      <family val="2"/>
    </font>
    <font>
      <sz val="10"/>
      <name val="Times New Roman"/>
      <family val="1"/>
    </font>
    <font>
      <sz val="10"/>
      <name val="MS Sans Serif"/>
      <family val="2"/>
    </font>
    <font>
      <b/>
      <sz val="10"/>
      <name val="MS Sans Serif"/>
      <family val="2"/>
    </font>
    <font>
      <b/>
      <sz val="10"/>
      <name val="Times New Roman"/>
      <family val="1"/>
    </font>
    <font>
      <sz val="11"/>
      <color theme="1"/>
      <name val="Arial"/>
      <family val="2"/>
    </font>
    <font>
      <b/>
      <sz val="11"/>
      <color theme="0"/>
      <name val="Arial"/>
      <family val="2"/>
    </font>
    <font>
      <b/>
      <sz val="11"/>
      <color theme="1"/>
      <name val="Arial"/>
      <family val="2"/>
    </font>
    <font>
      <sz val="20"/>
      <name val="Arial"/>
      <family val="2"/>
    </font>
    <font>
      <b/>
      <sz val="11"/>
      <name val="Arial"/>
      <family val="2"/>
    </font>
    <font>
      <sz val="11"/>
      <name val="Arial"/>
      <family val="2"/>
    </font>
    <font>
      <sz val="12"/>
      <name val="Arial"/>
      <family val="2"/>
    </font>
    <font>
      <b/>
      <sz val="11"/>
      <color rgb="FF000000"/>
      <name val="Arial"/>
      <family val="2"/>
    </font>
    <font>
      <b/>
      <sz val="18"/>
      <name val="Arial"/>
      <family val="2"/>
    </font>
    <font>
      <sz val="11"/>
      <color rgb="FF000000"/>
      <name val="Arial"/>
      <family val="2"/>
    </font>
  </fonts>
  <fills count="11">
    <fill>
      <patternFill patternType="none"/>
    </fill>
    <fill>
      <patternFill patternType="gray125"/>
    </fill>
    <fill>
      <patternFill patternType="solid">
        <fgColor theme="0"/>
        <bgColor indexed="64"/>
      </patternFill>
    </fill>
    <fill>
      <patternFill patternType="mediumGray">
        <fgColor indexed="22"/>
      </patternFill>
    </fill>
    <fill>
      <patternFill patternType="solid">
        <fgColor rgb="FF03304B"/>
        <bgColor indexed="64"/>
      </patternFill>
    </fill>
    <fill>
      <patternFill patternType="solid">
        <fgColor theme="0" tint="-0.14999847407452621"/>
        <bgColor indexed="64"/>
      </patternFill>
    </fill>
    <fill>
      <patternFill patternType="solid">
        <fgColor rgb="FFFFFFFF"/>
        <bgColor indexed="64"/>
      </patternFill>
    </fill>
    <fill>
      <patternFill patternType="solid">
        <fgColor rgb="FF22658A"/>
        <bgColor indexed="64"/>
      </patternFill>
    </fill>
    <fill>
      <patternFill patternType="solid">
        <fgColor indexed="9"/>
        <bgColor indexed="64"/>
      </patternFill>
    </fill>
    <fill>
      <patternFill patternType="solid">
        <fgColor theme="0" tint="-0.249977111117893"/>
        <bgColor indexed="64"/>
      </patternFill>
    </fill>
    <fill>
      <patternFill patternType="solid">
        <fgColor indexed="22"/>
        <bgColor indexed="64"/>
      </patternFill>
    </fill>
  </fills>
  <borders count="9">
    <border>
      <left/>
      <right/>
      <top/>
      <bottom/>
      <diagonal/>
    </border>
    <border>
      <left/>
      <right/>
      <top/>
      <bottom style="medium">
        <color indexed="64"/>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right style="thin">
        <color indexed="64"/>
      </right>
      <top style="medium">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s>
  <cellStyleXfs count="20">
    <xf numFmtId="0" fontId="0" fillId="0" borderId="0"/>
    <xf numFmtId="0" fontId="1" fillId="0" borderId="0"/>
    <xf numFmtId="0" fontId="3" fillId="0" borderId="0" applyNumberFormat="0" applyFont="0" applyFill="0" applyBorder="0" applyAlignment="0" applyProtection="0">
      <alignment horizontal="left"/>
    </xf>
    <xf numFmtId="15" fontId="3" fillId="0" borderId="0" applyFont="0" applyFill="0" applyBorder="0" applyAlignment="0" applyProtection="0"/>
    <xf numFmtId="4" fontId="3" fillId="0" borderId="0" applyFont="0" applyFill="0" applyBorder="0" applyAlignment="0" applyProtection="0"/>
    <xf numFmtId="0" fontId="4" fillId="0" borderId="1">
      <alignment horizontal="center"/>
    </xf>
    <xf numFmtId="3" fontId="3" fillId="0" borderId="0" applyFont="0" applyFill="0" applyBorder="0" applyAlignment="0" applyProtection="0"/>
    <xf numFmtId="0" fontId="3" fillId="3" borderId="0" applyNumberFormat="0" applyFont="0" applyBorder="0" applyAlignment="0" applyProtection="0"/>
    <xf numFmtId="0" fontId="2" fillId="0" borderId="0"/>
    <xf numFmtId="0" fontId="2" fillId="0" borderId="0" applyNumberFormat="0" applyFont="0" applyFill="0" applyBorder="0" applyAlignment="0" applyProtection="0">
      <alignment horizontal="left"/>
    </xf>
    <xf numFmtId="15" fontId="2" fillId="0" borderId="0" applyFont="0" applyFill="0" applyBorder="0" applyAlignment="0" applyProtection="0"/>
    <xf numFmtId="4" fontId="2" fillId="0" borderId="0" applyFont="0" applyFill="0" applyBorder="0" applyAlignment="0" applyProtection="0"/>
    <xf numFmtId="0" fontId="5" fillId="0" borderId="1">
      <alignment horizontal="center"/>
    </xf>
    <xf numFmtId="3" fontId="2" fillId="0" borderId="0" applyFont="0" applyFill="0" applyBorder="0" applyAlignment="0" applyProtection="0"/>
    <xf numFmtId="0" fontId="2" fillId="3" borderId="0" applyNumberFormat="0" applyFont="0" applyBorder="0" applyAlignment="0" applyProtection="0"/>
    <xf numFmtId="0" fontId="6" fillId="0" borderId="0"/>
    <xf numFmtId="0" fontId="6" fillId="0" borderId="0"/>
    <xf numFmtId="0" fontId="2" fillId="0" borderId="0"/>
    <xf numFmtId="0" fontId="2" fillId="0" borderId="0"/>
    <xf numFmtId="0" fontId="1" fillId="0" borderId="0"/>
  </cellStyleXfs>
  <cellXfs count="74">
    <xf numFmtId="0" fontId="0" fillId="0" borderId="0" xfId="0"/>
    <xf numFmtId="0" fontId="6" fillId="0" borderId="0" xfId="0" applyFont="1"/>
    <xf numFmtId="0" fontId="6" fillId="0" borderId="0" xfId="15"/>
    <xf numFmtId="0" fontId="6" fillId="0" borderId="2" xfId="15" applyBorder="1"/>
    <xf numFmtId="0" fontId="0" fillId="2" borderId="0" xfId="0" applyFill="1"/>
    <xf numFmtId="0" fontId="8" fillId="5" borderId="2" xfId="1" applyFont="1" applyFill="1" applyBorder="1" applyAlignment="1">
      <alignment horizontal="left" vertical="top" wrapText="1"/>
    </xf>
    <xf numFmtId="0" fontId="9" fillId="2" borderId="0" xfId="1" applyFont="1" applyFill="1"/>
    <xf numFmtId="0" fontId="6" fillId="2" borderId="0" xfId="0" applyFont="1" applyFill="1"/>
    <xf numFmtId="0" fontId="8" fillId="2" borderId="0" xfId="8" applyFont="1" applyFill="1" applyAlignment="1">
      <alignment vertical="top"/>
    </xf>
    <xf numFmtId="0" fontId="7" fillId="4" borderId="2" xfId="8" applyFont="1" applyFill="1" applyBorder="1" applyAlignment="1">
      <alignment vertical="top" wrapText="1"/>
    </xf>
    <xf numFmtId="0" fontId="11" fillId="2" borderId="0" xfId="0" applyFont="1" applyFill="1"/>
    <xf numFmtId="0" fontId="10" fillId="2" borderId="0" xfId="0" applyFont="1" applyFill="1" applyAlignment="1">
      <alignment horizontal="center"/>
    </xf>
    <xf numFmtId="0" fontId="7" fillId="4" borderId="3" xfId="0" applyFont="1" applyFill="1" applyBorder="1" applyAlignment="1">
      <alignment horizontal="left" vertical="top" wrapText="1"/>
    </xf>
    <xf numFmtId="0" fontId="7" fillId="7" borderId="2" xfId="0" applyFont="1" applyFill="1" applyBorder="1" applyAlignment="1">
      <alignment vertical="top" wrapText="1"/>
    </xf>
    <xf numFmtId="0" fontId="7" fillId="0" borderId="0" xfId="0" applyFont="1" applyAlignment="1">
      <alignment vertical="top" wrapText="1"/>
    </xf>
    <xf numFmtId="0" fontId="6" fillId="2" borderId="2" xfId="0" applyFont="1" applyFill="1" applyBorder="1"/>
    <xf numFmtId="0" fontId="8" fillId="5" borderId="2" xfId="15" applyFont="1" applyFill="1" applyBorder="1" applyAlignment="1">
      <alignment horizontal="left" vertical="center"/>
    </xf>
    <xf numFmtId="0" fontId="6" fillId="0" borderId="2" xfId="15" applyBorder="1" applyAlignment="1">
      <alignment horizontal="left"/>
    </xf>
    <xf numFmtId="14" fontId="6" fillId="0" borderId="2" xfId="15" applyNumberFormat="1" applyBorder="1" applyAlignment="1">
      <alignment horizontal="left"/>
    </xf>
    <xf numFmtId="0" fontId="6" fillId="0" borderId="2" xfId="15" applyBorder="1" applyAlignment="1">
      <alignment horizontal="left" vertical="top" wrapText="1"/>
    </xf>
    <xf numFmtId="0" fontId="11" fillId="2" borderId="0" xfId="1" applyFont="1" applyFill="1"/>
    <xf numFmtId="0" fontId="11" fillId="8" borderId="2" xfId="0" applyFont="1" applyFill="1" applyBorder="1" applyAlignment="1">
      <alignment horizontal="left" vertical="top" wrapText="1"/>
    </xf>
    <xf numFmtId="0" fontId="8" fillId="2" borderId="2" xfId="8" applyFont="1" applyFill="1" applyBorder="1" applyAlignment="1">
      <alignment horizontal="left" vertical="top"/>
    </xf>
    <xf numFmtId="0" fontId="6" fillId="2" borderId="2" xfId="0" applyFont="1" applyFill="1" applyBorder="1" applyAlignment="1">
      <alignment vertical="top"/>
    </xf>
    <xf numFmtId="0" fontId="13" fillId="6" borderId="2" xfId="0" applyFont="1" applyFill="1" applyBorder="1" applyAlignment="1">
      <alignment horizontal="left" vertical="center" wrapText="1"/>
    </xf>
    <xf numFmtId="0" fontId="6" fillId="0" borderId="2" xfId="0" applyFont="1" applyBorder="1" applyAlignment="1">
      <alignment vertical="center" wrapText="1"/>
    </xf>
    <xf numFmtId="0" fontId="14" fillId="2" borderId="0" xfId="0" applyFont="1" applyFill="1"/>
    <xf numFmtId="0" fontId="7" fillId="4" borderId="0" xfId="0" applyFont="1" applyFill="1"/>
    <xf numFmtId="0" fontId="7" fillId="4" borderId="2" xfId="0" applyFont="1" applyFill="1" applyBorder="1"/>
    <xf numFmtId="0" fontId="10" fillId="2" borderId="2" xfId="18" applyFont="1" applyFill="1" applyBorder="1" applyAlignment="1">
      <alignment vertical="top"/>
    </xf>
    <xf numFmtId="0" fontId="11" fillId="2" borderId="2" xfId="18" applyFont="1" applyFill="1" applyBorder="1" applyAlignment="1">
      <alignment vertical="top" wrapText="1"/>
    </xf>
    <xf numFmtId="0" fontId="11" fillId="2" borderId="2" xfId="18" applyFont="1" applyFill="1" applyBorder="1" applyAlignment="1">
      <alignment vertical="top"/>
    </xf>
    <xf numFmtId="0" fontId="8" fillId="2" borderId="2" xfId="0" applyFont="1" applyFill="1" applyBorder="1"/>
    <xf numFmtId="0" fontId="7" fillId="4" borderId="2" xfId="8" applyFont="1" applyFill="1" applyBorder="1" applyAlignment="1">
      <alignment vertical="top"/>
    </xf>
    <xf numFmtId="0" fontId="10" fillId="9" borderId="2" xfId="8" applyFont="1" applyFill="1" applyBorder="1" applyAlignment="1">
      <alignment vertical="top"/>
    </xf>
    <xf numFmtId="0" fontId="6" fillId="0" borderId="2" xfId="0" applyFont="1" applyBorder="1" applyAlignment="1">
      <alignment vertical="top"/>
    </xf>
    <xf numFmtId="0" fontId="7" fillId="0" borderId="2" xfId="8" applyFont="1" applyBorder="1" applyAlignment="1">
      <alignment vertical="top"/>
    </xf>
    <xf numFmtId="0" fontId="7" fillId="4" borderId="2" xfId="8" applyFont="1" applyFill="1" applyBorder="1" applyAlignment="1">
      <alignment horizontal="left" vertical="top" wrapText="1"/>
    </xf>
    <xf numFmtId="0" fontId="6" fillId="2" borderId="2" xfId="8" applyFont="1" applyFill="1" applyBorder="1" applyAlignment="1">
      <alignment vertical="top" wrapText="1"/>
    </xf>
    <xf numFmtId="0" fontId="6" fillId="2" borderId="2" xfId="0" applyFont="1" applyFill="1" applyBorder="1" applyAlignment="1">
      <alignment vertical="top" wrapText="1"/>
    </xf>
    <xf numFmtId="0" fontId="10" fillId="2" borderId="2" xfId="1" applyFont="1" applyFill="1" applyBorder="1"/>
    <xf numFmtId="0" fontId="10" fillId="2" borderId="2" xfId="1" applyFont="1" applyFill="1" applyBorder="1" applyAlignment="1">
      <alignment vertical="top"/>
    </xf>
    <xf numFmtId="0" fontId="15" fillId="0" borderId="0" xfId="0" applyFont="1"/>
    <xf numFmtId="0" fontId="6" fillId="0" borderId="2" xfId="15" applyBorder="1" applyAlignment="1">
      <alignment horizontal="right"/>
    </xf>
    <xf numFmtId="0" fontId="6" fillId="0" borderId="2" xfId="0" applyFont="1" applyBorder="1" applyAlignment="1">
      <alignment horizontal="left" vertical="top" wrapText="1"/>
    </xf>
    <xf numFmtId="0" fontId="6" fillId="0" borderId="2" xfId="16" applyBorder="1"/>
    <xf numFmtId="14" fontId="6" fillId="0" borderId="2" xfId="16" applyNumberFormat="1" applyBorder="1"/>
    <xf numFmtId="0" fontId="6" fillId="0" borderId="2" xfId="16" applyBorder="1" applyAlignment="1">
      <alignment wrapText="1"/>
    </xf>
    <xf numFmtId="0" fontId="8" fillId="10" borderId="2" xfId="0" applyFont="1" applyFill="1" applyBorder="1" applyAlignment="1">
      <alignment horizontal="left" vertical="top" wrapText="1"/>
    </xf>
    <xf numFmtId="0" fontId="6" fillId="0" borderId="2" xfId="0" applyFont="1" applyBorder="1"/>
    <xf numFmtId="0" fontId="10" fillId="2" borderId="2" xfId="18" applyFont="1" applyFill="1" applyBorder="1" applyAlignment="1">
      <alignment vertical="top" wrapText="1"/>
    </xf>
    <xf numFmtId="0" fontId="6" fillId="0" borderId="2" xfId="0" applyFont="1" applyBorder="1" applyAlignment="1">
      <alignment vertical="top" wrapText="1"/>
    </xf>
    <xf numFmtId="0" fontId="11" fillId="0" borderId="2" xfId="0" quotePrefix="1" applyFont="1" applyBorder="1" applyAlignment="1">
      <alignment horizontal="left" vertical="top" wrapText="1"/>
    </xf>
    <xf numFmtId="0" fontId="11" fillId="0" borderId="2" xfId="0" applyFont="1" applyBorder="1" applyAlignment="1">
      <alignment horizontal="left" vertical="top" wrapText="1"/>
    </xf>
    <xf numFmtId="14" fontId="6" fillId="0" borderId="2" xfId="0" applyNumberFormat="1" applyFont="1" applyBorder="1" applyAlignment="1">
      <alignment horizontal="left" vertical="top" wrapText="1"/>
    </xf>
    <xf numFmtId="0" fontId="15" fillId="0" borderId="2" xfId="0" applyFont="1" applyBorder="1" applyAlignment="1">
      <alignment horizontal="left" vertical="top" wrapText="1"/>
    </xf>
    <xf numFmtId="49" fontId="6" fillId="0" borderId="2" xfId="0" applyNumberFormat="1" applyFont="1" applyBorder="1" applyAlignment="1">
      <alignment horizontal="left" vertical="top" wrapText="1"/>
    </xf>
    <xf numFmtId="0" fontId="11" fillId="2" borderId="2" xfId="0" applyFont="1" applyFill="1" applyBorder="1" applyAlignment="1">
      <alignment horizontal="left" vertical="top" wrapText="1"/>
    </xf>
    <xf numFmtId="0" fontId="11" fillId="0" borderId="2" xfId="0" applyFont="1" applyBorder="1" applyAlignment="1">
      <alignment vertical="top" wrapText="1"/>
    </xf>
    <xf numFmtId="0" fontId="6" fillId="0" borderId="0" xfId="0" applyFont="1" applyAlignment="1">
      <alignment vertical="top"/>
    </xf>
    <xf numFmtId="0" fontId="6" fillId="0" borderId="0" xfId="0" applyFont="1" applyAlignment="1">
      <alignment horizontal="left" vertical="top" wrapText="1"/>
    </xf>
    <xf numFmtId="0" fontId="8" fillId="0" borderId="2" xfId="0" applyFont="1" applyBorder="1" applyAlignment="1">
      <alignment horizontal="left" vertical="top" wrapText="1"/>
    </xf>
    <xf numFmtId="0" fontId="12" fillId="2" borderId="0" xfId="0" applyFont="1" applyFill="1" applyAlignment="1">
      <alignment horizontal="left" vertical="top" wrapText="1"/>
    </xf>
    <xf numFmtId="0" fontId="7" fillId="4" borderId="0" xfId="15" applyFont="1" applyFill="1" applyAlignment="1">
      <alignment horizontal="left"/>
    </xf>
    <xf numFmtId="0" fontId="11" fillId="2" borderId="2" xfId="1" applyFont="1" applyFill="1" applyBorder="1" applyAlignment="1">
      <alignment horizontal="left"/>
    </xf>
    <xf numFmtId="0" fontId="11" fillId="2" borderId="0" xfId="0" applyFont="1" applyFill="1" applyAlignment="1">
      <alignment horizontal="left" vertical="top" wrapText="1"/>
    </xf>
    <xf numFmtId="0" fontId="11" fillId="2" borderId="2" xfId="0" applyFont="1" applyFill="1" applyBorder="1" applyAlignment="1">
      <alignment horizontal="left"/>
    </xf>
    <xf numFmtId="0" fontId="7" fillId="4" borderId="3" xfId="0" applyFont="1" applyFill="1" applyBorder="1" applyAlignment="1">
      <alignment horizontal="left" vertical="top" wrapText="1"/>
    </xf>
    <xf numFmtId="0" fontId="7" fillId="4" borderId="5" xfId="0" applyFont="1" applyFill="1" applyBorder="1" applyAlignment="1">
      <alignment horizontal="left" vertical="top" wrapText="1"/>
    </xf>
    <xf numFmtId="0" fontId="7" fillId="4" borderId="4" xfId="0" applyFont="1" applyFill="1" applyBorder="1" applyAlignment="1">
      <alignment horizontal="left" vertical="top" wrapText="1"/>
    </xf>
    <xf numFmtId="0" fontId="12" fillId="2" borderId="0" xfId="0" applyFont="1" applyFill="1" applyAlignment="1">
      <alignment horizontal="left" vertical="top" wrapText="1"/>
    </xf>
    <xf numFmtId="0" fontId="7" fillId="7" borderId="6" xfId="0" applyFont="1" applyFill="1" applyBorder="1" applyAlignment="1">
      <alignment vertical="top" wrapText="1"/>
    </xf>
    <xf numFmtId="0" fontId="7" fillId="7" borderId="7" xfId="0" applyFont="1" applyFill="1" applyBorder="1" applyAlignment="1">
      <alignment vertical="top" wrapText="1"/>
    </xf>
    <xf numFmtId="0" fontId="7" fillId="7" borderId="8" xfId="0" applyFont="1" applyFill="1" applyBorder="1" applyAlignment="1">
      <alignment vertical="top" wrapText="1"/>
    </xf>
  </cellXfs>
  <cellStyles count="20">
    <cellStyle name="Normal" xfId="0" builtinId="0"/>
    <cellStyle name="Normal 10 4" xfId="19" xr:uid="{92215AE7-1A13-41B7-B770-521176444ECC}"/>
    <cellStyle name="Normal 2" xfId="1" xr:uid="{00000000-0005-0000-0000-000001000000}"/>
    <cellStyle name="Normal 3" xfId="8" xr:uid="{00000000-0005-0000-0000-000002000000}"/>
    <cellStyle name="Normal 4" xfId="15" xr:uid="{4AC97C70-4FA3-401C-9B57-AE12D1F8D070}"/>
    <cellStyle name="Normal 4 2" xfId="16" xr:uid="{0A2F343F-6451-43F0-957A-AA3011B028CA}"/>
    <cellStyle name="Normal 5" xfId="18" xr:uid="{371B6315-0600-4F6E-9E1C-9C7111657169}"/>
    <cellStyle name="Normal 6" xfId="17" xr:uid="{2C30BF41-3224-4F81-8EB1-BB1791039667}"/>
    <cellStyle name="PSChar" xfId="2" xr:uid="{00000000-0005-0000-0000-000003000000}"/>
    <cellStyle name="PSChar 2" xfId="9" xr:uid="{00000000-0005-0000-0000-000004000000}"/>
    <cellStyle name="PSDate" xfId="3" xr:uid="{00000000-0005-0000-0000-000005000000}"/>
    <cellStyle name="PSDate 2" xfId="10" xr:uid="{00000000-0005-0000-0000-000006000000}"/>
    <cellStyle name="PSDec" xfId="4" xr:uid="{00000000-0005-0000-0000-000007000000}"/>
    <cellStyle name="PSDec 2" xfId="11" xr:uid="{00000000-0005-0000-0000-000008000000}"/>
    <cellStyle name="PSHeading" xfId="5" xr:uid="{00000000-0005-0000-0000-000009000000}"/>
    <cellStyle name="PSHeading 2" xfId="12" xr:uid="{00000000-0005-0000-0000-00000A000000}"/>
    <cellStyle name="PSInt" xfId="6" xr:uid="{00000000-0005-0000-0000-00000B000000}"/>
    <cellStyle name="PSInt 2" xfId="13" xr:uid="{00000000-0005-0000-0000-00000C000000}"/>
    <cellStyle name="PSSpacer" xfId="7" xr:uid="{00000000-0005-0000-0000-00000D000000}"/>
    <cellStyle name="PSSpacer 2" xfId="14" xr:uid="{00000000-0005-0000-0000-00000E000000}"/>
  </cellStyles>
  <dxfs count="1">
    <dxf>
      <font>
        <color rgb="FF9C0006"/>
      </font>
      <fill>
        <patternFill>
          <bgColor rgb="FFFFC7CE"/>
        </patternFill>
      </fill>
    </dxf>
  </dxfs>
  <tableStyles count="0" defaultTableStyle="TableStyleMedium2" defaultPivotStyle="PivotStyleLight16"/>
  <colors>
    <mruColors>
      <color rgb="FF03304B"/>
      <color rgb="FF22658A"/>
      <color rgb="FF000000"/>
      <color rgb="FFE2E2E2"/>
      <color rgb="FF00FFFF"/>
      <color rgb="FFCCFFCC"/>
      <color rgb="FF66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alcChain" Target="calcChain.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1.png"/></Relationships>
</file>

<file path=xl/drawings/_rels/drawing8.xml.rels><?xml version="1.0" encoding="UTF-8" standalone="yes"?>
<Relationships xmlns="http://schemas.openxmlformats.org/package/2006/relationships"><Relationship Id="rId1" Type="http://schemas.openxmlformats.org/officeDocument/2006/relationships/image" Target="../media/image1.png"/></Relationships>
</file>

<file path=xl/drawings/_rels/drawing9.xml.rels><?xml version="1.0" encoding="UTF-8" standalone="yes"?>
<Relationships xmlns="http://schemas.openxmlformats.org/package/2006/relationships"><Relationship Id="rId1" Type="http://schemas.openxmlformats.org/officeDocument/2006/relationships/image" Target="../media/image1.png"/></Relationships>
</file>

<file path=xl/drawings/_rels/drawing10.xml.rels><?xml version="1.0" encoding="UTF-8" standalone="yes"?>
<Relationships xmlns="http://schemas.openxmlformats.org/package/2006/relationships"><Relationship Id="rId1" Type="http://schemas.openxmlformats.org/officeDocument/2006/relationships/image" Target="../media/image1.png"/></Relationships>
</file>

<file path=xl/drawings/_rels/drawing11.x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2077405</xdr:colOff>
      <xdr:row>5</xdr:row>
      <xdr:rowOff>11232</xdr:rowOff>
    </xdr:to>
    <xdr:pic>
      <xdr:nvPicPr>
        <xdr:cNvPr id="4" name="Picture 3">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3950655</xdr:colOff>
      <xdr:row>4</xdr:row>
      <xdr:rowOff>195382</xdr:rowOff>
    </xdr:to>
    <xdr:pic>
      <xdr:nvPicPr>
        <xdr:cNvPr id="3" name="Picture 2">
          <a:extLst>
            <a:ext uri="{FF2B5EF4-FFF2-40B4-BE49-F238E27FC236}">
              <a16:creationId xmlns:a16="http://schemas.microsoft.com/office/drawing/2014/main" id="{00000000-0008-0000-01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1461455</xdr:colOff>
      <xdr:row>4</xdr:row>
      <xdr:rowOff>163632</xdr:rowOff>
    </xdr:to>
    <xdr:pic>
      <xdr:nvPicPr>
        <xdr:cNvPr id="3" name="Picture 2">
          <a:extLst>
            <a:ext uri="{FF2B5EF4-FFF2-40B4-BE49-F238E27FC236}">
              <a16:creationId xmlns:a16="http://schemas.microsoft.com/office/drawing/2014/main" id="{00000000-0008-0000-02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3</xdr:col>
      <xdr:colOff>242255</xdr:colOff>
      <xdr:row>4</xdr:row>
      <xdr:rowOff>169982</xdr:rowOff>
    </xdr:to>
    <xdr:pic>
      <xdr:nvPicPr>
        <xdr:cNvPr id="3" name="Picture 2">
          <a:extLst>
            <a:ext uri="{FF2B5EF4-FFF2-40B4-BE49-F238E27FC236}">
              <a16:creationId xmlns:a16="http://schemas.microsoft.com/office/drawing/2014/main" id="{00000000-0008-0000-03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3</xdr:col>
      <xdr:colOff>242255</xdr:colOff>
      <xdr:row>4</xdr:row>
      <xdr:rowOff>169982</xdr:rowOff>
    </xdr:to>
    <xdr:pic>
      <xdr:nvPicPr>
        <xdr:cNvPr id="2" name="Picture 1">
          <a:extLst>
            <a:ext uri="{FF2B5EF4-FFF2-40B4-BE49-F238E27FC236}">
              <a16:creationId xmlns:a16="http://schemas.microsoft.com/office/drawing/2014/main" id="{ECDD2B4A-A8F3-497D-B01F-F5314121700E}"/>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04655" cy="881182"/>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3</xdr:col>
      <xdr:colOff>242255</xdr:colOff>
      <xdr:row>4</xdr:row>
      <xdr:rowOff>169982</xdr:rowOff>
    </xdr:to>
    <xdr:pic>
      <xdr:nvPicPr>
        <xdr:cNvPr id="2" name="Picture 1">
          <a:extLst>
            <a:ext uri="{FF2B5EF4-FFF2-40B4-BE49-F238E27FC236}">
              <a16:creationId xmlns:a16="http://schemas.microsoft.com/office/drawing/2014/main" id="{66938EA3-414B-420C-BEE1-83089A70D653}"/>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04655" cy="881182"/>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3</xdr:col>
      <xdr:colOff>242255</xdr:colOff>
      <xdr:row>4</xdr:row>
      <xdr:rowOff>169982</xdr:rowOff>
    </xdr:to>
    <xdr:pic>
      <xdr:nvPicPr>
        <xdr:cNvPr id="2" name="Picture 1">
          <a:extLst>
            <a:ext uri="{FF2B5EF4-FFF2-40B4-BE49-F238E27FC236}">
              <a16:creationId xmlns:a16="http://schemas.microsoft.com/office/drawing/2014/main" id="{8DE9F125-5D64-4277-9AE4-704BD82999D8}"/>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04655" cy="881182"/>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3</xdr:col>
      <xdr:colOff>242255</xdr:colOff>
      <xdr:row>4</xdr:row>
      <xdr:rowOff>169982</xdr:rowOff>
    </xdr:to>
    <xdr:pic>
      <xdr:nvPicPr>
        <xdr:cNvPr id="2" name="Picture 1">
          <a:extLst>
            <a:ext uri="{FF2B5EF4-FFF2-40B4-BE49-F238E27FC236}">
              <a16:creationId xmlns:a16="http://schemas.microsoft.com/office/drawing/2014/main" id="{4315C118-2EAA-45AC-B7CB-6231DEEEF59A}"/>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04655" cy="881182"/>
        </a:xfrm>
        <a:prstGeom prst="rect">
          <a:avLst/>
        </a:prstGeom>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3</xdr:col>
      <xdr:colOff>242255</xdr:colOff>
      <xdr:row>4</xdr:row>
      <xdr:rowOff>169982</xdr:rowOff>
    </xdr:to>
    <xdr:pic>
      <xdr:nvPicPr>
        <xdr:cNvPr id="2" name="Picture 1">
          <a:extLst>
            <a:ext uri="{FF2B5EF4-FFF2-40B4-BE49-F238E27FC236}">
              <a16:creationId xmlns:a16="http://schemas.microsoft.com/office/drawing/2014/main" id="{F3A32C46-E0AE-4636-96CA-187F5CD4C0C2}"/>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04655" cy="881182"/>
        </a:xfrm>
        <a:prstGeom prst="rect">
          <a:avLst/>
        </a:prstGeom>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3</xdr:col>
      <xdr:colOff>242255</xdr:colOff>
      <xdr:row>4</xdr:row>
      <xdr:rowOff>169982</xdr:rowOff>
    </xdr:to>
    <xdr:pic>
      <xdr:nvPicPr>
        <xdr:cNvPr id="2" name="Picture 1">
          <a:extLst>
            <a:ext uri="{FF2B5EF4-FFF2-40B4-BE49-F238E27FC236}">
              <a16:creationId xmlns:a16="http://schemas.microsoft.com/office/drawing/2014/main" id="{6C50F24A-9EFD-43AD-82F0-348337E37EC2}"/>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04655" cy="881182"/>
        </a:xfrm>
        <a:prstGeom prst="rect">
          <a:avLst/>
        </a:prstGeom>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3</xdr:col>
      <xdr:colOff>242255</xdr:colOff>
      <xdr:row>4</xdr:row>
      <xdr:rowOff>169982</xdr:rowOff>
    </xdr:to>
    <xdr:pic>
      <xdr:nvPicPr>
        <xdr:cNvPr id="2" name="Picture 1">
          <a:extLst>
            <a:ext uri="{FF2B5EF4-FFF2-40B4-BE49-F238E27FC236}">
              <a16:creationId xmlns:a16="http://schemas.microsoft.com/office/drawing/2014/main" id="{F6F54A59-8C04-43CC-90A6-E20D57C6EB9E}"/>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04655" cy="881182"/>
        </a:xfrm>
        <a:prstGeom prst="rect">
          <a:avLst/>
        </a:prstGeom>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9.xml"/></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10.xml"/></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1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F4B25F-C76F-44E2-AFF9-F29AEF3A4B0C}">
  <sheetPr codeName="Sheet1"/>
  <dimension ref="A7:C18"/>
  <sheetViews>
    <sheetView showGridLines="0" zoomScaleNormal="100" zoomScalePageLayoutView="80" workbookViewId="0"/>
  </sheetViews>
  <sheetFormatPr defaultColWidth="8.75" defaultRowHeight="13.6" x14ac:dyDescent="0.2"/>
  <cols>
    <col min="1" max="1" width="17" style="2" customWidth="1"/>
    <col min="2" max="2" width="13.625" style="2" customWidth="1"/>
    <col min="3" max="3" width="72.375" style="2" customWidth="1"/>
    <col min="4" max="16384" width="8.75" style="2"/>
  </cols>
  <sheetData>
    <row r="7" spans="1:3" ht="14.3" x14ac:dyDescent="0.25">
      <c r="A7" s="63" t="s">
        <v>27</v>
      </c>
      <c r="B7" s="63"/>
      <c r="C7" s="63"/>
    </row>
    <row r="8" spans="1:3" ht="14.3" x14ac:dyDescent="0.2">
      <c r="A8" s="16" t="s">
        <v>6</v>
      </c>
      <c r="B8" s="16" t="s">
        <v>4</v>
      </c>
      <c r="C8" s="16" t="s">
        <v>7</v>
      </c>
    </row>
    <row r="9" spans="1:3" x14ac:dyDescent="0.2">
      <c r="A9" s="43">
        <v>0.1</v>
      </c>
      <c r="B9" s="46">
        <v>45147</v>
      </c>
      <c r="C9" s="19" t="s">
        <v>173</v>
      </c>
    </row>
    <row r="10" spans="1:3" ht="27.2" x14ac:dyDescent="0.2">
      <c r="A10" s="45">
        <v>0.2</v>
      </c>
      <c r="B10" s="46">
        <v>45148</v>
      </c>
      <c r="C10" s="47" t="s">
        <v>182</v>
      </c>
    </row>
    <row r="11" spans="1:3" x14ac:dyDescent="0.2">
      <c r="A11" s="17"/>
      <c r="B11" s="18"/>
      <c r="C11" s="17"/>
    </row>
    <row r="12" spans="1:3" x14ac:dyDescent="0.2">
      <c r="A12" s="17"/>
      <c r="B12" s="17"/>
      <c r="C12" s="17"/>
    </row>
    <row r="13" spans="1:3" x14ac:dyDescent="0.2">
      <c r="A13" s="17"/>
      <c r="B13" s="17"/>
      <c r="C13" s="17"/>
    </row>
    <row r="14" spans="1:3" x14ac:dyDescent="0.2">
      <c r="A14" s="17"/>
      <c r="B14" s="17"/>
      <c r="C14" s="17"/>
    </row>
    <row r="15" spans="1:3" x14ac:dyDescent="0.2">
      <c r="A15" s="17"/>
      <c r="B15" s="17"/>
      <c r="C15" s="17"/>
    </row>
    <row r="16" spans="1:3" x14ac:dyDescent="0.2">
      <c r="A16" s="3"/>
      <c r="B16" s="3"/>
      <c r="C16" s="3"/>
    </row>
    <row r="17" spans="1:3" x14ac:dyDescent="0.2">
      <c r="A17" s="3"/>
      <c r="B17" s="3"/>
      <c r="C17" s="3"/>
    </row>
    <row r="18" spans="1:3" x14ac:dyDescent="0.2">
      <c r="A18" s="3"/>
      <c r="B18" s="3"/>
      <c r="C18" s="3"/>
    </row>
  </sheetData>
  <mergeCells count="1">
    <mergeCell ref="A7:C7"/>
  </mergeCells>
  <pageMargins left="0.7" right="0.7" top="0.75" bottom="0.75" header="0.3" footer="0.3"/>
  <pageSetup paperSize="5" scale="60" orientation="landscape" r:id="rId1"/>
  <headerFooter>
    <oddHeader>&amp;C&amp;F
&amp;G</oddHeader>
    <oddFooter>Page &amp;P of &amp;N</oddFooter>
  </headerFooter>
  <drawing r:id="rId2"/>
  <legacyDrawingHF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11B90E1-41F4-465A-8B48-6E29D12EFC5D}">
  <sheetPr codeName="Sheet2"/>
  <dimension ref="B5:C32"/>
  <sheetViews>
    <sheetView zoomScaleNormal="100" workbookViewId="0">
      <selection activeCell="C4" sqref="C4"/>
    </sheetView>
  </sheetViews>
  <sheetFormatPr defaultColWidth="8.75" defaultRowHeight="13.6" x14ac:dyDescent="0.2"/>
  <cols>
    <col min="1" max="1" width="3.25" style="7" customWidth="1"/>
    <col min="2" max="2" width="59.25" style="7" customWidth="1"/>
    <col min="3" max="3" width="97.125" style="7" customWidth="1"/>
    <col min="4" max="16384" width="8.75" style="7"/>
  </cols>
  <sheetData>
    <row r="5" spans="2:3" ht="23.8" customHeight="1" x14ac:dyDescent="0.2"/>
    <row r="6" spans="2:3" ht="24.45" x14ac:dyDescent="0.35">
      <c r="B6" s="6" t="s">
        <v>79</v>
      </c>
      <c r="C6" s="6"/>
    </row>
    <row r="7" spans="2:3" ht="17.149999999999999" customHeight="1" x14ac:dyDescent="0.35">
      <c r="B7" s="6"/>
    </row>
    <row r="8" spans="2:3" ht="14.3" x14ac:dyDescent="0.2">
      <c r="B8" s="9" t="s">
        <v>28</v>
      </c>
      <c r="C8" s="9" t="s">
        <v>5</v>
      </c>
    </row>
    <row r="9" spans="2:3" x14ac:dyDescent="0.2">
      <c r="B9" s="64" t="s">
        <v>39</v>
      </c>
      <c r="C9" s="64"/>
    </row>
    <row r="10" spans="2:3" ht="14.3" x14ac:dyDescent="0.25">
      <c r="B10" s="40" t="s">
        <v>21</v>
      </c>
      <c r="C10" s="15" t="s">
        <v>43</v>
      </c>
    </row>
    <row r="11" spans="2:3" ht="14.3" x14ac:dyDescent="0.25">
      <c r="B11" s="40" t="s">
        <v>22</v>
      </c>
      <c r="C11" s="15" t="s">
        <v>25</v>
      </c>
    </row>
    <row r="12" spans="2:3" ht="14.3" x14ac:dyDescent="0.25">
      <c r="B12" s="40" t="s">
        <v>23</v>
      </c>
      <c r="C12" s="15" t="s">
        <v>29</v>
      </c>
    </row>
    <row r="13" spans="2:3" ht="14.3" x14ac:dyDescent="0.2">
      <c r="B13" s="41" t="s">
        <v>24</v>
      </c>
      <c r="C13" s="39" t="s">
        <v>48</v>
      </c>
    </row>
    <row r="14" spans="2:3" ht="17.149999999999999" customHeight="1" x14ac:dyDescent="0.2">
      <c r="B14" s="20"/>
    </row>
    <row r="15" spans="2:3" ht="14.3" x14ac:dyDescent="0.2">
      <c r="B15" s="9" t="s">
        <v>9</v>
      </c>
      <c r="C15" s="37" t="s">
        <v>32</v>
      </c>
    </row>
    <row r="16" spans="2:3" ht="108.7" x14ac:dyDescent="0.2">
      <c r="B16" s="51" t="s">
        <v>176</v>
      </c>
      <c r="C16" s="21" t="s">
        <v>80</v>
      </c>
    </row>
    <row r="17" spans="2:3" x14ac:dyDescent="0.2">
      <c r="B17" s="20"/>
    </row>
    <row r="18" spans="2:3" ht="14.3" x14ac:dyDescent="0.2">
      <c r="B18" s="9" t="s">
        <v>30</v>
      </c>
      <c r="C18" s="9" t="s">
        <v>5</v>
      </c>
    </row>
    <row r="19" spans="2:3" ht="14.3" x14ac:dyDescent="0.2">
      <c r="B19" s="22" t="s">
        <v>20</v>
      </c>
      <c r="C19" s="23" t="s">
        <v>178</v>
      </c>
    </row>
    <row r="20" spans="2:3" ht="14.3" x14ac:dyDescent="0.2">
      <c r="B20" s="22" t="s">
        <v>41</v>
      </c>
      <c r="C20" s="38" t="s">
        <v>71</v>
      </c>
    </row>
    <row r="21" spans="2:3" ht="27.2" x14ac:dyDescent="0.2">
      <c r="B21" s="24" t="s">
        <v>14</v>
      </c>
      <c r="C21" s="25" t="s">
        <v>59</v>
      </c>
    </row>
    <row r="22" spans="2:3" ht="14.3" x14ac:dyDescent="0.2">
      <c r="B22" s="24" t="s">
        <v>15</v>
      </c>
      <c r="C22" s="25" t="s">
        <v>13</v>
      </c>
    </row>
    <row r="23" spans="2:3" ht="14.3" x14ac:dyDescent="0.2">
      <c r="B23" s="24" t="s">
        <v>16</v>
      </c>
      <c r="C23" s="25" t="s">
        <v>31</v>
      </c>
    </row>
    <row r="24" spans="2:3" ht="14.3" x14ac:dyDescent="0.2">
      <c r="B24" s="24" t="s">
        <v>17</v>
      </c>
      <c r="C24" s="25" t="s">
        <v>183</v>
      </c>
    </row>
    <row r="25" spans="2:3" ht="14.3" x14ac:dyDescent="0.2">
      <c r="B25" s="24" t="s">
        <v>18</v>
      </c>
      <c r="C25" s="42" t="s">
        <v>60</v>
      </c>
    </row>
    <row r="26" spans="2:3" ht="40.75" x14ac:dyDescent="0.2">
      <c r="B26" s="24" t="s">
        <v>19</v>
      </c>
      <c r="C26" s="25" t="s">
        <v>179</v>
      </c>
    </row>
    <row r="27" spans="2:3" ht="14.3" x14ac:dyDescent="0.2">
      <c r="B27" s="8"/>
      <c r="C27" s="8"/>
    </row>
    <row r="28" spans="2:3" ht="14.3" x14ac:dyDescent="0.2">
      <c r="B28" s="33" t="s">
        <v>46</v>
      </c>
      <c r="C28" s="33" t="s">
        <v>5</v>
      </c>
    </row>
    <row r="29" spans="2:3" ht="14.3" x14ac:dyDescent="0.2">
      <c r="B29" s="36"/>
      <c r="C29" s="36"/>
    </row>
    <row r="30" spans="2:3" ht="14.3" x14ac:dyDescent="0.2">
      <c r="B30" s="34" t="s">
        <v>44</v>
      </c>
      <c r="C30" s="35" t="s">
        <v>67</v>
      </c>
    </row>
    <row r="31" spans="2:3" ht="14.3" x14ac:dyDescent="0.2">
      <c r="B31" s="36"/>
      <c r="C31" s="35"/>
    </row>
    <row r="32" spans="2:3" ht="108.7" x14ac:dyDescent="0.2">
      <c r="B32" s="34" t="s">
        <v>68</v>
      </c>
      <c r="C32" s="51" t="s">
        <v>176</v>
      </c>
    </row>
  </sheetData>
  <mergeCells count="1">
    <mergeCell ref="B9:C9"/>
  </mergeCells>
  <conditionalFormatting sqref="B25">
    <cfRule type="duplicateValues" dxfId="0" priority="1"/>
  </conditionalFormatting>
  <dataValidations count="1">
    <dataValidation allowBlank="1" showInputMessage="1" showErrorMessage="1" promptTitle="Note for XML &amp; Web Services" prompt="For XML layout, please include all tags and associate a Record Type for each. For Web Services, include the records/fields associated with the message._x000a_For ZIP files no layout is required]" sqref="C20" xr:uid="{EFA545B3-8091-4255-959D-8795D58966D0}"/>
  </dataValidations>
  <pageMargins left="0.7" right="0.7" top="0.75" bottom="0.75" header="0.3" footer="0.3"/>
  <pageSetup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FDD98C-71CE-4041-9406-EB2805CBEEBB}">
  <sheetPr codeName="Sheet3"/>
  <dimension ref="B1:E26"/>
  <sheetViews>
    <sheetView tabSelected="1" zoomScaleNormal="100" workbookViewId="0">
      <selection activeCell="C4" sqref="C4"/>
    </sheetView>
  </sheetViews>
  <sheetFormatPr defaultColWidth="8.75" defaultRowHeight="14.3" x14ac:dyDescent="0.25"/>
  <cols>
    <col min="1" max="1" width="3.25" style="4" customWidth="1"/>
    <col min="2" max="2" width="36" style="4" bestFit="1" customWidth="1"/>
    <col min="3" max="3" width="91.875" style="4" customWidth="1"/>
    <col min="4" max="16384" width="8.75" style="4"/>
  </cols>
  <sheetData>
    <row r="1" spans="2:3" x14ac:dyDescent="0.25">
      <c r="C1" s="7"/>
    </row>
    <row r="2" spans="2:3" x14ac:dyDescent="0.25">
      <c r="C2" s="7"/>
    </row>
    <row r="3" spans="2:3" x14ac:dyDescent="0.25">
      <c r="C3" s="7"/>
    </row>
    <row r="5" spans="2:3" ht="18.55" customHeight="1" x14ac:dyDescent="0.25"/>
    <row r="6" spans="2:3" ht="20.05" customHeight="1" x14ac:dyDescent="0.4">
      <c r="B6" s="26" t="str">
        <f>'General Information'!B6</f>
        <v>GLI039 - Inbound ChartField Mass Spreadsheet Upload Interface Layout</v>
      </c>
    </row>
    <row r="7" spans="2:3" x14ac:dyDescent="0.25">
      <c r="B7" s="11"/>
      <c r="C7" s="11"/>
    </row>
    <row r="8" spans="2:3" ht="32.950000000000003" customHeight="1" x14ac:dyDescent="0.25">
      <c r="B8" s="65" t="s">
        <v>26</v>
      </c>
      <c r="C8" s="65"/>
    </row>
    <row r="9" spans="2:3" x14ac:dyDescent="0.25">
      <c r="B9" s="10"/>
      <c r="C9" s="10"/>
    </row>
    <row r="10" spans="2:3" x14ac:dyDescent="0.25">
      <c r="B10" s="27" t="s">
        <v>58</v>
      </c>
      <c r="C10" s="28" t="s">
        <v>5</v>
      </c>
    </row>
    <row r="11" spans="2:3" x14ac:dyDescent="0.25">
      <c r="B11" s="29" t="s">
        <v>50</v>
      </c>
      <c r="C11" s="30" t="s">
        <v>33</v>
      </c>
    </row>
    <row r="12" spans="2:3" ht="27.2" x14ac:dyDescent="0.25">
      <c r="B12" s="29" t="s">
        <v>51</v>
      </c>
      <c r="C12" s="30" t="s">
        <v>40</v>
      </c>
    </row>
    <row r="13" spans="2:3" ht="95.1" x14ac:dyDescent="0.25">
      <c r="B13" s="29" t="s">
        <v>52</v>
      </c>
      <c r="C13" s="30" t="s">
        <v>78</v>
      </c>
    </row>
    <row r="14" spans="2:3" ht="67.95" x14ac:dyDescent="0.25">
      <c r="B14" s="29" t="s">
        <v>53</v>
      </c>
      <c r="C14" s="30" t="s">
        <v>38</v>
      </c>
    </row>
    <row r="15" spans="2:3" ht="81.55" x14ac:dyDescent="0.25">
      <c r="B15" s="50" t="s">
        <v>184</v>
      </c>
      <c r="C15" s="30" t="s">
        <v>180</v>
      </c>
    </row>
    <row r="16" spans="2:3" x14ac:dyDescent="0.25">
      <c r="B16" s="29" t="s">
        <v>54</v>
      </c>
      <c r="C16" s="31" t="s">
        <v>45</v>
      </c>
    </row>
    <row r="17" spans="2:5" ht="27.2" x14ac:dyDescent="0.25">
      <c r="B17" s="29" t="s">
        <v>55</v>
      </c>
      <c r="C17" s="30" t="s">
        <v>42</v>
      </c>
    </row>
    <row r="18" spans="2:5" ht="40.75" x14ac:dyDescent="0.25">
      <c r="B18" s="29" t="s">
        <v>56</v>
      </c>
      <c r="C18" s="30" t="s">
        <v>65</v>
      </c>
    </row>
    <row r="19" spans="2:5" x14ac:dyDescent="0.25">
      <c r="B19" s="7"/>
      <c r="C19" s="7"/>
    </row>
    <row r="20" spans="2:5" x14ac:dyDescent="0.25">
      <c r="B20" s="7"/>
      <c r="C20" s="7"/>
      <c r="D20" s="14"/>
      <c r="E20" s="14"/>
    </row>
    <row r="21" spans="2:5" x14ac:dyDescent="0.25">
      <c r="B21" s="13" t="s">
        <v>49</v>
      </c>
      <c r="C21" s="13" t="s">
        <v>5</v>
      </c>
    </row>
    <row r="22" spans="2:5" x14ac:dyDescent="0.25">
      <c r="B22" s="66" t="s">
        <v>47</v>
      </c>
      <c r="C22" s="66"/>
    </row>
    <row r="23" spans="2:5" x14ac:dyDescent="0.25">
      <c r="B23" s="32" t="s">
        <v>50</v>
      </c>
      <c r="C23" s="15" t="s">
        <v>35</v>
      </c>
    </row>
    <row r="24" spans="2:5" x14ac:dyDescent="0.25">
      <c r="B24" s="32" t="s">
        <v>52</v>
      </c>
      <c r="C24" s="15" t="s">
        <v>36</v>
      </c>
    </row>
    <row r="25" spans="2:5" x14ac:dyDescent="0.25">
      <c r="B25" s="32" t="s">
        <v>53</v>
      </c>
      <c r="C25" s="15" t="s">
        <v>37</v>
      </c>
    </row>
    <row r="26" spans="2:5" x14ac:dyDescent="0.25">
      <c r="B26" s="32" t="s">
        <v>57</v>
      </c>
      <c r="C26" s="15" t="s">
        <v>34</v>
      </c>
    </row>
  </sheetData>
  <mergeCells count="2">
    <mergeCell ref="B8:C8"/>
    <mergeCell ref="B22:C22"/>
  </mergeCells>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1B22A6-6911-4B66-9346-50F92106AC84}">
  <sheetPr codeName="Sheet4"/>
  <dimension ref="A7:L20"/>
  <sheetViews>
    <sheetView showGridLines="0" zoomScaleNormal="100" workbookViewId="0"/>
  </sheetViews>
  <sheetFormatPr defaultColWidth="8.75" defaultRowHeight="13.6" x14ac:dyDescent="0.2"/>
  <cols>
    <col min="1" max="1" width="31.75" style="1" bestFit="1" customWidth="1"/>
    <col min="2" max="2" width="14.125" style="1" customWidth="1"/>
    <col min="3" max="3" width="10.875" style="1" customWidth="1"/>
    <col min="4" max="4" width="12.75" style="1" customWidth="1"/>
    <col min="5" max="5" width="14.375" style="1" customWidth="1"/>
    <col min="6" max="6" width="31.625" style="1" customWidth="1"/>
    <col min="7" max="7" width="37" style="1" customWidth="1"/>
    <col min="8" max="8" width="23.75" style="1" customWidth="1"/>
    <col min="9" max="9" width="11.875" style="1" customWidth="1"/>
    <col min="10" max="16384" width="8.75" style="1"/>
  </cols>
  <sheetData>
    <row r="7" spans="1:12" ht="30.1" customHeight="1" x14ac:dyDescent="0.2">
      <c r="A7" s="70" t="s">
        <v>66</v>
      </c>
      <c r="B7" s="70"/>
      <c r="C7" s="70"/>
      <c r="D7" s="70"/>
      <c r="E7" s="70"/>
      <c r="F7" s="70"/>
      <c r="G7" s="70"/>
      <c r="H7" s="70"/>
      <c r="I7" s="70"/>
    </row>
    <row r="8" spans="1:12" ht="8" customHeight="1" x14ac:dyDescent="0.2"/>
    <row r="9" spans="1:12" ht="3.6" customHeight="1" thickBot="1" x14ac:dyDescent="0.25"/>
    <row r="10" spans="1:12" ht="14.1" customHeight="1" x14ac:dyDescent="0.2">
      <c r="A10" s="67" t="s">
        <v>181</v>
      </c>
      <c r="B10" s="68"/>
      <c r="C10" s="69"/>
      <c r="D10" s="69"/>
      <c r="E10" s="69"/>
      <c r="F10" s="69"/>
      <c r="G10" s="69"/>
      <c r="H10" s="12"/>
      <c r="I10" s="71" t="s">
        <v>49</v>
      </c>
      <c r="J10" s="72"/>
      <c r="K10" s="72"/>
      <c r="L10" s="73"/>
    </row>
    <row r="11" spans="1:12" ht="72.55" customHeight="1" x14ac:dyDescent="0.2">
      <c r="A11" s="5" t="s">
        <v>0</v>
      </c>
      <c r="B11" s="5" t="s">
        <v>8</v>
      </c>
      <c r="C11" s="5" t="s">
        <v>11</v>
      </c>
      <c r="D11" s="5" t="s">
        <v>12</v>
      </c>
      <c r="E11" s="5" t="s">
        <v>72</v>
      </c>
      <c r="F11" s="5" t="s">
        <v>5</v>
      </c>
      <c r="G11" s="5" t="s">
        <v>73</v>
      </c>
      <c r="H11" s="5" t="s">
        <v>10</v>
      </c>
      <c r="I11" s="48" t="s">
        <v>0</v>
      </c>
      <c r="J11" s="48" t="s">
        <v>74</v>
      </c>
      <c r="K11" s="48" t="s">
        <v>75</v>
      </c>
      <c r="L11" s="48" t="s">
        <v>76</v>
      </c>
    </row>
    <row r="12" spans="1:12" ht="81.55" x14ac:dyDescent="0.2">
      <c r="A12" s="44" t="s">
        <v>62</v>
      </c>
      <c r="B12" s="44" t="s">
        <v>108</v>
      </c>
      <c r="C12" s="44" t="s">
        <v>1</v>
      </c>
      <c r="D12" s="44">
        <v>6</v>
      </c>
      <c r="E12" s="44" t="s">
        <v>2</v>
      </c>
      <c r="F12" s="44" t="s">
        <v>70</v>
      </c>
      <c r="G12" s="44" t="s">
        <v>100</v>
      </c>
      <c r="H12" s="44" t="s">
        <v>153</v>
      </c>
      <c r="I12" s="49"/>
      <c r="J12" s="44"/>
      <c r="K12" s="44"/>
      <c r="L12" s="44"/>
    </row>
    <row r="13" spans="1:12" ht="122.3" x14ac:dyDescent="0.2">
      <c r="A13" s="44" t="s">
        <v>81</v>
      </c>
      <c r="B13" s="44" t="s">
        <v>108</v>
      </c>
      <c r="C13" s="53" t="s">
        <v>4</v>
      </c>
      <c r="D13" s="53">
        <v>10</v>
      </c>
      <c r="E13" s="53" t="s">
        <v>2</v>
      </c>
      <c r="F13" s="52" t="s">
        <v>82</v>
      </c>
      <c r="G13" s="54" t="s">
        <v>83</v>
      </c>
      <c r="H13" s="53" t="s">
        <v>166</v>
      </c>
      <c r="I13" s="49"/>
      <c r="J13" s="49"/>
      <c r="K13" s="49"/>
      <c r="L13" s="49"/>
    </row>
    <row r="14" spans="1:12" ht="95.1" x14ac:dyDescent="0.2">
      <c r="A14" s="44" t="s">
        <v>103</v>
      </c>
      <c r="B14" s="44" t="s">
        <v>108</v>
      </c>
      <c r="C14" s="51" t="s">
        <v>1</v>
      </c>
      <c r="D14" s="44">
        <v>1</v>
      </c>
      <c r="E14" s="44" t="s">
        <v>2</v>
      </c>
      <c r="F14" s="44" t="s">
        <v>84</v>
      </c>
      <c r="G14" s="52" t="s">
        <v>85</v>
      </c>
      <c r="H14" s="44" t="s">
        <v>168</v>
      </c>
      <c r="I14" s="49"/>
      <c r="J14" s="49"/>
      <c r="K14" s="49"/>
      <c r="L14" s="49"/>
    </row>
    <row r="15" spans="1:12" ht="81.55" x14ac:dyDescent="0.2">
      <c r="A15" s="53" t="s">
        <v>5</v>
      </c>
      <c r="B15" s="44" t="s">
        <v>108</v>
      </c>
      <c r="C15" s="51" t="s">
        <v>1</v>
      </c>
      <c r="D15" s="44">
        <v>30</v>
      </c>
      <c r="E15" s="44" t="s">
        <v>2</v>
      </c>
      <c r="F15" s="44" t="s">
        <v>86</v>
      </c>
      <c r="G15" s="44" t="s">
        <v>87</v>
      </c>
      <c r="H15" s="44" t="s">
        <v>169</v>
      </c>
      <c r="I15" s="49"/>
      <c r="J15" s="49"/>
      <c r="K15" s="49"/>
      <c r="L15" s="49"/>
    </row>
    <row r="16" spans="1:12" ht="95.1" x14ac:dyDescent="0.2">
      <c r="A16" s="53" t="s">
        <v>99</v>
      </c>
      <c r="B16" s="44" t="s">
        <v>108</v>
      </c>
      <c r="C16" s="51" t="s">
        <v>1</v>
      </c>
      <c r="D16" s="44">
        <v>10</v>
      </c>
      <c r="E16" s="44" t="s">
        <v>2</v>
      </c>
      <c r="F16" s="44" t="s">
        <v>97</v>
      </c>
      <c r="G16" s="53" t="s">
        <v>98</v>
      </c>
      <c r="H16" s="44" t="s">
        <v>170</v>
      </c>
      <c r="I16" s="44"/>
      <c r="J16" s="44"/>
      <c r="K16" s="44"/>
      <c r="L16" s="44"/>
    </row>
    <row r="17" spans="1:12" ht="81.55" x14ac:dyDescent="0.2">
      <c r="A17" s="59" t="s">
        <v>88</v>
      </c>
      <c r="B17" s="44" t="s">
        <v>108</v>
      </c>
      <c r="C17" s="51" t="s">
        <v>1</v>
      </c>
      <c r="D17" s="44">
        <v>1</v>
      </c>
      <c r="E17" s="44" t="s">
        <v>3</v>
      </c>
      <c r="F17" s="60" t="s">
        <v>172</v>
      </c>
      <c r="G17" s="51" t="s">
        <v>152</v>
      </c>
      <c r="H17" s="44" t="s">
        <v>164</v>
      </c>
      <c r="I17" s="49"/>
      <c r="J17" s="49"/>
      <c r="K17" s="49"/>
      <c r="L17" s="49"/>
    </row>
    <row r="18" spans="1:12" ht="108.7" x14ac:dyDescent="0.2">
      <c r="A18" s="53" t="s">
        <v>89</v>
      </c>
      <c r="B18" s="44" t="s">
        <v>108</v>
      </c>
      <c r="C18" s="51" t="s">
        <v>1</v>
      </c>
      <c r="D18" s="44">
        <v>1</v>
      </c>
      <c r="E18" s="44" t="s">
        <v>2</v>
      </c>
      <c r="F18" s="44" t="s">
        <v>90</v>
      </c>
      <c r="G18" s="44" t="s">
        <v>91</v>
      </c>
      <c r="H18" s="44" t="s">
        <v>171</v>
      </c>
      <c r="I18" s="44"/>
      <c r="J18" s="44"/>
      <c r="K18" s="44"/>
      <c r="L18" s="44"/>
    </row>
    <row r="19" spans="1:12" ht="54.35" x14ac:dyDescent="0.2">
      <c r="A19" s="53" t="s">
        <v>95</v>
      </c>
      <c r="B19" s="44" t="s">
        <v>108</v>
      </c>
      <c r="C19" s="51" t="s">
        <v>1</v>
      </c>
      <c r="D19" s="44">
        <v>1</v>
      </c>
      <c r="E19" s="44" t="s">
        <v>3</v>
      </c>
      <c r="F19" s="44" t="s">
        <v>96</v>
      </c>
      <c r="G19" s="51" t="s">
        <v>94</v>
      </c>
      <c r="H19" s="44" t="s">
        <v>167</v>
      </c>
      <c r="I19" s="44"/>
      <c r="J19" s="44"/>
      <c r="K19" s="44"/>
      <c r="L19" s="44"/>
    </row>
    <row r="20" spans="1:12" ht="54.35" x14ac:dyDescent="0.2">
      <c r="A20" s="53" t="s">
        <v>92</v>
      </c>
      <c r="B20" s="44" t="s">
        <v>108</v>
      </c>
      <c r="C20" s="51" t="s">
        <v>1</v>
      </c>
      <c r="D20" s="44">
        <v>1</v>
      </c>
      <c r="E20" s="44" t="s">
        <v>3</v>
      </c>
      <c r="F20" s="44" t="s">
        <v>93</v>
      </c>
      <c r="G20" s="51" t="s">
        <v>94</v>
      </c>
      <c r="H20" s="44" t="s">
        <v>167</v>
      </c>
      <c r="I20" s="44"/>
      <c r="J20" s="44"/>
      <c r="K20" s="44"/>
      <c r="L20" s="44"/>
    </row>
  </sheetData>
  <autoFilter ref="A11:L11" xr:uid="{2A1B22A6-6911-4B66-9346-50F92106AC84}"/>
  <mergeCells count="3">
    <mergeCell ref="A10:G10"/>
    <mergeCell ref="A7:I7"/>
    <mergeCell ref="I10:L10"/>
  </mergeCells>
  <dataValidations count="1">
    <dataValidation allowBlank="1" showInputMessage="1" showErrorMessage="1" promptTitle="Map Fields" prompt="Use this section (if applicable) to map fields from the source system and make notes as you go along." sqref="I11:L11 I10" xr:uid="{A8B3A5B2-F839-4787-9D3B-0B1F99D4B963}"/>
  </dataValidations>
  <pageMargins left="0.7" right="0.7" top="0.75" bottom="0.75" header="0.3" footer="0.3"/>
  <pageSetup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3BDF45-6D32-4B19-9398-31049EBCDB7D}">
  <dimension ref="A7:L17"/>
  <sheetViews>
    <sheetView showGridLines="0" zoomScaleNormal="100" workbookViewId="0">
      <selection activeCell="A12" sqref="A12"/>
    </sheetView>
  </sheetViews>
  <sheetFormatPr defaultColWidth="8.75" defaultRowHeight="13.6" x14ac:dyDescent="0.2"/>
  <cols>
    <col min="1" max="1" width="31.75" style="1" bestFit="1" customWidth="1"/>
    <col min="2" max="2" width="14.125" style="1" customWidth="1"/>
    <col min="3" max="3" width="10.875" style="1" customWidth="1"/>
    <col min="4" max="4" width="12.75" style="1" customWidth="1"/>
    <col min="5" max="5" width="14.375" style="1" customWidth="1"/>
    <col min="6" max="6" width="31.625" style="1" customWidth="1"/>
    <col min="7" max="7" width="37" style="1" customWidth="1"/>
    <col min="8" max="8" width="23.75" style="1" customWidth="1"/>
    <col min="9" max="9" width="11.875" style="1" customWidth="1"/>
    <col min="10" max="16384" width="8.75" style="1"/>
  </cols>
  <sheetData>
    <row r="7" spans="1:12" ht="30.1" customHeight="1" x14ac:dyDescent="0.2">
      <c r="A7" s="70" t="s">
        <v>66</v>
      </c>
      <c r="B7" s="70"/>
      <c r="C7" s="70"/>
      <c r="D7" s="70"/>
      <c r="E7" s="70"/>
      <c r="F7" s="70"/>
      <c r="G7" s="70"/>
      <c r="H7" s="70"/>
      <c r="I7" s="70"/>
    </row>
    <row r="8" spans="1:12" ht="8.5" customHeight="1" x14ac:dyDescent="0.2">
      <c r="A8" s="62"/>
      <c r="B8" s="62"/>
      <c r="C8" s="62"/>
      <c r="D8" s="62"/>
      <c r="E8" s="62"/>
      <c r="F8" s="62"/>
      <c r="G8" s="62"/>
      <c r="H8" s="62"/>
      <c r="I8" s="62"/>
    </row>
    <row r="9" spans="1:12" ht="4.95" customHeight="1" thickBot="1" x14ac:dyDescent="0.25"/>
    <row r="10" spans="1:12" ht="14.1" customHeight="1" x14ac:dyDescent="0.2">
      <c r="A10" s="67" t="s">
        <v>181</v>
      </c>
      <c r="B10" s="68"/>
      <c r="C10" s="69"/>
      <c r="D10" s="69"/>
      <c r="E10" s="69"/>
      <c r="F10" s="69"/>
      <c r="G10" s="69"/>
      <c r="H10" s="12"/>
      <c r="I10" s="71" t="s">
        <v>49</v>
      </c>
      <c r="J10" s="72"/>
      <c r="K10" s="72"/>
      <c r="L10" s="73"/>
    </row>
    <row r="11" spans="1:12" ht="76.599999999999994" customHeight="1" x14ac:dyDescent="0.2">
      <c r="A11" s="5" t="s">
        <v>0</v>
      </c>
      <c r="B11" s="5" t="s">
        <v>8</v>
      </c>
      <c r="C11" s="5" t="s">
        <v>11</v>
      </c>
      <c r="D11" s="5" t="s">
        <v>12</v>
      </c>
      <c r="E11" s="5" t="s">
        <v>72</v>
      </c>
      <c r="F11" s="5" t="s">
        <v>5</v>
      </c>
      <c r="G11" s="5" t="s">
        <v>73</v>
      </c>
      <c r="H11" s="5" t="s">
        <v>10</v>
      </c>
      <c r="I11" s="48" t="s">
        <v>0</v>
      </c>
      <c r="J11" s="48" t="s">
        <v>74</v>
      </c>
      <c r="K11" s="48" t="s">
        <v>75</v>
      </c>
      <c r="L11" s="48" t="s">
        <v>76</v>
      </c>
    </row>
    <row r="12" spans="1:12" ht="81.55" x14ac:dyDescent="0.2">
      <c r="A12" s="53" t="s">
        <v>61</v>
      </c>
      <c r="B12" s="44" t="s">
        <v>108</v>
      </c>
      <c r="C12" s="51" t="s">
        <v>1</v>
      </c>
      <c r="D12" s="44">
        <v>5</v>
      </c>
      <c r="E12" s="44" t="s">
        <v>2</v>
      </c>
      <c r="F12" s="44" t="s">
        <v>109</v>
      </c>
      <c r="G12" s="44" t="s">
        <v>101</v>
      </c>
      <c r="H12" s="53" t="s">
        <v>165</v>
      </c>
      <c r="I12" s="44"/>
      <c r="J12" s="44"/>
      <c r="K12" s="44"/>
      <c r="L12" s="44"/>
    </row>
    <row r="13" spans="1:12" ht="122.3" x14ac:dyDescent="0.2">
      <c r="A13" s="44" t="s">
        <v>81</v>
      </c>
      <c r="B13" s="44" t="s">
        <v>108</v>
      </c>
      <c r="C13" s="53" t="s">
        <v>4</v>
      </c>
      <c r="D13" s="53">
        <v>10</v>
      </c>
      <c r="E13" s="53" t="s">
        <v>2</v>
      </c>
      <c r="F13" s="52" t="s">
        <v>102</v>
      </c>
      <c r="G13" s="54" t="s">
        <v>83</v>
      </c>
      <c r="H13" s="53" t="s">
        <v>166</v>
      </c>
      <c r="I13" s="44"/>
      <c r="J13" s="44"/>
      <c r="K13" s="44"/>
      <c r="L13" s="44"/>
    </row>
    <row r="14" spans="1:12" ht="95.1" x14ac:dyDescent="0.2">
      <c r="A14" s="44" t="s">
        <v>103</v>
      </c>
      <c r="B14" s="44" t="s">
        <v>108</v>
      </c>
      <c r="C14" s="51" t="s">
        <v>1</v>
      </c>
      <c r="D14" s="44">
        <v>1</v>
      </c>
      <c r="E14" s="44" t="s">
        <v>2</v>
      </c>
      <c r="F14" s="44" t="s">
        <v>84</v>
      </c>
      <c r="G14" s="52" t="s">
        <v>85</v>
      </c>
      <c r="H14" s="53" t="s">
        <v>155</v>
      </c>
      <c r="I14" s="44"/>
      <c r="J14" s="44"/>
      <c r="K14" s="44"/>
      <c r="L14" s="44"/>
    </row>
    <row r="15" spans="1:12" ht="81.55" x14ac:dyDescent="0.2">
      <c r="A15" s="53" t="s">
        <v>5</v>
      </c>
      <c r="B15" s="44" t="s">
        <v>108</v>
      </c>
      <c r="C15" s="51" t="s">
        <v>1</v>
      </c>
      <c r="D15" s="44">
        <v>30</v>
      </c>
      <c r="E15" s="44" t="s">
        <v>2</v>
      </c>
      <c r="F15" s="44" t="s">
        <v>104</v>
      </c>
      <c r="G15" s="44" t="s">
        <v>105</v>
      </c>
      <c r="H15" s="53" t="s">
        <v>157</v>
      </c>
      <c r="I15" s="44"/>
      <c r="J15" s="44"/>
      <c r="K15" s="44"/>
      <c r="L15" s="44"/>
    </row>
    <row r="16" spans="1:12" ht="95.1" x14ac:dyDescent="0.2">
      <c r="A16" s="53" t="s">
        <v>99</v>
      </c>
      <c r="B16" s="44" t="s">
        <v>108</v>
      </c>
      <c r="C16" s="51" t="s">
        <v>1</v>
      </c>
      <c r="D16" s="44">
        <v>10</v>
      </c>
      <c r="E16" s="44" t="s">
        <v>2</v>
      </c>
      <c r="F16" s="44" t="s">
        <v>106</v>
      </c>
      <c r="G16" s="53" t="s">
        <v>107</v>
      </c>
      <c r="H16" s="53" t="s">
        <v>156</v>
      </c>
      <c r="I16" s="44"/>
      <c r="J16" s="44"/>
      <c r="K16" s="44"/>
      <c r="L16" s="44"/>
    </row>
    <row r="17" spans="1:12" ht="54.35" x14ac:dyDescent="0.2">
      <c r="A17" s="53" t="s">
        <v>92</v>
      </c>
      <c r="B17" s="44" t="s">
        <v>108</v>
      </c>
      <c r="C17" s="51" t="s">
        <v>1</v>
      </c>
      <c r="D17" s="44">
        <v>1</v>
      </c>
      <c r="E17" s="44" t="s">
        <v>3</v>
      </c>
      <c r="F17" s="44" t="s">
        <v>93</v>
      </c>
      <c r="G17" s="51" t="s">
        <v>94</v>
      </c>
      <c r="H17" s="44" t="s">
        <v>167</v>
      </c>
      <c r="I17" s="44"/>
      <c r="J17" s="44"/>
      <c r="K17" s="44"/>
      <c r="L17" s="44"/>
    </row>
  </sheetData>
  <autoFilter ref="A11:L11" xr:uid="{9E3BDF45-6D32-4B19-9398-31049EBCDB7D}"/>
  <mergeCells count="3">
    <mergeCell ref="A7:I7"/>
    <mergeCell ref="A10:G10"/>
    <mergeCell ref="I10:L10"/>
  </mergeCells>
  <dataValidations count="1">
    <dataValidation allowBlank="1" showInputMessage="1" showErrorMessage="1" promptTitle="Map Fields" prompt="Use this section (if applicable) to map fields from the source system and make notes as you go along." sqref="I11:L11 I10" xr:uid="{5A8E3704-E29E-4DF9-84B7-33EFDF2EFE35}"/>
  </dataValidations>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5664BBE-4329-4183-866A-E2CCA9A56FB2}">
  <dimension ref="A7:L16"/>
  <sheetViews>
    <sheetView showGridLines="0" workbookViewId="0"/>
  </sheetViews>
  <sheetFormatPr defaultColWidth="8.75" defaultRowHeight="13.6" x14ac:dyDescent="0.2"/>
  <cols>
    <col min="1" max="1" width="31.75" style="1" bestFit="1" customWidth="1"/>
    <col min="2" max="2" width="14.125" style="1" customWidth="1"/>
    <col min="3" max="3" width="10.875" style="1" customWidth="1"/>
    <col min="4" max="4" width="12.75" style="1" customWidth="1"/>
    <col min="5" max="5" width="14.375" style="1" customWidth="1"/>
    <col min="6" max="6" width="31.625" style="1" customWidth="1"/>
    <col min="7" max="7" width="37" style="1" customWidth="1"/>
    <col min="8" max="8" width="23.75" style="1" customWidth="1"/>
    <col min="9" max="9" width="11.875" style="1" customWidth="1"/>
    <col min="10" max="16384" width="8.75" style="1"/>
  </cols>
  <sheetData>
    <row r="7" spans="1:12" ht="30.1" customHeight="1" x14ac:dyDescent="0.2">
      <c r="A7" s="70" t="s">
        <v>66</v>
      </c>
      <c r="B7" s="70"/>
      <c r="C7" s="70"/>
      <c r="D7" s="70"/>
      <c r="E7" s="70"/>
      <c r="F7" s="70"/>
      <c r="G7" s="70"/>
      <c r="H7" s="70"/>
      <c r="I7" s="70"/>
    </row>
    <row r="8" spans="1:12" ht="7.5" customHeight="1" x14ac:dyDescent="0.2">
      <c r="A8" s="62"/>
      <c r="B8" s="62"/>
      <c r="C8" s="62"/>
      <c r="D8" s="62"/>
      <c r="E8" s="62"/>
      <c r="F8" s="62"/>
      <c r="G8" s="62"/>
      <c r="H8" s="62"/>
      <c r="I8" s="62"/>
    </row>
    <row r="9" spans="1:12" ht="5.95" customHeight="1" thickBot="1" x14ac:dyDescent="0.25"/>
    <row r="10" spans="1:12" ht="14.1" customHeight="1" x14ac:dyDescent="0.2">
      <c r="A10" s="67" t="s">
        <v>181</v>
      </c>
      <c r="B10" s="68"/>
      <c r="C10" s="69"/>
      <c r="D10" s="69"/>
      <c r="E10" s="69"/>
      <c r="F10" s="69"/>
      <c r="G10" s="69"/>
      <c r="H10" s="12"/>
      <c r="I10" s="71" t="s">
        <v>49</v>
      </c>
      <c r="J10" s="72"/>
      <c r="K10" s="72"/>
      <c r="L10" s="73"/>
    </row>
    <row r="11" spans="1:12" ht="76.599999999999994" customHeight="1" x14ac:dyDescent="0.2">
      <c r="A11" s="5" t="s">
        <v>0</v>
      </c>
      <c r="B11" s="5" t="s">
        <v>8</v>
      </c>
      <c r="C11" s="5" t="s">
        <v>11</v>
      </c>
      <c r="D11" s="5" t="s">
        <v>12</v>
      </c>
      <c r="E11" s="5" t="s">
        <v>72</v>
      </c>
      <c r="F11" s="5" t="s">
        <v>5</v>
      </c>
      <c r="G11" s="5" t="s">
        <v>73</v>
      </c>
      <c r="H11" s="5" t="s">
        <v>10</v>
      </c>
      <c r="I11" s="48" t="s">
        <v>0</v>
      </c>
      <c r="J11" s="48" t="s">
        <v>74</v>
      </c>
      <c r="K11" s="48" t="s">
        <v>75</v>
      </c>
      <c r="L11" s="48" t="s">
        <v>76</v>
      </c>
    </row>
    <row r="12" spans="1:12" ht="95.1" x14ac:dyDescent="0.2">
      <c r="A12" s="53" t="s">
        <v>64</v>
      </c>
      <c r="B12" s="44" t="s">
        <v>108</v>
      </c>
      <c r="C12" s="51" t="s">
        <v>1</v>
      </c>
      <c r="D12" s="44">
        <v>10</v>
      </c>
      <c r="E12" s="44" t="s">
        <v>2</v>
      </c>
      <c r="F12" s="51" t="s">
        <v>110</v>
      </c>
      <c r="G12" s="44" t="s">
        <v>111</v>
      </c>
      <c r="H12" s="53" t="s">
        <v>163</v>
      </c>
      <c r="I12" s="44"/>
      <c r="J12" s="44"/>
      <c r="K12" s="44"/>
      <c r="L12" s="44"/>
    </row>
    <row r="13" spans="1:12" ht="122.3" x14ac:dyDescent="0.2">
      <c r="A13" s="44" t="s">
        <v>81</v>
      </c>
      <c r="B13" s="44" t="s">
        <v>108</v>
      </c>
      <c r="C13" s="53" t="s">
        <v>4</v>
      </c>
      <c r="D13" s="53">
        <v>10</v>
      </c>
      <c r="E13" s="53" t="s">
        <v>2</v>
      </c>
      <c r="F13" s="52" t="s">
        <v>112</v>
      </c>
      <c r="G13" s="54" t="s">
        <v>83</v>
      </c>
      <c r="H13" s="53" t="s">
        <v>166</v>
      </c>
      <c r="I13" s="44"/>
      <c r="J13" s="44"/>
      <c r="K13" s="44"/>
      <c r="L13" s="44"/>
    </row>
    <row r="14" spans="1:12" ht="95.1" x14ac:dyDescent="0.2">
      <c r="A14" s="44" t="s">
        <v>103</v>
      </c>
      <c r="B14" s="44" t="s">
        <v>108</v>
      </c>
      <c r="C14" s="51" t="s">
        <v>1</v>
      </c>
      <c r="D14" s="44">
        <v>1</v>
      </c>
      <c r="E14" s="44" t="s">
        <v>2</v>
      </c>
      <c r="F14" s="44" t="s">
        <v>84</v>
      </c>
      <c r="G14" s="52" t="s">
        <v>85</v>
      </c>
      <c r="H14" s="53" t="s">
        <v>155</v>
      </c>
      <c r="I14" s="44"/>
      <c r="J14" s="44"/>
      <c r="K14" s="44"/>
      <c r="L14" s="44"/>
    </row>
    <row r="15" spans="1:12" ht="81.55" x14ac:dyDescent="0.2">
      <c r="A15" s="53" t="s">
        <v>5</v>
      </c>
      <c r="B15" s="44" t="s">
        <v>108</v>
      </c>
      <c r="C15" s="51" t="s">
        <v>1</v>
      </c>
      <c r="D15" s="44">
        <v>30</v>
      </c>
      <c r="E15" s="44" t="s">
        <v>2</v>
      </c>
      <c r="F15" s="44" t="s">
        <v>113</v>
      </c>
      <c r="G15" s="44" t="s">
        <v>114</v>
      </c>
      <c r="H15" s="53" t="s">
        <v>157</v>
      </c>
      <c r="I15" s="44"/>
      <c r="J15" s="44"/>
      <c r="K15" s="44"/>
      <c r="L15" s="44"/>
    </row>
    <row r="16" spans="1:12" ht="95.1" x14ac:dyDescent="0.2">
      <c r="A16" s="53" t="s">
        <v>99</v>
      </c>
      <c r="B16" s="44" t="s">
        <v>108</v>
      </c>
      <c r="C16" s="51" t="s">
        <v>1</v>
      </c>
      <c r="D16" s="44">
        <v>10</v>
      </c>
      <c r="E16" s="44" t="s">
        <v>2</v>
      </c>
      <c r="F16" s="53" t="s">
        <v>115</v>
      </c>
      <c r="G16" s="53" t="s">
        <v>116</v>
      </c>
      <c r="H16" s="53" t="s">
        <v>156</v>
      </c>
      <c r="I16" s="44"/>
      <c r="J16" s="44"/>
      <c r="K16" s="44"/>
      <c r="L16" s="44"/>
    </row>
  </sheetData>
  <autoFilter ref="A11:L11" xr:uid="{55664BBE-4329-4183-866A-E2CCA9A56FB2}"/>
  <mergeCells count="3">
    <mergeCell ref="A7:I7"/>
    <mergeCell ref="A10:G10"/>
    <mergeCell ref="I10:L10"/>
  </mergeCells>
  <dataValidations count="1">
    <dataValidation allowBlank="1" showInputMessage="1" showErrorMessage="1" promptTitle="Map Fields" prompt="Use this section (if applicable) to map fields from the source system and make notes as you go along." sqref="I11:L11 I10" xr:uid="{A3694ED2-1648-48FD-9426-F85B3EB3F285}"/>
  </dataValidations>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B123D7B-2B57-4376-9538-3E7F6DC5F054}">
  <dimension ref="A7:L16"/>
  <sheetViews>
    <sheetView showGridLines="0" workbookViewId="0"/>
  </sheetViews>
  <sheetFormatPr defaultColWidth="8.75" defaultRowHeight="13.6" x14ac:dyDescent="0.2"/>
  <cols>
    <col min="1" max="1" width="31.75" style="1" bestFit="1" customWidth="1"/>
    <col min="2" max="2" width="14.125" style="1" customWidth="1"/>
    <col min="3" max="3" width="10.875" style="1" customWidth="1"/>
    <col min="4" max="4" width="12.75" style="1" customWidth="1"/>
    <col min="5" max="5" width="14.375" style="1" customWidth="1"/>
    <col min="6" max="6" width="31.625" style="1" customWidth="1"/>
    <col min="7" max="7" width="37" style="1" customWidth="1"/>
    <col min="8" max="8" width="23.75" style="1" customWidth="1"/>
    <col min="9" max="9" width="11.875" style="1" customWidth="1"/>
    <col min="10" max="16384" width="8.75" style="1"/>
  </cols>
  <sheetData>
    <row r="7" spans="1:12" ht="30.1" customHeight="1" x14ac:dyDescent="0.2">
      <c r="A7" s="70" t="s">
        <v>66</v>
      </c>
      <c r="B7" s="70"/>
      <c r="C7" s="70"/>
      <c r="D7" s="70"/>
      <c r="E7" s="70"/>
      <c r="F7" s="70"/>
      <c r="G7" s="70"/>
      <c r="H7" s="70"/>
      <c r="I7" s="70"/>
    </row>
    <row r="8" spans="1:12" ht="8.5" customHeight="1" x14ac:dyDescent="0.2">
      <c r="A8" s="62"/>
      <c r="B8" s="62"/>
      <c r="C8" s="62"/>
      <c r="D8" s="62"/>
      <c r="E8" s="62"/>
      <c r="F8" s="62"/>
      <c r="G8" s="62"/>
      <c r="H8" s="62"/>
      <c r="I8" s="62"/>
    </row>
    <row r="9" spans="1:12" ht="4.5999999999999996" customHeight="1" thickBot="1" x14ac:dyDescent="0.25"/>
    <row r="10" spans="1:12" ht="14.1" customHeight="1" x14ac:dyDescent="0.2">
      <c r="A10" s="67" t="s">
        <v>181</v>
      </c>
      <c r="B10" s="68"/>
      <c r="C10" s="69"/>
      <c r="D10" s="69"/>
      <c r="E10" s="69"/>
      <c r="F10" s="69"/>
      <c r="G10" s="69"/>
      <c r="H10" s="12"/>
      <c r="I10" s="71" t="s">
        <v>49</v>
      </c>
      <c r="J10" s="72"/>
      <c r="K10" s="72"/>
      <c r="L10" s="73"/>
    </row>
    <row r="11" spans="1:12" ht="74.55" customHeight="1" x14ac:dyDescent="0.2">
      <c r="A11" s="5" t="s">
        <v>0</v>
      </c>
      <c r="B11" s="5" t="s">
        <v>8</v>
      </c>
      <c r="C11" s="5" t="s">
        <v>11</v>
      </c>
      <c r="D11" s="5" t="s">
        <v>12</v>
      </c>
      <c r="E11" s="5" t="s">
        <v>72</v>
      </c>
      <c r="F11" s="5" t="s">
        <v>5</v>
      </c>
      <c r="G11" s="5" t="s">
        <v>73</v>
      </c>
      <c r="H11" s="5" t="s">
        <v>10</v>
      </c>
      <c r="I11" s="48" t="s">
        <v>0</v>
      </c>
      <c r="J11" s="48" t="s">
        <v>74</v>
      </c>
      <c r="K11" s="48" t="s">
        <v>75</v>
      </c>
      <c r="L11" s="48" t="s">
        <v>76</v>
      </c>
    </row>
    <row r="12" spans="1:12" ht="95.1" x14ac:dyDescent="0.2">
      <c r="A12" s="53" t="s">
        <v>63</v>
      </c>
      <c r="B12" s="44" t="s">
        <v>108</v>
      </c>
      <c r="C12" s="51" t="s">
        <v>1</v>
      </c>
      <c r="D12" s="44">
        <v>8</v>
      </c>
      <c r="E12" s="44" t="s">
        <v>2</v>
      </c>
      <c r="F12" s="53" t="s">
        <v>117</v>
      </c>
      <c r="G12" s="53" t="s">
        <v>118</v>
      </c>
      <c r="H12" s="53" t="s">
        <v>162</v>
      </c>
      <c r="I12" s="44"/>
      <c r="J12" s="44"/>
      <c r="K12" s="44"/>
      <c r="L12" s="44"/>
    </row>
    <row r="13" spans="1:12" ht="122.3" x14ac:dyDescent="0.2">
      <c r="A13" s="44" t="s">
        <v>81</v>
      </c>
      <c r="B13" s="44" t="s">
        <v>108</v>
      </c>
      <c r="C13" s="53" t="s">
        <v>4</v>
      </c>
      <c r="D13" s="53">
        <v>10</v>
      </c>
      <c r="E13" s="53" t="s">
        <v>2</v>
      </c>
      <c r="F13" s="52" t="s">
        <v>119</v>
      </c>
      <c r="G13" s="54" t="s">
        <v>83</v>
      </c>
      <c r="H13" s="53" t="s">
        <v>166</v>
      </c>
      <c r="I13" s="44"/>
      <c r="J13" s="44"/>
      <c r="K13" s="44"/>
      <c r="L13" s="44"/>
    </row>
    <row r="14" spans="1:12" ht="95.1" x14ac:dyDescent="0.2">
      <c r="A14" s="44" t="s">
        <v>103</v>
      </c>
      <c r="B14" s="44" t="s">
        <v>108</v>
      </c>
      <c r="C14" s="51" t="s">
        <v>1</v>
      </c>
      <c r="D14" s="44">
        <v>1</v>
      </c>
      <c r="E14" s="44" t="s">
        <v>2</v>
      </c>
      <c r="F14" s="44" t="s">
        <v>84</v>
      </c>
      <c r="G14" s="52" t="s">
        <v>85</v>
      </c>
      <c r="H14" s="53" t="s">
        <v>155</v>
      </c>
      <c r="I14" s="44"/>
      <c r="J14" s="44"/>
      <c r="K14" s="44"/>
      <c r="L14" s="44"/>
    </row>
    <row r="15" spans="1:12" ht="81.55" x14ac:dyDescent="0.2">
      <c r="A15" s="53" t="s">
        <v>5</v>
      </c>
      <c r="B15" s="44" t="s">
        <v>108</v>
      </c>
      <c r="C15" s="51" t="s">
        <v>1</v>
      </c>
      <c r="D15" s="44">
        <v>30</v>
      </c>
      <c r="E15" s="44" t="s">
        <v>2</v>
      </c>
      <c r="F15" s="44" t="s">
        <v>120</v>
      </c>
      <c r="G15" s="44" t="s">
        <v>121</v>
      </c>
      <c r="H15" s="53" t="s">
        <v>157</v>
      </c>
      <c r="I15" s="44"/>
      <c r="J15" s="44"/>
      <c r="K15" s="44"/>
      <c r="L15" s="44"/>
    </row>
    <row r="16" spans="1:12" ht="95.1" x14ac:dyDescent="0.2">
      <c r="A16" s="53" t="s">
        <v>99</v>
      </c>
      <c r="B16" s="44" t="s">
        <v>108</v>
      </c>
      <c r="C16" s="51" t="s">
        <v>1</v>
      </c>
      <c r="D16" s="44">
        <v>10</v>
      </c>
      <c r="E16" s="44" t="s">
        <v>2</v>
      </c>
      <c r="F16" s="44" t="s">
        <v>122</v>
      </c>
      <c r="G16" s="53" t="s">
        <v>123</v>
      </c>
      <c r="H16" s="53" t="s">
        <v>156</v>
      </c>
      <c r="I16" s="44"/>
      <c r="J16" s="44"/>
      <c r="K16" s="44"/>
      <c r="L16" s="44"/>
    </row>
  </sheetData>
  <autoFilter ref="A11:L11" xr:uid="{BB123D7B-2B57-4376-9538-3E7F6DC5F054}"/>
  <mergeCells count="3">
    <mergeCell ref="A7:I7"/>
    <mergeCell ref="A10:G10"/>
    <mergeCell ref="I10:L10"/>
  </mergeCells>
  <dataValidations count="1">
    <dataValidation allowBlank="1" showInputMessage="1" showErrorMessage="1" promptTitle="Map Fields" prompt="Use this section (if applicable) to map fields from the source system and make notes as you go along." sqref="I11:L11 I10" xr:uid="{C029581A-C872-41A2-B3FB-545509E0D11B}"/>
  </dataValidations>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DC41800-35D1-4427-B388-72E7478DFDF7}">
  <dimension ref="A7:L16"/>
  <sheetViews>
    <sheetView showGridLines="0" workbookViewId="0"/>
  </sheetViews>
  <sheetFormatPr defaultColWidth="8.75" defaultRowHeight="13.6" x14ac:dyDescent="0.2"/>
  <cols>
    <col min="1" max="1" width="31.75" style="1" bestFit="1" customWidth="1"/>
    <col min="2" max="2" width="14.125" style="1" customWidth="1"/>
    <col min="3" max="3" width="10.875" style="1" customWidth="1"/>
    <col min="4" max="4" width="12.75" style="1" customWidth="1"/>
    <col min="5" max="5" width="14.375" style="1" customWidth="1"/>
    <col min="6" max="6" width="31.625" style="1" customWidth="1"/>
    <col min="7" max="7" width="37" style="1" customWidth="1"/>
    <col min="8" max="8" width="23.875" style="1" customWidth="1"/>
    <col min="9" max="9" width="11.875" style="1" customWidth="1"/>
    <col min="10" max="16384" width="8.75" style="1"/>
  </cols>
  <sheetData>
    <row r="7" spans="1:12" ht="30.1" customHeight="1" x14ac:dyDescent="0.2">
      <c r="A7" s="70" t="s">
        <v>66</v>
      </c>
      <c r="B7" s="70"/>
      <c r="C7" s="70"/>
      <c r="D7" s="70"/>
      <c r="E7" s="70"/>
      <c r="F7" s="70"/>
      <c r="G7" s="70"/>
      <c r="H7" s="70"/>
      <c r="I7" s="70"/>
    </row>
    <row r="8" spans="1:12" ht="9" customHeight="1" x14ac:dyDescent="0.2">
      <c r="A8" s="62"/>
      <c r="B8" s="62"/>
      <c r="C8" s="62"/>
      <c r="D8" s="62"/>
      <c r="E8" s="62"/>
      <c r="F8" s="62"/>
      <c r="G8" s="62"/>
      <c r="H8" s="62"/>
      <c r="I8" s="62"/>
    </row>
    <row r="9" spans="1:12" ht="4.5999999999999996" customHeight="1" thickBot="1" x14ac:dyDescent="0.25"/>
    <row r="10" spans="1:12" ht="14.1" customHeight="1" x14ac:dyDescent="0.2">
      <c r="A10" s="67" t="s">
        <v>181</v>
      </c>
      <c r="B10" s="68"/>
      <c r="C10" s="69"/>
      <c r="D10" s="69"/>
      <c r="E10" s="69"/>
      <c r="F10" s="69"/>
      <c r="G10" s="69"/>
      <c r="H10" s="12"/>
      <c r="I10" s="71" t="s">
        <v>49</v>
      </c>
      <c r="J10" s="72"/>
      <c r="K10" s="72"/>
      <c r="L10" s="73"/>
    </row>
    <row r="11" spans="1:12" ht="74.55" customHeight="1" x14ac:dyDescent="0.2">
      <c r="A11" s="5" t="s">
        <v>0</v>
      </c>
      <c r="B11" s="5" t="s">
        <v>8</v>
      </c>
      <c r="C11" s="5" t="s">
        <v>11</v>
      </c>
      <c r="D11" s="5" t="s">
        <v>12</v>
      </c>
      <c r="E11" s="5" t="s">
        <v>72</v>
      </c>
      <c r="F11" s="5" t="s">
        <v>5</v>
      </c>
      <c r="G11" s="5" t="s">
        <v>73</v>
      </c>
      <c r="H11" s="5" t="s">
        <v>10</v>
      </c>
      <c r="I11" s="48" t="s">
        <v>0</v>
      </c>
      <c r="J11" s="48" t="s">
        <v>74</v>
      </c>
      <c r="K11" s="48" t="s">
        <v>75</v>
      </c>
      <c r="L11" s="48" t="s">
        <v>76</v>
      </c>
    </row>
    <row r="12" spans="1:12" ht="81.55" x14ac:dyDescent="0.2">
      <c r="A12" s="53" t="s">
        <v>124</v>
      </c>
      <c r="B12" s="44" t="s">
        <v>108</v>
      </c>
      <c r="C12" s="51" t="s">
        <v>1</v>
      </c>
      <c r="D12" s="44">
        <v>6</v>
      </c>
      <c r="E12" s="44" t="s">
        <v>2</v>
      </c>
      <c r="F12" s="55" t="s">
        <v>125</v>
      </c>
      <c r="G12" s="56" t="s">
        <v>177</v>
      </c>
      <c r="H12" s="53" t="s">
        <v>154</v>
      </c>
      <c r="I12" s="44"/>
      <c r="J12" s="44"/>
      <c r="K12" s="44"/>
      <c r="L12" s="44"/>
    </row>
    <row r="13" spans="1:12" ht="122.3" x14ac:dyDescent="0.2">
      <c r="A13" s="44" t="s">
        <v>81</v>
      </c>
      <c r="B13" s="44" t="s">
        <v>108</v>
      </c>
      <c r="C13" s="53" t="s">
        <v>4</v>
      </c>
      <c r="D13" s="53">
        <v>10</v>
      </c>
      <c r="E13" s="53" t="s">
        <v>2</v>
      </c>
      <c r="F13" s="52" t="s">
        <v>126</v>
      </c>
      <c r="G13" s="54" t="s">
        <v>83</v>
      </c>
      <c r="H13" s="53" t="s">
        <v>166</v>
      </c>
      <c r="I13" s="44"/>
      <c r="J13" s="44"/>
      <c r="K13" s="44"/>
      <c r="L13" s="44"/>
    </row>
    <row r="14" spans="1:12" ht="95.1" x14ac:dyDescent="0.2">
      <c r="A14" s="44" t="s">
        <v>103</v>
      </c>
      <c r="B14" s="44" t="s">
        <v>108</v>
      </c>
      <c r="C14" s="51" t="s">
        <v>1</v>
      </c>
      <c r="D14" s="44">
        <v>1</v>
      </c>
      <c r="E14" s="44" t="s">
        <v>2</v>
      </c>
      <c r="F14" s="44" t="s">
        <v>84</v>
      </c>
      <c r="G14" s="52" t="s">
        <v>85</v>
      </c>
      <c r="H14" s="53" t="s">
        <v>155</v>
      </c>
      <c r="I14" s="44"/>
      <c r="J14" s="44"/>
      <c r="K14" s="44"/>
      <c r="L14" s="44"/>
    </row>
    <row r="15" spans="1:12" ht="81.55" x14ac:dyDescent="0.2">
      <c r="A15" s="53" t="s">
        <v>5</v>
      </c>
      <c r="B15" s="44" t="s">
        <v>108</v>
      </c>
      <c r="C15" s="51" t="s">
        <v>1</v>
      </c>
      <c r="D15" s="44">
        <v>30</v>
      </c>
      <c r="E15" s="44" t="s">
        <v>2</v>
      </c>
      <c r="F15" s="44" t="s">
        <v>127</v>
      </c>
      <c r="G15" s="44" t="s">
        <v>128</v>
      </c>
      <c r="H15" s="53" t="s">
        <v>157</v>
      </c>
      <c r="I15" s="44"/>
      <c r="J15" s="44"/>
      <c r="K15" s="44"/>
      <c r="L15" s="44"/>
    </row>
    <row r="16" spans="1:12" ht="95.1" x14ac:dyDescent="0.2">
      <c r="A16" s="53" t="s">
        <v>99</v>
      </c>
      <c r="B16" s="44" t="s">
        <v>108</v>
      </c>
      <c r="C16" s="51" t="s">
        <v>1</v>
      </c>
      <c r="D16" s="44">
        <v>10</v>
      </c>
      <c r="E16" s="44" t="s">
        <v>2</v>
      </c>
      <c r="F16" s="53" t="s">
        <v>129</v>
      </c>
      <c r="G16" s="53" t="s">
        <v>130</v>
      </c>
      <c r="H16" s="53" t="s">
        <v>156</v>
      </c>
      <c r="I16" s="44"/>
      <c r="J16" s="44"/>
      <c r="K16" s="44"/>
      <c r="L16" s="44"/>
    </row>
  </sheetData>
  <autoFilter ref="A11:L11" xr:uid="{7DC41800-35D1-4427-B388-72E7478DFDF7}"/>
  <mergeCells count="3">
    <mergeCell ref="A7:I7"/>
    <mergeCell ref="A10:G10"/>
    <mergeCell ref="I10:L10"/>
  </mergeCells>
  <dataValidations count="1">
    <dataValidation allowBlank="1" showInputMessage="1" showErrorMessage="1" promptTitle="Map Fields" prompt="Use this section (if applicable) to map fields from the source system and make notes as you go along." sqref="I11:L11 I10" xr:uid="{DAE719A9-4F26-4313-A0DD-660A2B6674AE}"/>
  </dataValidations>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4D99165-E8C9-4FAC-A1E1-128BB52F6E12}">
  <dimension ref="A7:L17"/>
  <sheetViews>
    <sheetView showGridLines="0" workbookViewId="0"/>
  </sheetViews>
  <sheetFormatPr defaultColWidth="8.75" defaultRowHeight="13.6" x14ac:dyDescent="0.2"/>
  <cols>
    <col min="1" max="1" width="31.75" style="1" bestFit="1" customWidth="1"/>
    <col min="2" max="2" width="14.125" style="1" customWidth="1"/>
    <col min="3" max="3" width="10.875" style="1" customWidth="1"/>
    <col min="4" max="4" width="12.75" style="1" customWidth="1"/>
    <col min="5" max="5" width="14.375" style="1" customWidth="1"/>
    <col min="6" max="6" width="31.625" style="1" customWidth="1"/>
    <col min="7" max="7" width="37" style="1" customWidth="1"/>
    <col min="8" max="8" width="23.75" style="1" customWidth="1"/>
    <col min="9" max="9" width="11.875" style="1" customWidth="1"/>
    <col min="10" max="16384" width="8.75" style="1"/>
  </cols>
  <sheetData>
    <row r="7" spans="1:12" ht="30.1" customHeight="1" x14ac:dyDescent="0.2">
      <c r="A7" s="70" t="s">
        <v>66</v>
      </c>
      <c r="B7" s="70"/>
      <c r="C7" s="70"/>
      <c r="D7" s="70"/>
      <c r="E7" s="70"/>
      <c r="F7" s="70"/>
      <c r="G7" s="70"/>
      <c r="H7" s="70"/>
      <c r="I7" s="70"/>
    </row>
    <row r="8" spans="1:12" ht="8" customHeight="1" x14ac:dyDescent="0.2">
      <c r="A8" s="62"/>
      <c r="B8" s="62"/>
      <c r="C8" s="62"/>
      <c r="D8" s="62"/>
      <c r="E8" s="62"/>
      <c r="F8" s="62"/>
      <c r="G8" s="62"/>
      <c r="H8" s="62"/>
      <c r="I8" s="62"/>
    </row>
    <row r="9" spans="1:12" ht="6.45" customHeight="1" thickBot="1" x14ac:dyDescent="0.25"/>
    <row r="10" spans="1:12" ht="14.1" customHeight="1" x14ac:dyDescent="0.2">
      <c r="A10" s="67" t="s">
        <v>181</v>
      </c>
      <c r="B10" s="68"/>
      <c r="C10" s="69"/>
      <c r="D10" s="69"/>
      <c r="E10" s="69"/>
      <c r="F10" s="69"/>
      <c r="G10" s="69"/>
      <c r="H10" s="12"/>
      <c r="I10" s="71" t="s">
        <v>49</v>
      </c>
      <c r="J10" s="72"/>
      <c r="K10" s="72"/>
      <c r="L10" s="73"/>
    </row>
    <row r="11" spans="1:12" ht="81" customHeight="1" x14ac:dyDescent="0.2">
      <c r="A11" s="5" t="s">
        <v>0</v>
      </c>
      <c r="B11" s="5" t="s">
        <v>8</v>
      </c>
      <c r="C11" s="5" t="s">
        <v>11</v>
      </c>
      <c r="D11" s="5" t="s">
        <v>12</v>
      </c>
      <c r="E11" s="5" t="s">
        <v>72</v>
      </c>
      <c r="F11" s="5" t="s">
        <v>5</v>
      </c>
      <c r="G11" s="5" t="s">
        <v>73</v>
      </c>
      <c r="H11" s="5" t="s">
        <v>10</v>
      </c>
      <c r="I11" s="48" t="s">
        <v>0</v>
      </c>
      <c r="J11" s="48" t="s">
        <v>74</v>
      </c>
      <c r="K11" s="48" t="s">
        <v>75</v>
      </c>
      <c r="L11" s="48" t="s">
        <v>76</v>
      </c>
    </row>
    <row r="12" spans="1:12" ht="81.55" x14ac:dyDescent="0.2">
      <c r="A12" s="53" t="s">
        <v>138</v>
      </c>
      <c r="B12" s="44" t="s">
        <v>108</v>
      </c>
      <c r="C12" s="51" t="s">
        <v>1</v>
      </c>
      <c r="D12" s="44">
        <v>5</v>
      </c>
      <c r="E12" s="44" t="s">
        <v>2</v>
      </c>
      <c r="F12" s="57" t="s">
        <v>139</v>
      </c>
      <c r="G12" s="57" t="s">
        <v>77</v>
      </c>
      <c r="H12" s="53" t="s">
        <v>159</v>
      </c>
      <c r="I12" s="44"/>
      <c r="J12" s="44"/>
      <c r="K12" s="44"/>
      <c r="L12" s="61"/>
    </row>
    <row r="13" spans="1:12" ht="81.55" x14ac:dyDescent="0.2">
      <c r="A13" s="53" t="s">
        <v>131</v>
      </c>
      <c r="B13" s="44" t="s">
        <v>108</v>
      </c>
      <c r="C13" s="51" t="s">
        <v>1</v>
      </c>
      <c r="D13" s="44">
        <v>10</v>
      </c>
      <c r="E13" s="44" t="s">
        <v>2</v>
      </c>
      <c r="F13" s="44" t="s">
        <v>69</v>
      </c>
      <c r="G13" s="53" t="s">
        <v>132</v>
      </c>
      <c r="H13" s="53" t="s">
        <v>158</v>
      </c>
      <c r="I13" s="44"/>
      <c r="J13" s="44"/>
      <c r="K13" s="44"/>
      <c r="L13" s="44"/>
    </row>
    <row r="14" spans="1:12" ht="122.3" x14ac:dyDescent="0.2">
      <c r="A14" s="44" t="s">
        <v>81</v>
      </c>
      <c r="B14" s="44" t="s">
        <v>108</v>
      </c>
      <c r="C14" s="53" t="s">
        <v>4</v>
      </c>
      <c r="D14" s="53">
        <v>10</v>
      </c>
      <c r="E14" s="53" t="s">
        <v>2</v>
      </c>
      <c r="F14" s="52" t="s">
        <v>133</v>
      </c>
      <c r="G14" s="54" t="s">
        <v>83</v>
      </c>
      <c r="H14" s="53" t="s">
        <v>166</v>
      </c>
      <c r="I14" s="44"/>
      <c r="J14" s="44"/>
      <c r="K14" s="44"/>
      <c r="L14" s="44"/>
    </row>
    <row r="15" spans="1:12" ht="95.1" x14ac:dyDescent="0.2">
      <c r="A15" s="44" t="s">
        <v>103</v>
      </c>
      <c r="B15" s="44" t="s">
        <v>108</v>
      </c>
      <c r="C15" s="51" t="s">
        <v>1</v>
      </c>
      <c r="D15" s="44">
        <v>1</v>
      </c>
      <c r="E15" s="44" t="s">
        <v>2</v>
      </c>
      <c r="F15" s="44" t="s">
        <v>84</v>
      </c>
      <c r="G15" s="52" t="s">
        <v>85</v>
      </c>
      <c r="H15" s="53" t="s">
        <v>155</v>
      </c>
      <c r="I15" s="44"/>
      <c r="J15" s="44"/>
      <c r="K15" s="44"/>
      <c r="L15" s="44"/>
    </row>
    <row r="16" spans="1:12" ht="81.55" x14ac:dyDescent="0.2">
      <c r="A16" s="53" t="s">
        <v>5</v>
      </c>
      <c r="B16" s="44" t="s">
        <v>108</v>
      </c>
      <c r="C16" s="51" t="s">
        <v>1</v>
      </c>
      <c r="D16" s="44">
        <v>30</v>
      </c>
      <c r="E16" s="44" t="s">
        <v>2</v>
      </c>
      <c r="F16" s="44" t="s">
        <v>134</v>
      </c>
      <c r="G16" s="44" t="s">
        <v>135</v>
      </c>
      <c r="H16" s="53" t="s">
        <v>157</v>
      </c>
      <c r="I16" s="44"/>
      <c r="J16" s="44"/>
      <c r="K16" s="44"/>
      <c r="L16" s="44"/>
    </row>
    <row r="17" spans="1:12" ht="95.1" x14ac:dyDescent="0.2">
      <c r="A17" s="53" t="s">
        <v>99</v>
      </c>
      <c r="B17" s="44" t="s">
        <v>108</v>
      </c>
      <c r="C17" s="51" t="s">
        <v>1</v>
      </c>
      <c r="D17" s="44">
        <v>10</v>
      </c>
      <c r="E17" s="44" t="s">
        <v>2</v>
      </c>
      <c r="F17" s="44" t="s">
        <v>136</v>
      </c>
      <c r="G17" s="53" t="s">
        <v>137</v>
      </c>
      <c r="H17" s="53" t="s">
        <v>156</v>
      </c>
      <c r="I17" s="44"/>
      <c r="J17" s="44"/>
      <c r="K17" s="44"/>
      <c r="L17" s="44"/>
    </row>
  </sheetData>
  <autoFilter ref="A11:L11" xr:uid="{54D99165-E8C9-4FAC-A1E1-128BB52F6E12}"/>
  <mergeCells count="3">
    <mergeCell ref="A7:I7"/>
    <mergeCell ref="A10:G10"/>
    <mergeCell ref="I10:L10"/>
  </mergeCells>
  <dataValidations count="1">
    <dataValidation allowBlank="1" showInputMessage="1" showErrorMessage="1" promptTitle="Map Fields" prompt="Use this section (if applicable) to map fields from the source system and make notes as you go along." sqref="I11:L12 I10" xr:uid="{6290FD61-F4DC-4908-9EDE-A31502F27252}"/>
  </dataValidations>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BE0937-21FB-42B2-A43F-59B508634655}">
  <dimension ref="A7:L17"/>
  <sheetViews>
    <sheetView showGridLines="0" workbookViewId="0"/>
  </sheetViews>
  <sheetFormatPr defaultColWidth="8.75" defaultRowHeight="13.6" x14ac:dyDescent="0.2"/>
  <cols>
    <col min="1" max="1" width="31.75" style="1" bestFit="1" customWidth="1"/>
    <col min="2" max="2" width="14.125" style="1" customWidth="1"/>
    <col min="3" max="3" width="10.875" style="1" customWidth="1"/>
    <col min="4" max="4" width="12.75" style="1" customWidth="1"/>
    <col min="5" max="5" width="14.375" style="1" customWidth="1"/>
    <col min="6" max="6" width="31.625" style="1" customWidth="1"/>
    <col min="7" max="7" width="37" style="1" customWidth="1"/>
    <col min="8" max="8" width="23.75" style="1" customWidth="1"/>
    <col min="9" max="9" width="11.875" style="1" customWidth="1"/>
    <col min="10" max="16384" width="8.75" style="1"/>
  </cols>
  <sheetData>
    <row r="7" spans="1:12" ht="30.1" customHeight="1" x14ac:dyDescent="0.2">
      <c r="A7" s="70" t="s">
        <v>66</v>
      </c>
      <c r="B7" s="70"/>
      <c r="C7" s="70"/>
      <c r="D7" s="70"/>
      <c r="E7" s="70"/>
      <c r="F7" s="70"/>
      <c r="G7" s="70"/>
      <c r="H7" s="70"/>
      <c r="I7" s="70"/>
    </row>
    <row r="8" spans="1:12" ht="9" customHeight="1" x14ac:dyDescent="0.2">
      <c r="A8" s="62"/>
      <c r="B8" s="62"/>
      <c r="C8" s="62"/>
      <c r="D8" s="62"/>
      <c r="E8" s="62"/>
      <c r="F8" s="62"/>
      <c r="G8" s="62"/>
      <c r="H8" s="62"/>
      <c r="I8" s="62"/>
    </row>
    <row r="9" spans="1:12" ht="5.45" customHeight="1" thickBot="1" x14ac:dyDescent="0.25"/>
    <row r="10" spans="1:12" ht="14.1" customHeight="1" x14ac:dyDescent="0.2">
      <c r="A10" s="67" t="s">
        <v>181</v>
      </c>
      <c r="B10" s="68"/>
      <c r="C10" s="69"/>
      <c r="D10" s="69"/>
      <c r="E10" s="69"/>
      <c r="F10" s="69"/>
      <c r="G10" s="69"/>
      <c r="H10" s="12"/>
      <c r="I10" s="71" t="s">
        <v>49</v>
      </c>
      <c r="J10" s="72"/>
      <c r="K10" s="72"/>
      <c r="L10" s="73"/>
    </row>
    <row r="11" spans="1:12" ht="74.55" customHeight="1" x14ac:dyDescent="0.2">
      <c r="A11" s="5" t="s">
        <v>0</v>
      </c>
      <c r="B11" s="5" t="s">
        <v>8</v>
      </c>
      <c r="C11" s="5" t="s">
        <v>11</v>
      </c>
      <c r="D11" s="5" t="s">
        <v>12</v>
      </c>
      <c r="E11" s="5" t="s">
        <v>72</v>
      </c>
      <c r="F11" s="5" t="s">
        <v>5</v>
      </c>
      <c r="G11" s="5" t="s">
        <v>73</v>
      </c>
      <c r="H11" s="5" t="s">
        <v>10</v>
      </c>
      <c r="I11" s="48" t="s">
        <v>0</v>
      </c>
      <c r="J11" s="48" t="s">
        <v>74</v>
      </c>
      <c r="K11" s="48" t="s">
        <v>75</v>
      </c>
      <c r="L11" s="48" t="s">
        <v>76</v>
      </c>
    </row>
    <row r="12" spans="1:12" ht="81.55" x14ac:dyDescent="0.2">
      <c r="A12" s="53" t="s">
        <v>138</v>
      </c>
      <c r="B12" s="44" t="s">
        <v>108</v>
      </c>
      <c r="C12" s="51" t="s">
        <v>1</v>
      </c>
      <c r="D12" s="44">
        <v>5</v>
      </c>
      <c r="E12" s="51" t="s">
        <v>2</v>
      </c>
      <c r="F12" s="57" t="s">
        <v>139</v>
      </c>
      <c r="G12" s="44" t="s">
        <v>77</v>
      </c>
      <c r="H12" s="53" t="s">
        <v>159</v>
      </c>
      <c r="I12" s="44"/>
      <c r="J12" s="44"/>
      <c r="K12" s="44"/>
      <c r="L12" s="44"/>
    </row>
    <row r="13" spans="1:12" ht="81.55" x14ac:dyDescent="0.2">
      <c r="A13" s="58" t="s">
        <v>174</v>
      </c>
      <c r="B13" s="44" t="s">
        <v>108</v>
      </c>
      <c r="C13" s="51" t="s">
        <v>1</v>
      </c>
      <c r="D13" s="44">
        <v>5</v>
      </c>
      <c r="E13" s="51" t="s">
        <v>2</v>
      </c>
      <c r="F13" s="51" t="s">
        <v>140</v>
      </c>
      <c r="G13" s="44" t="s">
        <v>141</v>
      </c>
      <c r="H13" s="53" t="s">
        <v>160</v>
      </c>
      <c r="I13" s="44"/>
      <c r="J13" s="44"/>
      <c r="K13" s="44"/>
      <c r="L13" s="44"/>
    </row>
    <row r="14" spans="1:12" ht="122.3" x14ac:dyDescent="0.2">
      <c r="A14" s="44" t="s">
        <v>81</v>
      </c>
      <c r="B14" s="44" t="s">
        <v>108</v>
      </c>
      <c r="C14" s="53" t="s">
        <v>4</v>
      </c>
      <c r="D14" s="53">
        <v>10</v>
      </c>
      <c r="E14" s="53" t="s">
        <v>2</v>
      </c>
      <c r="F14" s="52" t="s">
        <v>142</v>
      </c>
      <c r="G14" s="54" t="s">
        <v>83</v>
      </c>
      <c r="H14" s="53" t="s">
        <v>166</v>
      </c>
      <c r="I14" s="44"/>
      <c r="J14" s="44"/>
      <c r="K14" s="44"/>
      <c r="L14" s="44"/>
    </row>
    <row r="15" spans="1:12" ht="95.1" x14ac:dyDescent="0.2">
      <c r="A15" s="44" t="s">
        <v>103</v>
      </c>
      <c r="B15" s="44" t="s">
        <v>108</v>
      </c>
      <c r="C15" s="51" t="s">
        <v>1</v>
      </c>
      <c r="D15" s="44">
        <v>1</v>
      </c>
      <c r="E15" s="44" t="s">
        <v>2</v>
      </c>
      <c r="F15" s="44" t="s">
        <v>84</v>
      </c>
      <c r="G15" s="52" t="s">
        <v>85</v>
      </c>
      <c r="H15" s="53" t="s">
        <v>155</v>
      </c>
      <c r="I15" s="44"/>
      <c r="J15" s="44"/>
      <c r="K15" s="44"/>
      <c r="L15" s="44"/>
    </row>
    <row r="16" spans="1:12" ht="81.55" x14ac:dyDescent="0.2">
      <c r="A16" s="53" t="s">
        <v>5</v>
      </c>
      <c r="B16" s="44" t="s">
        <v>108</v>
      </c>
      <c r="C16" s="51" t="s">
        <v>1</v>
      </c>
      <c r="D16" s="44">
        <v>30</v>
      </c>
      <c r="E16" s="44" t="s">
        <v>2</v>
      </c>
      <c r="F16" s="44" t="s">
        <v>143</v>
      </c>
      <c r="G16" s="52" t="s">
        <v>144</v>
      </c>
      <c r="H16" s="53" t="s">
        <v>157</v>
      </c>
      <c r="I16" s="44"/>
      <c r="J16" s="44"/>
      <c r="K16" s="44"/>
      <c r="L16" s="44"/>
    </row>
    <row r="17" spans="1:12" ht="95.1" x14ac:dyDescent="0.2">
      <c r="A17" s="53" t="s">
        <v>99</v>
      </c>
      <c r="B17" s="44" t="s">
        <v>108</v>
      </c>
      <c r="C17" s="51" t="s">
        <v>1</v>
      </c>
      <c r="D17" s="44">
        <v>10</v>
      </c>
      <c r="E17" s="44" t="s">
        <v>2</v>
      </c>
      <c r="F17" s="44" t="s">
        <v>145</v>
      </c>
      <c r="G17" s="52" t="s">
        <v>144</v>
      </c>
      <c r="H17" s="53" t="s">
        <v>156</v>
      </c>
      <c r="I17" s="44"/>
      <c r="J17" s="44"/>
      <c r="K17" s="44"/>
      <c r="L17" s="44"/>
    </row>
  </sheetData>
  <autoFilter ref="A11:L11" xr:uid="{FEBE0937-21FB-42B2-A43F-59B508634655}"/>
  <mergeCells count="3">
    <mergeCell ref="A7:I7"/>
    <mergeCell ref="A10:G10"/>
    <mergeCell ref="I10:L10"/>
  </mergeCells>
  <dataValidations count="1">
    <dataValidation allowBlank="1" showInputMessage="1" showErrorMessage="1" promptTitle="Map Fields" prompt="Use this section (if applicable) to map fields from the source system and make notes as you go along." sqref="I11:L11 I10" xr:uid="{1D92B461-D773-4950-8E11-5AE067A17BB8}"/>
  </dataValidations>
  <pageMargins left="0.7" right="0.7" top="0.75" bottom="0.75" header="0.3" footer="0.3"/>
  <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392203A-CE86-4250-8B8D-3EC6369B5C23}">
  <dimension ref="A7:L17"/>
  <sheetViews>
    <sheetView showGridLines="0" workbookViewId="0"/>
  </sheetViews>
  <sheetFormatPr defaultColWidth="8.75" defaultRowHeight="13.6" x14ac:dyDescent="0.2"/>
  <cols>
    <col min="1" max="1" width="31.75" style="1" bestFit="1" customWidth="1"/>
    <col min="2" max="2" width="14.125" style="1" customWidth="1"/>
    <col min="3" max="3" width="10.875" style="1" customWidth="1"/>
    <col min="4" max="4" width="12.75" style="1" customWidth="1"/>
    <col min="5" max="5" width="14.375" style="1" customWidth="1"/>
    <col min="6" max="6" width="31.625" style="1" customWidth="1"/>
    <col min="7" max="7" width="37" style="1" customWidth="1"/>
    <col min="8" max="8" width="23.75" style="1" customWidth="1"/>
    <col min="9" max="9" width="11.875" style="1" customWidth="1"/>
    <col min="10" max="16384" width="8.75" style="1"/>
  </cols>
  <sheetData>
    <row r="7" spans="1:12" ht="30.1" customHeight="1" x14ac:dyDescent="0.2">
      <c r="A7" s="70" t="s">
        <v>66</v>
      </c>
      <c r="B7" s="70"/>
      <c r="C7" s="70"/>
      <c r="D7" s="70"/>
      <c r="E7" s="70"/>
      <c r="F7" s="70"/>
      <c r="G7" s="70"/>
      <c r="H7" s="70"/>
      <c r="I7" s="70"/>
    </row>
    <row r="8" spans="1:12" ht="8" customHeight="1" x14ac:dyDescent="0.2">
      <c r="A8" s="62"/>
      <c r="B8" s="62"/>
      <c r="C8" s="62"/>
      <c r="D8" s="62"/>
      <c r="E8" s="62"/>
      <c r="F8" s="62"/>
      <c r="G8" s="62"/>
      <c r="H8" s="62"/>
      <c r="I8" s="62"/>
    </row>
    <row r="9" spans="1:12" ht="6.45" customHeight="1" thickBot="1" x14ac:dyDescent="0.25"/>
    <row r="10" spans="1:12" ht="14.1" customHeight="1" x14ac:dyDescent="0.2">
      <c r="A10" s="67" t="s">
        <v>181</v>
      </c>
      <c r="B10" s="68"/>
      <c r="C10" s="69"/>
      <c r="D10" s="69"/>
      <c r="E10" s="69"/>
      <c r="F10" s="69"/>
      <c r="G10" s="69"/>
      <c r="H10" s="12"/>
      <c r="I10" s="71" t="s">
        <v>49</v>
      </c>
      <c r="J10" s="72"/>
      <c r="K10" s="72"/>
      <c r="L10" s="73"/>
    </row>
    <row r="11" spans="1:12" ht="73.55" customHeight="1" x14ac:dyDescent="0.2">
      <c r="A11" s="5" t="s">
        <v>0</v>
      </c>
      <c r="B11" s="5" t="s">
        <v>8</v>
      </c>
      <c r="C11" s="5" t="s">
        <v>11</v>
      </c>
      <c r="D11" s="5" t="s">
        <v>12</v>
      </c>
      <c r="E11" s="5" t="s">
        <v>72</v>
      </c>
      <c r="F11" s="5" t="s">
        <v>5</v>
      </c>
      <c r="G11" s="5" t="s">
        <v>73</v>
      </c>
      <c r="H11" s="5" t="s">
        <v>10</v>
      </c>
      <c r="I11" s="48" t="s">
        <v>0</v>
      </c>
      <c r="J11" s="48" t="s">
        <v>74</v>
      </c>
      <c r="K11" s="48" t="s">
        <v>75</v>
      </c>
      <c r="L11" s="48" t="s">
        <v>76</v>
      </c>
    </row>
    <row r="12" spans="1:12" ht="81.55" x14ac:dyDescent="0.2">
      <c r="A12" s="53" t="s">
        <v>138</v>
      </c>
      <c r="B12" s="44" t="s">
        <v>108</v>
      </c>
      <c r="C12" s="51" t="s">
        <v>1</v>
      </c>
      <c r="D12" s="44">
        <v>5</v>
      </c>
      <c r="E12" s="44" t="s">
        <v>2</v>
      </c>
      <c r="F12" s="57" t="s">
        <v>139</v>
      </c>
      <c r="G12" s="44" t="s">
        <v>77</v>
      </c>
      <c r="H12" s="53" t="s">
        <v>159</v>
      </c>
      <c r="I12" s="44"/>
      <c r="J12" s="44"/>
      <c r="K12" s="44"/>
      <c r="L12" s="44"/>
    </row>
    <row r="13" spans="1:12" ht="81.55" x14ac:dyDescent="0.2">
      <c r="A13" s="58" t="s">
        <v>175</v>
      </c>
      <c r="B13" s="44" t="s">
        <v>108</v>
      </c>
      <c r="C13" s="51" t="s">
        <v>1</v>
      </c>
      <c r="D13" s="44">
        <v>10</v>
      </c>
      <c r="E13" s="51" t="s">
        <v>2</v>
      </c>
      <c r="F13" s="51" t="s">
        <v>146</v>
      </c>
      <c r="G13" s="51" t="s">
        <v>147</v>
      </c>
      <c r="H13" s="53" t="s">
        <v>161</v>
      </c>
      <c r="I13" s="44"/>
      <c r="J13" s="44"/>
      <c r="K13" s="44"/>
      <c r="L13" s="44"/>
    </row>
    <row r="14" spans="1:12" ht="122.3" x14ac:dyDescent="0.2">
      <c r="A14" s="44" t="s">
        <v>81</v>
      </c>
      <c r="B14" s="44" t="s">
        <v>108</v>
      </c>
      <c r="C14" s="53" t="s">
        <v>4</v>
      </c>
      <c r="D14" s="53">
        <v>10</v>
      </c>
      <c r="E14" s="53" t="s">
        <v>2</v>
      </c>
      <c r="F14" s="52" t="s">
        <v>148</v>
      </c>
      <c r="G14" s="54" t="s">
        <v>83</v>
      </c>
      <c r="H14" s="53" t="s">
        <v>166</v>
      </c>
      <c r="I14" s="44"/>
      <c r="J14" s="44"/>
      <c r="K14" s="44"/>
      <c r="L14" s="44"/>
    </row>
    <row r="15" spans="1:12" ht="95.1" x14ac:dyDescent="0.2">
      <c r="A15" s="44" t="s">
        <v>103</v>
      </c>
      <c r="B15" s="44" t="s">
        <v>108</v>
      </c>
      <c r="C15" s="51" t="s">
        <v>1</v>
      </c>
      <c r="D15" s="44">
        <v>1</v>
      </c>
      <c r="E15" s="44" t="s">
        <v>2</v>
      </c>
      <c r="F15" s="44" t="s">
        <v>84</v>
      </c>
      <c r="G15" s="52" t="s">
        <v>85</v>
      </c>
      <c r="H15" s="53" t="s">
        <v>155</v>
      </c>
      <c r="I15" s="44"/>
      <c r="J15" s="44"/>
      <c r="K15" s="44"/>
      <c r="L15" s="44"/>
    </row>
    <row r="16" spans="1:12" ht="81.55" x14ac:dyDescent="0.2">
      <c r="A16" s="53" t="s">
        <v>5</v>
      </c>
      <c r="B16" s="44" t="s">
        <v>108</v>
      </c>
      <c r="C16" s="51" t="s">
        <v>1</v>
      </c>
      <c r="D16" s="44">
        <v>30</v>
      </c>
      <c r="E16" s="44" t="s">
        <v>2</v>
      </c>
      <c r="F16" s="44" t="s">
        <v>149</v>
      </c>
      <c r="G16" s="44" t="s">
        <v>150</v>
      </c>
      <c r="H16" s="53" t="s">
        <v>157</v>
      </c>
      <c r="I16" s="44"/>
      <c r="J16" s="44"/>
      <c r="K16" s="44"/>
      <c r="L16" s="44"/>
    </row>
    <row r="17" spans="1:12" ht="95.1" x14ac:dyDescent="0.2">
      <c r="A17" s="53" t="s">
        <v>99</v>
      </c>
      <c r="B17" s="44" t="s">
        <v>108</v>
      </c>
      <c r="C17" s="51" t="s">
        <v>1</v>
      </c>
      <c r="D17" s="44">
        <v>10</v>
      </c>
      <c r="E17" s="44" t="s">
        <v>2</v>
      </c>
      <c r="F17" s="44" t="s">
        <v>151</v>
      </c>
      <c r="G17" s="53" t="s">
        <v>150</v>
      </c>
      <c r="H17" s="53" t="s">
        <v>156</v>
      </c>
      <c r="I17" s="44"/>
      <c r="J17" s="44"/>
      <c r="K17" s="44"/>
      <c r="L17" s="44"/>
    </row>
  </sheetData>
  <autoFilter ref="A11:L11" xr:uid="{2392203A-CE86-4250-8B8D-3EC6369B5C23}"/>
  <mergeCells count="3">
    <mergeCell ref="A7:I7"/>
    <mergeCell ref="A10:G10"/>
    <mergeCell ref="I10:L10"/>
  </mergeCells>
  <dataValidations count="1">
    <dataValidation allowBlank="1" showInputMessage="1" showErrorMessage="1" promptTitle="Map Fields" prompt="Use this section (if applicable) to map fields from the source system and make notes as you go along." sqref="I11:L11 I10" xr:uid="{03F9AD42-774B-4850-A95D-47EF053B670F}"/>
  </dataValidation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2A0227CA8C5684CB3977D1DAA11B3AF" ma:contentTypeVersion="23" ma:contentTypeDescription="Create a new document." ma:contentTypeScope="" ma:versionID="161898ad88f6ba291b9b5aad0d78b831">
  <xsd:schema xmlns:xsd="http://www.w3.org/2001/XMLSchema" xmlns:xs="http://www.w3.org/2001/XMLSchema" xmlns:p="http://schemas.microsoft.com/office/2006/metadata/properties" xmlns:ns2="ee0d1073-b73c-4cf9-a2e0-1985adf7d54f" xmlns:ns3="516cba96-6054-4a79-be74-6a387f3f438d" targetNamespace="http://schemas.microsoft.com/office/2006/metadata/properties" ma:root="true" ma:fieldsID="701ed8b0eed26d05ebc3bfca80f55141" ns2:_="" ns3:_="">
    <xsd:import namespace="ee0d1073-b73c-4cf9-a2e0-1985adf7d54f"/>
    <xsd:import namespace="516cba96-6054-4a79-be74-6a387f3f438d"/>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2:SharedWithUsers" minOccurs="0"/>
                <xsd:element ref="ns2:SharedWithDetails" minOccurs="0"/>
                <xsd:element ref="ns3:Wave" minOccurs="0"/>
                <xsd:element ref="ns3:MediaServiceDateTaken" minOccurs="0"/>
                <xsd:element ref="ns3:MediaServiceObjectDetectorVersions" minOccurs="0"/>
                <xsd:element ref="ns3:MediaLengthInSeconds" minOccurs="0"/>
                <xsd:element ref="ns3:lcf76f155ced4ddcb4097134ff3c332f" minOccurs="0"/>
                <xsd:element ref="ns2:TaxCatchAll"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0d1073-b73c-4cf9-a2e0-1985adf7d54f"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13"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5c0deb56-c673-49b7-a44c-1f8606d04005}" ma:internalName="TaxCatchAll" ma:showField="CatchAllData" ma:web="ee0d1073-b73c-4cf9-a2e0-1985adf7d54f">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16cba96-6054-4a79-be74-6a387f3f438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Wave" ma:index="15" nillable="true" ma:displayName="Wave" ma:format="Dropdown" ma:internalName="Wave">
      <xsd:simpleType>
        <xsd:restriction base="dms:Choice">
          <xsd:enumeration value="CMS"/>
          <xsd:enumeration value="Central"/>
          <xsd:enumeration value="Financials"/>
          <xsd:enumeration value="Payroll"/>
          <xsd:enumeration value="Production Support"/>
          <xsd:enumeration value="Universal"/>
        </xsd:restriction>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9e199f5e-f571-42dc-8172-d11fd433b9b8" ma:termSetId="09814cd3-568e-fe90-9814-8d621ff8fb84" ma:anchorId="fba54fb3-c3e1-fe81-a776-ca4b69148c4d" ma:open="true" ma:isKeyword="false">
      <xsd:complexType>
        <xsd:sequence>
          <xsd:element ref="pc:Terms" minOccurs="0" maxOccurs="1"/>
        </xsd:sequence>
      </xsd:complexType>
    </xsd:element>
    <xsd:element name="MediaServiceOCR" ma:index="22" nillable="true" ma:displayName="Extracted Text" ma:internalName="MediaServiceOCR" ma:readOnly="true">
      <xsd:simpleType>
        <xsd:restriction base="dms:Note">
          <xsd:maxLength value="255"/>
        </xsd:restriction>
      </xsd:simpleType>
    </xsd:element>
    <xsd:element name="MediaServiceGenerationTime" ma:index="23" nillable="true" ma:displayName="MediaServiceGenerationTime" ma:hidden="true" ma:internalName="MediaServiceGenerationTime" ma:readOnly="true">
      <xsd:simpleType>
        <xsd:restriction base="dms:Text"/>
      </xsd:simpleType>
    </xsd:element>
    <xsd:element name="MediaServiceEventHashCode" ma:index="24"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dlc_DocId xmlns="ee0d1073-b73c-4cf9-a2e0-1985adf7d54f">3XNNPFDRQHSR-554964033-5201</_dlc_DocId>
    <_dlc_DocIdUrl xmlns="ee0d1073-b73c-4cf9-a2e0-1985adf7d54f">
      <Url>https://myfloridacfo.sharepoint.com/sites/FLP/_layouts/15/DocIdRedir.aspx?ID=3XNNPFDRQHSR-554964033-5201</Url>
      <Description>3XNNPFDRQHSR-554964033-5201</Description>
    </_dlc_DocIdUrl>
    <Wave xmlns="516cba96-6054-4a79-be74-6a387f3f438d" xsi:nil="true"/>
    <lcf76f155ced4ddcb4097134ff3c332f xmlns="516cba96-6054-4a79-be74-6a387f3f438d">
      <Terms xmlns="http://schemas.microsoft.com/office/infopath/2007/PartnerControls"/>
    </lcf76f155ced4ddcb4097134ff3c332f>
    <TaxCatchAll xmlns="ee0d1073-b73c-4cf9-a2e0-1985adf7d54f" xsi:nil="true"/>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874EE58-A68D-4C13-B6B2-1B62D42C92CE}">
  <ds:schemaRefs>
    <ds:schemaRef ds:uri="http://schemas.microsoft.com/sharepoint/v3/contenttype/forms"/>
  </ds:schemaRefs>
</ds:datastoreItem>
</file>

<file path=customXml/itemProps2.xml><?xml version="1.0" encoding="utf-8"?>
<ds:datastoreItem xmlns:ds="http://schemas.openxmlformats.org/officeDocument/2006/customXml" ds:itemID="{2DDEA0AA-DD09-40BC-8C52-A77EC3A85B3E}"/>
</file>

<file path=customXml/itemProps3.xml><?xml version="1.0" encoding="utf-8"?>
<ds:datastoreItem xmlns:ds="http://schemas.openxmlformats.org/officeDocument/2006/customXml" ds:itemID="{582CB643-46B5-4C4B-BA73-CD3A166EF606}">
  <ds:schemaRefs>
    <ds:schemaRef ds:uri="http://schemas.microsoft.com/office/infopath/2007/PartnerControls"/>
    <ds:schemaRef ds:uri="http://purl.org/dc/elements/1.1/"/>
    <ds:schemaRef ds:uri="http://schemas.microsoft.com/office/2006/documentManagement/types"/>
    <ds:schemaRef ds:uri="http://purl.org/dc/dcmitype/"/>
    <ds:schemaRef ds:uri="http://purl.org/dc/terms/"/>
    <ds:schemaRef ds:uri="http://schemas.microsoft.com/office/2006/metadata/properties"/>
    <ds:schemaRef ds:uri="http://www.w3.org/XML/1998/namespace"/>
    <ds:schemaRef ds:uri="http://schemas.openxmlformats.org/package/2006/metadata/core-properties"/>
    <ds:schemaRef ds:uri="041c3df4-ce55-42d1-a1ce-045c193ad9f1"/>
    <ds:schemaRef ds:uri="ee0d1073-b73c-4cf9-a2e0-1985adf7d54f"/>
  </ds:schemaRefs>
</ds:datastoreItem>
</file>

<file path=customXml/itemProps4.xml><?xml version="1.0" encoding="utf-8"?>
<ds:datastoreItem xmlns:ds="http://schemas.openxmlformats.org/officeDocument/2006/customXml" ds:itemID="{29BC1A66-596A-409C-80C2-7A05A5CAED21}">
  <ds:schemaRefs>
    <ds:schemaRef ds:uri="http://schemas.microsoft.com/sharepoint/events"/>
  </ds:schemaRefs>
</ds:datastoreItem>
</file>

<file path=docMetadata/LabelInfo.xml><?xml version="1.0" encoding="utf-8"?>
<clbl:labelList xmlns:clbl="http://schemas.microsoft.com/office/2020/mipLabelMetadata">
  <clbl:label id="{1bc0f418-96a4-4caf-9d7c-ccc5ec7f9d91}" enabled="1" method="Privileged" siteId="{e0793d39-0939-496d-b129-198edd916feb}"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11</vt:i4>
      </vt:variant>
    </vt:vector>
  </HeadingPairs>
  <TitlesOfParts>
    <vt:vector size="11" baseType="lpstr">
      <vt:lpstr>Version History</vt:lpstr>
      <vt:lpstr>General Information</vt:lpstr>
      <vt:lpstr>File Format Legend</vt:lpstr>
      <vt:lpstr>File Format-Account</vt:lpstr>
      <vt:lpstr>File Format-Fund </vt:lpstr>
      <vt:lpstr>File Format - State Program</vt:lpstr>
      <vt:lpstr>File Format - Budget Entity</vt:lpstr>
      <vt:lpstr>File Format - Category</vt:lpstr>
      <vt:lpstr>File Format - Organization</vt:lpstr>
      <vt:lpstr>File Format - OA1</vt:lpstr>
      <vt:lpstr>File Format - OA2</vt:lpstr>
    </vt:vector>
  </TitlesOfParts>
  <Company>Accenture</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KKI012-Inbound Budget Journal Spreadsheet Upload-Layout</dc:title>
  <dc:creator>Ryan Blane</dc:creator>
  <cp:lastModifiedBy>Dennis, Shayne</cp:lastModifiedBy>
  <cp:lastPrinted>2020-04-10T10:48:29Z</cp:lastPrinted>
  <dcterms:created xsi:type="dcterms:W3CDTF">2013-04-16T15:33:16Z</dcterms:created>
  <dcterms:modified xsi:type="dcterms:W3CDTF">2023-08-15T20:32:23Z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0x01010092A0227CA8C5684CB3977D1DAA11B3AF</vt:lpwstr>
  </property>
  <property fmtid="{D5CDD505-2E9C-101B-9397-08002B2CF9AE}" pid="4" name="MSIP_Label_1bc0f418-96a4-4caf-9d7c-ccc5ec7f9d91_Enabled">
    <vt:lpwstr>True</vt:lpwstr>
  </property>
  <property fmtid="{D5CDD505-2E9C-101B-9397-08002B2CF9AE}" pid="5" name="MSIP_Label_1bc0f418-96a4-4caf-9d7c-ccc5ec7f9d91_SiteId">
    <vt:lpwstr>e0793d39-0939-496d-b129-198edd916feb</vt:lpwstr>
  </property>
  <property fmtid="{D5CDD505-2E9C-101B-9397-08002B2CF9AE}" pid="6" name="MSIP_Label_1bc0f418-96a4-4caf-9d7c-ccc5ec7f9d91_SetDate">
    <vt:lpwstr>2019-09-20T05:31:26.3316440Z</vt:lpwstr>
  </property>
  <property fmtid="{D5CDD505-2E9C-101B-9397-08002B2CF9AE}" pid="7" name="MSIP_Label_1bc0f418-96a4-4caf-9d7c-ccc5ec7f9d91_Name">
    <vt:lpwstr>Unrestricted</vt:lpwstr>
  </property>
  <property fmtid="{D5CDD505-2E9C-101B-9397-08002B2CF9AE}" pid="8" name="MSIP_Label_1bc0f418-96a4-4caf-9d7c-ccc5ec7f9d91_ActionId">
    <vt:lpwstr>bc9d50f7-6858-46f0-ae6a-9ea57541355f</vt:lpwstr>
  </property>
  <property fmtid="{D5CDD505-2E9C-101B-9397-08002B2CF9AE}" pid="9" name="MSIP_Label_1bc0f418-96a4-4caf-9d7c-ccc5ec7f9d91_Extended_MSFT_Method">
    <vt:lpwstr>Manual</vt:lpwstr>
  </property>
  <property fmtid="{D5CDD505-2E9C-101B-9397-08002B2CF9AE}" pid="10" name="Sensitivity">
    <vt:lpwstr>Unrestricted</vt:lpwstr>
  </property>
  <property fmtid="{D5CDD505-2E9C-101B-9397-08002B2CF9AE}" pid="11" name="_dlc_DocIdItemGuid">
    <vt:lpwstr>9cbe7725-de3d-47ab-a1f9-34e6346a0de5</vt:lpwstr>
  </property>
  <property fmtid="{D5CDD505-2E9C-101B-9397-08002B2CF9AE}" pid="12" name="MediaServiceImageTags">
    <vt:lpwstr/>
  </property>
</Properties>
</file>