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2A929EFD-810F-4102-B478-D7877EDF45E8}" xr6:coauthVersionLast="47" xr6:coauthVersionMax="47" xr10:uidLastSave="{00000000-0000-0000-0000-000000000000}"/>
  <bookViews>
    <workbookView xWindow="-28920" yWindow="-120" windowWidth="29040" windowHeight="15720" tabRatio="808" activeTab="3" xr2:uid="{00000000-000D-0000-FFFF-FFFF00000000}"/>
  </bookViews>
  <sheets>
    <sheet name="Version History" sheetId="13" r:id="rId1"/>
    <sheet name="General Information" sheetId="29" r:id="rId2"/>
    <sheet name="File Format Legend" sheetId="30" r:id="rId3"/>
    <sheet name="File Format" sheetId="31" r:id="rId4"/>
    <sheet name="Sample Data" sheetId="32" r:id="rId5"/>
    <sheet name="Voucher Header" sheetId="21" state="hidden" r:id="rId6"/>
    <sheet name="Voucher Line" sheetId="22" state="hidden" r:id="rId7"/>
    <sheet name="Voucher Distribution" sheetId="23" state="hidden" r:id="rId8"/>
    <sheet name="Voucher Payment" sheetId="26" state="hidden" r:id="rId9"/>
  </sheets>
  <definedNames>
    <definedName name="_xlnm._FilterDatabase" localSheetId="3" hidden="1">'File Format'!$A$10:$L$41</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515" uniqueCount="247">
  <si>
    <t>Field Type</t>
  </si>
  <si>
    <t>Field Length</t>
  </si>
  <si>
    <t>Field Name</t>
  </si>
  <si>
    <t>Character</t>
  </si>
  <si>
    <t>Y</t>
  </si>
  <si>
    <t>Number</t>
  </si>
  <si>
    <t>N</t>
  </si>
  <si>
    <t>Date</t>
  </si>
  <si>
    <t>Description</t>
  </si>
  <si>
    <t>PO ID</t>
  </si>
  <si>
    <t>Version Number</t>
  </si>
  <si>
    <t>Revision Notes</t>
  </si>
  <si>
    <t>BUSINESS UNIT</t>
  </si>
  <si>
    <t>ACCOUNTING DT</t>
  </si>
  <si>
    <t>Signed Number</t>
  </si>
  <si>
    <t>VOUCHER ID</t>
  </si>
  <si>
    <t>PYMNT CNT</t>
  </si>
  <si>
    <t>BANK CD</t>
  </si>
  <si>
    <t>BANK ACCT KEY</t>
  </si>
  <si>
    <t>PYMNT METHOD</t>
  </si>
  <si>
    <t>PYMNT MESSAGE</t>
  </si>
  <si>
    <t>PYMNT HANDLING CD</t>
  </si>
  <si>
    <t>PYMNT HOLD</t>
  </si>
  <si>
    <t>PYMNT HOLD REASON</t>
  </si>
  <si>
    <t>PYMNT GROSS AMT</t>
  </si>
  <si>
    <t>PYMNT SEPARATE</t>
  </si>
  <si>
    <t>SCHEDULED PAY DT</t>
  </si>
  <si>
    <t>PYMNT ACTION</t>
  </si>
  <si>
    <t>PYMNT ID REF</t>
  </si>
  <si>
    <t>PYMNT GROUP CD</t>
  </si>
  <si>
    <t>EFT LAYOUT CD</t>
  </si>
  <si>
    <t>INVOICE ID</t>
  </si>
  <si>
    <t>VENDOR ID</t>
  </si>
  <si>
    <t>VENDOR SETID</t>
  </si>
  <si>
    <t>INVOICE DT</t>
  </si>
  <si>
    <t>MATCH ACTION</t>
  </si>
  <si>
    <t>ORIGIN</t>
  </si>
  <si>
    <t>TXN CURRENCY CD</t>
  </si>
  <si>
    <t>PYMNT TERMS CD</t>
  </si>
  <si>
    <t>OPRID</t>
  </si>
  <si>
    <t>BUSINESS UNIT PO</t>
  </si>
  <si>
    <t>ASSET ID</t>
  </si>
  <si>
    <t>VOUCHER LINE NUM</t>
  </si>
  <si>
    <t>INV ITEM ID</t>
  </si>
  <si>
    <t>ITM SETID</t>
  </si>
  <si>
    <t>MERCHANDISE AMT</t>
  </si>
  <si>
    <t>QTY VCHR</t>
  </si>
  <si>
    <t>UNIT OF MEASURE</t>
  </si>
  <si>
    <t>UNIT PRICE</t>
  </si>
  <si>
    <t xml:space="preserve">DISTRIB LINE NUM </t>
  </si>
  <si>
    <t>BUSINESS UNIT GL</t>
  </si>
  <si>
    <t>ACCOUNT</t>
  </si>
  <si>
    <t>ALTACCT</t>
  </si>
  <si>
    <t>DEPTID</t>
  </si>
  <si>
    <t>STATISTICS CODE</t>
  </si>
  <si>
    <t>STATISTIC AMOUNT</t>
  </si>
  <si>
    <t>BUSINESS UNIT PC</t>
  </si>
  <si>
    <t>PROJECT ID</t>
  </si>
  <si>
    <t>ACTIVITY ID</t>
  </si>
  <si>
    <t>ANALYSIS TYPE</t>
  </si>
  <si>
    <t>RESOURCE TYPE</t>
  </si>
  <si>
    <t>RESOURCE CATEGORY</t>
  </si>
  <si>
    <t>RESOURCE SUB CAT</t>
  </si>
  <si>
    <t>ASSET FLG</t>
  </si>
  <si>
    <t>BUSINESS UNIT AM</t>
  </si>
  <si>
    <t>PROFILE ID</t>
  </si>
  <si>
    <t>COST TYPE</t>
  </si>
  <si>
    <t>OPERATING UNIT</t>
  </si>
  <si>
    <t>PRODUCT</t>
  </si>
  <si>
    <t>FUND CODE</t>
  </si>
  <si>
    <t>CLASS FLD</t>
  </si>
  <si>
    <t>PROGRAM CODE</t>
  </si>
  <si>
    <t>BUDGET REF</t>
  </si>
  <si>
    <t>BUDGET DT</t>
  </si>
  <si>
    <t>AFFILIATE</t>
  </si>
  <si>
    <t>RECEIVER ID</t>
  </si>
  <si>
    <t>RECV LN NBR</t>
  </si>
  <si>
    <t>RECV SHIP SEQ NUM</t>
  </si>
  <si>
    <t>RECV DIST LINE NBR</t>
  </si>
  <si>
    <t>LINE NBR</t>
  </si>
  <si>
    <t>SCHED NBR</t>
  </si>
  <si>
    <t>PO DIST LINE NUM</t>
  </si>
  <si>
    <t>DESCR</t>
  </si>
  <si>
    <t>VNDR LOC</t>
  </si>
  <si>
    <t>GROSS AMT</t>
  </si>
  <si>
    <t>ENTERED DT</t>
  </si>
  <si>
    <t>Record Type</t>
  </si>
  <si>
    <t>DRAFT</t>
  </si>
  <si>
    <t>INVOICE RCPT DT</t>
  </si>
  <si>
    <t xml:space="preserve">
USER VCHR CHAR1</t>
  </si>
  <si>
    <t>BASIS DATE</t>
  </si>
  <si>
    <t>PO RECPT DT</t>
  </si>
  <si>
    <t>INSPECT DT</t>
  </si>
  <si>
    <t xml:space="preserve"> File Name</t>
  </si>
  <si>
    <t>Processing Rules</t>
  </si>
  <si>
    <t xml:space="preserve"> Field Type</t>
  </si>
  <si>
    <t xml:space="preserve"> Field Length</t>
  </si>
  <si>
    <t>Valid Values/Defaults</t>
  </si>
  <si>
    <t>Access credentials will be provided in a separate communication</t>
  </si>
  <si>
    <t>End Point:</t>
  </si>
  <si>
    <t>Access Details:</t>
  </si>
  <si>
    <t>Security Protocol:</t>
  </si>
  <si>
    <t>Authentication:</t>
  </si>
  <si>
    <t>Authorization:</t>
  </si>
  <si>
    <t>Request/Response:</t>
  </si>
  <si>
    <t>RECORD CODE</t>
  </si>
  <si>
    <t>FTP RECIPIENT</t>
  </si>
  <si>
    <t>NUMBER OF DETAIL RECORDS</t>
  </si>
  <si>
    <t>Business Unit for source of detail records</t>
  </si>
  <si>
    <t>H</t>
  </si>
  <si>
    <t>Header</t>
  </si>
  <si>
    <t>Detail</t>
  </si>
  <si>
    <t>D</t>
  </si>
  <si>
    <t>Notes</t>
  </si>
  <si>
    <t>Module:</t>
  </si>
  <si>
    <t>Version History:</t>
  </si>
  <si>
    <t>General Information:</t>
  </si>
  <si>
    <t>File Format Legend:</t>
  </si>
  <si>
    <t>File Format:</t>
  </si>
  <si>
    <t>Contains information about the layout, its content and tabs.</t>
  </si>
  <si>
    <t>This section (tab) provides sample data, this is informational.</t>
  </si>
  <si>
    <t>This section describes the column headings in the File Format Tab. Please review this section to understand the column headers before proceeding to the next section (file format tab).</t>
  </si>
  <si>
    <t>Version History</t>
  </si>
  <si>
    <t xml:space="preserve">Layout Contents </t>
  </si>
  <si>
    <t>Describes the column headings in the File Format Tab.</t>
  </si>
  <si>
    <t>Business &amp; Technical Information</t>
  </si>
  <si>
    <t>SFTP (Secure Shell File Transfer Protocol)</t>
  </si>
  <si>
    <t>Service account or machine certificate will be used, which will be provided via a separate communication mechanism</t>
  </si>
  <si>
    <t>Interface Overview</t>
  </si>
  <si>
    <t xml:space="preserve">Accounts Receivable </t>
  </si>
  <si>
    <t>Name of the Florida PALM data field in the layout.</t>
  </si>
  <si>
    <t>Make notes as you map the source system fields with Florida PALM fields.</t>
  </si>
  <si>
    <t>Map the Interface source systems field name in the layout with your system.</t>
  </si>
  <si>
    <t>Map the Interface source systems field type in the layout with your system.</t>
  </si>
  <si>
    <t>Map the Interface source systems field length in the layout with your system.</t>
  </si>
  <si>
    <t>Required Field (Florida PALM)</t>
  </si>
  <si>
    <t>Sample Data:</t>
  </si>
  <si>
    <t>Sample Data (Header &amp; Detail):</t>
  </si>
  <si>
    <t>This section (tab) provides sample data for parent/child records, this is informational.</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This Interface layout contains the following sections (tabs):</t>
  </si>
  <si>
    <t>Parent Child Relationship (if applicable)</t>
  </si>
  <si>
    <t>Specifies the record type "Header" or "Detail" or other free form delineation applicable for the fields in the record.</t>
  </si>
  <si>
    <t>Datafile Type:</t>
  </si>
  <si>
    <t>Lists valid values for the fields provided in this column. The data supplied (inbound or outbound) must conform to these values.</t>
  </si>
  <si>
    <t>States if the field is required or not, Y= Yes, N=No, (Y/N). If data is supplied for a field that is marked "N" (Not Required) then it has to adhere to the specifications in Valid Values/Default and Processing Rules. If the data is not supplied, Florida PALM may insert a derived or default value based on the functional design.</t>
  </si>
  <si>
    <t>Log and track the version history of the layout.</t>
  </si>
  <si>
    <t>Sample Data</t>
  </si>
  <si>
    <t>Sample Data tab/s will be included in the layout if applicable.</t>
  </si>
  <si>
    <t>Business description of the field in the file format tab.</t>
  </si>
  <si>
    <t>Sample Data Types</t>
  </si>
  <si>
    <t>Use this section (if applicable) to map fields from the Interfacing system and make notes as you go along.</t>
  </si>
  <si>
    <t>The file format specifies the format in which data file is expected or sent by Florida PALM.</t>
  </si>
  <si>
    <t>Interfacing System Field Mapping</t>
  </si>
  <si>
    <t>Field Name:</t>
  </si>
  <si>
    <t>Record Type:</t>
  </si>
  <si>
    <t>Field Type:</t>
  </si>
  <si>
    <t>Field Length:</t>
  </si>
  <si>
    <t>Required Field:</t>
  </si>
  <si>
    <t>Description:</t>
  </si>
  <si>
    <t>Valid Values/Defaults:</t>
  </si>
  <si>
    <t>Processing Rules:</t>
  </si>
  <si>
    <t>Notes:</t>
  </si>
  <si>
    <t xml:space="preserve">Column Headings </t>
  </si>
  <si>
    <t>sftp-test.flpalm.myfloridacfo.gov (For all testing needs)
sftp.flpalm.myfloridacfo.gov (Production)</t>
  </si>
  <si>
    <t>Authorized to access to your data in Florida PALM.</t>
  </si>
  <si>
    <t>If data required or sent by Florida PALM has a parent-child relationship and two files are needed for processing then the following sample tabs will be included. If it is not applicable then this/these tab/s will not be included in the layout.</t>
  </si>
  <si>
    <t>First Iteration</t>
  </si>
  <si>
    <t>File Trailer Tab added to workbook to conform to Overview Tab Category/layout.</t>
  </si>
  <si>
    <t>Added Bank Name to detail record</t>
  </si>
  <si>
    <t>Added length to Literal String. Added "End of File" in the Value list column</t>
  </si>
  <si>
    <t>Layout changed to match the template. Moved the target file section to right.</t>
  </si>
  <si>
    <t>Deleted Fixed Width Columns from Target sections</t>
  </si>
  <si>
    <t>Updated Instruction Tab, Layout Legend, to correctly describe the format of the layout.</t>
  </si>
  <si>
    <t>File Based Request/Response: Agency will GET the file from OCI MFT server by opening an SFTP connection and the SFTP response will be a Success or No Success depending on the successful transmission of the file.</t>
  </si>
  <si>
    <t>Include all applicable file names that will be created/processed by this interface
Agency_ARI012_D_Process Instance_YYYYMMDD-HHMM.txt</t>
  </si>
  <si>
    <t xml:space="preserve">Identifies file header record
</t>
  </si>
  <si>
    <t>Example: 43000</t>
  </si>
  <si>
    <t>BANK TRANSACTION DATE</t>
  </si>
  <si>
    <t>Date of Bank Transactions on the file</t>
  </si>
  <si>
    <t xml:space="preserve"> MM/DD/YYYY</t>
  </si>
  <si>
    <t>Count of records with Record Code equal to “D”</t>
  </si>
  <si>
    <t>Record Code identifying the information on the record. Identifies NOC transaction
detail record</t>
  </si>
  <si>
    <t>Used to define an organization or organizational subset that is independent with regards to one or more accounting or operational functions.
Legacy Mapping: Operating Level Organization (OLO)</t>
  </si>
  <si>
    <t>ACH TRANSACTION CODE</t>
  </si>
  <si>
    <t>Identifies various types of debit and credit entries</t>
  </si>
  <si>
    <t>ACH CODE DESCRIPTION</t>
  </si>
  <si>
    <t>ACH Transaction Code description</t>
  </si>
  <si>
    <t>COMPANY ID</t>
  </si>
  <si>
    <t>Originator ID from the original ACH
transaction</t>
  </si>
  <si>
    <t>COMPANY NAME</t>
  </si>
  <si>
    <t>Text associated with the Company ID from the original ACH transaction</t>
  </si>
  <si>
    <t>COMPANY ENTRY DESCRIPTION</t>
  </si>
  <si>
    <t xml:space="preserve">Purpose of the entry supplied by the Originator from the original ACH
transaction. This may contain the
identification of the ACH
Operator converting the entry </t>
  </si>
  <si>
    <t>EFFECTIVE ENTRY DATE</t>
  </si>
  <si>
    <t>Requested Settlement Date from the original ACH transaction</t>
  </si>
  <si>
    <t>Original Entry ODFI</t>
  </si>
  <si>
    <t>CHECK DIGIT</t>
  </si>
  <si>
    <t>Original Entry ODFI Check Digit</t>
  </si>
  <si>
    <t>DFI ACCOUNT NUMBER</t>
  </si>
  <si>
    <t>Original Receiver Account Number to be used for transaction</t>
  </si>
  <si>
    <t>IDENTIFICATION NUMBER</t>
  </si>
  <si>
    <t>Original Receiver Tracing Number</t>
  </si>
  <si>
    <t>RECEIVER NAME</t>
  </si>
  <si>
    <t>Original Receiver Name or ID supplied by the Originator</t>
  </si>
  <si>
    <t>TRACE NUMBER</t>
  </si>
  <si>
    <t xml:space="preserve">Bank Reference Number assigned for the NOC initiator </t>
  </si>
  <si>
    <t>CHANGE CODE</t>
  </si>
  <si>
    <t>NOC Code</t>
  </si>
  <si>
    <t>CHANGE CODE DESCRIPTION</t>
  </si>
  <si>
    <t>Description of NOC Code</t>
  </si>
  <si>
    <t>ORIGINAL ENTRY TRACE NUMBER</t>
  </si>
  <si>
    <t>Trace Number from the original ACH transaction</t>
  </si>
  <si>
    <t>ORIGINAL RECEIVING DFI</t>
  </si>
  <si>
    <t>Receiving DFI from the original ACH transaction</t>
  </si>
  <si>
    <t>CORRECTED DATA</t>
  </si>
  <si>
    <t>Unparsed</t>
  </si>
  <si>
    <t>CORRECTED DFI ACCOUNT NUMBER</t>
  </si>
  <si>
    <t>Parsed from Corrected Data
depending upon Change Code</t>
  </si>
  <si>
    <t>CORRECTED ROUTING NUMBER</t>
  </si>
  <si>
    <t>CORRECTED RECEIVING NAME</t>
  </si>
  <si>
    <t>CORRECTED TRANSACTION CODE</t>
  </si>
  <si>
    <t>CORRECTED IDENTIFICATION</t>
  </si>
  <si>
    <t>ADDENDA TRACE NUMBER</t>
  </si>
  <si>
    <t>Bank Reference Number assigned for the addenda file</t>
  </si>
  <si>
    <t>BANK DESCR</t>
  </si>
  <si>
    <t>Name of bank providing ACH NOC such as "Bank of America"</t>
  </si>
  <si>
    <t>LITERAL STRING</t>
  </si>
  <si>
    <t xml:space="preserve">File Trailer </t>
  </si>
  <si>
    <t>Lets recipient know they’ve received a complete file</t>
  </si>
  <si>
    <t>MM/DD/YYYY</t>
  </si>
  <si>
    <t>ARI012 - Outbound ACH NOC Deposit Data</t>
  </si>
  <si>
    <t>ARI012 - Outbound ACH NOC Deposit Data - File format: (Pipe (|) Delimited for TXT)</t>
  </si>
  <si>
    <t>&lt;END OF FILE&gt;</t>
  </si>
  <si>
    <t>Migrated layout to new format; updated Record Code, Valid Values/Defaults to = "D" when Record Type = "Detail"</t>
  </si>
  <si>
    <t>This outbound interface extracts the details of the returned items from Florida PALM and generates a file to send to Agencies. The outbound interface file contains the information required for communicating Debit Memo information from returns and adjustments for the Treasury’s receiving bank accounts. The file will include all Debit Memo and return detail information. Records may contain varying number of fields and field content depending on the source transaction type (paper return, EFT, etc.).</t>
  </si>
  <si>
    <t>The file format below is the definition that represents the data structure of the file to be processed. It provides information which is helpful in writing the program/s that
extract or insert data  with Florida PALM.</t>
  </si>
  <si>
    <t>Provides the Florida PALM specific processing rules. For example, lists rules, default values, date formats, etc., which will be utilized by the program to extract data that will be exchanged with Florida PALM.</t>
  </si>
  <si>
    <t>Agency_ARI012_D_Process Instance_YYYYMMDD-HHMM.txt</t>
  </si>
  <si>
    <t>Instruction Tab, Overview section, End Point, Access Details, Security Protocol, Authentication and Authorization entries added to describe security-related topics. Instruction Tab, Overview section, 'File Name' changed to follow Florida PALM naming standards. Instruction Tab, File Data Structure section, updated so instruction matches layout. File Trailer Tab added to document to match layout of Overview Tab</t>
  </si>
  <si>
    <t>RECEIVING DFI</t>
  </si>
  <si>
    <t xml:space="preserve">TXT
</t>
  </si>
  <si>
    <t>N/A</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t>
  </si>
  <si>
    <t>Made changes to the Sample data and attached a new screenshot. Updated BUSINESS UNIT field on Detail record Type to be Character instead of Number.</t>
  </si>
  <si>
    <t>Updated RECEIVER NAME to 22 characters from 17 characters.</t>
  </si>
  <si>
    <t>Updated BANK DESCR to 23 characters from 15 characters.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
  </numFmts>
  <fonts count="23"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0"/>
      <color theme="1"/>
      <name val="Arial"/>
      <family val="2"/>
    </font>
    <font>
      <sz val="11"/>
      <color theme="1"/>
      <name val="Arial"/>
      <family val="2"/>
    </font>
    <font>
      <b/>
      <sz val="11"/>
      <color theme="0"/>
      <name val="Arial"/>
      <family val="2"/>
    </font>
    <font>
      <b/>
      <sz val="11"/>
      <color theme="1"/>
      <name val="Arial"/>
      <family val="2"/>
    </font>
    <font>
      <b/>
      <sz val="16"/>
      <color rgb="FF000000"/>
      <name val="Arial"/>
      <family val="2"/>
    </font>
    <font>
      <b/>
      <sz val="10"/>
      <name val="Arial"/>
      <family val="2"/>
    </font>
    <font>
      <i/>
      <sz val="10"/>
      <name val="Arial"/>
      <family val="2"/>
    </font>
    <font>
      <i/>
      <sz val="10"/>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z val="12"/>
      <color rgb="FF000000"/>
      <name val="Arial"/>
      <family val="2"/>
    </font>
    <font>
      <sz val="18"/>
      <name val="Arial"/>
      <family val="2"/>
    </font>
  </fonts>
  <fills count="12">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E2E2E2"/>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s>
  <borders count="5">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right style="hair">
        <color indexed="64"/>
      </right>
      <top/>
      <bottom/>
      <diagonal/>
    </border>
    <border>
      <left/>
      <right style="hair">
        <color indexed="64"/>
      </right>
      <top/>
      <bottom style="medium">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7" fillId="0" borderId="0"/>
    <xf numFmtId="0" fontId="7" fillId="0" borderId="0"/>
    <xf numFmtId="0" fontId="2" fillId="0" borderId="0"/>
    <xf numFmtId="0" fontId="2" fillId="0" borderId="0"/>
  </cellStyleXfs>
  <cellXfs count="79">
    <xf numFmtId="0" fontId="0" fillId="0" borderId="0" xfId="0"/>
    <xf numFmtId="0" fontId="10" fillId="0" borderId="0" xfId="15" applyFont="1"/>
    <xf numFmtId="0" fontId="6" fillId="0" borderId="0" xfId="0" applyFont="1"/>
    <xf numFmtId="0" fontId="11" fillId="6" borderId="3" xfId="0" applyFont="1" applyFill="1" applyBorder="1" applyAlignment="1">
      <alignment horizontal="center"/>
    </xf>
    <xf numFmtId="0" fontId="6" fillId="0" borderId="0" xfId="0" applyFont="1" applyAlignment="1">
      <alignment horizontal="left"/>
    </xf>
    <xf numFmtId="0" fontId="12" fillId="6" borderId="3" xfId="0" applyFont="1" applyFill="1" applyBorder="1" applyAlignment="1">
      <alignment horizontal="left"/>
    </xf>
    <xf numFmtId="0" fontId="13" fillId="0" borderId="0" xfId="0" applyFont="1"/>
    <xf numFmtId="0" fontId="12" fillId="6" borderId="4" xfId="0" applyFont="1" applyFill="1" applyBorder="1" applyAlignment="1">
      <alignment horizontal="left"/>
    </xf>
    <xf numFmtId="0" fontId="10" fillId="0" borderId="0" xfId="0" applyFont="1"/>
    <xf numFmtId="0" fontId="7" fillId="0" borderId="0" xfId="0" applyFont="1"/>
    <xf numFmtId="0" fontId="7" fillId="0" borderId="0" xfId="15"/>
    <xf numFmtId="0" fontId="7" fillId="0" borderId="2" xfId="15" applyBorder="1"/>
    <xf numFmtId="0" fontId="0" fillId="2" borderId="0" xfId="0" applyFill="1"/>
    <xf numFmtId="0" fontId="9" fillId="5" borderId="2" xfId="1" applyFont="1" applyFill="1" applyBorder="1" applyAlignment="1">
      <alignment horizontal="left" vertical="top" wrapText="1"/>
    </xf>
    <xf numFmtId="0" fontId="14" fillId="2" borderId="0" xfId="1" applyFont="1" applyFill="1"/>
    <xf numFmtId="0" fontId="7" fillId="2" borderId="0" xfId="0" applyFont="1" applyFill="1"/>
    <xf numFmtId="0" fontId="9" fillId="2" borderId="0" xfId="8" applyFont="1" applyFill="1" applyAlignment="1">
      <alignment vertical="top"/>
    </xf>
    <xf numFmtId="0" fontId="8" fillId="4" borderId="2" xfId="8" applyFont="1" applyFill="1" applyBorder="1" applyAlignment="1">
      <alignment vertical="top" wrapText="1"/>
    </xf>
    <xf numFmtId="0" fontId="16" fillId="2" borderId="0" xfId="0" applyFont="1" applyFill="1"/>
    <xf numFmtId="0" fontId="7" fillId="0" borderId="2" xfId="0" applyFont="1" applyBorder="1" applyAlignment="1">
      <alignment horizontal="left" vertical="top" wrapText="1"/>
    </xf>
    <xf numFmtId="0" fontId="15" fillId="2" borderId="0" xfId="0" applyFont="1" applyFill="1" applyAlignment="1">
      <alignment horizontal="center"/>
    </xf>
    <xf numFmtId="0" fontId="9" fillId="9" borderId="2" xfId="0" applyFont="1" applyFill="1" applyBorder="1" applyAlignment="1">
      <alignment horizontal="left" vertical="top" wrapText="1"/>
    </xf>
    <xf numFmtId="0" fontId="8" fillId="8" borderId="2" xfId="0" applyFont="1" applyFill="1" applyBorder="1" applyAlignment="1">
      <alignment vertical="top" wrapText="1"/>
    </xf>
    <xf numFmtId="0" fontId="8" fillId="0" borderId="0" xfId="0" applyFont="1" applyAlignment="1">
      <alignment vertical="top" wrapText="1"/>
    </xf>
    <xf numFmtId="0" fontId="7" fillId="2" borderId="2" xfId="0" applyFont="1" applyFill="1" applyBorder="1"/>
    <xf numFmtId="0" fontId="7" fillId="0" borderId="2" xfId="0" applyFont="1" applyBorder="1"/>
    <xf numFmtId="0" fontId="7" fillId="0" borderId="0" xfId="0" applyFont="1" applyAlignment="1">
      <alignment horizontal="left"/>
    </xf>
    <xf numFmtId="0" fontId="9" fillId="5" borderId="2" xfId="15" applyFont="1" applyFill="1" applyBorder="1" applyAlignment="1">
      <alignment horizontal="left" vertical="center"/>
    </xf>
    <xf numFmtId="0" fontId="16" fillId="2" borderId="0" xfId="1" applyFont="1" applyFill="1"/>
    <xf numFmtId="0" fontId="16" fillId="10" borderId="2" xfId="0" applyFont="1" applyFill="1" applyBorder="1" applyAlignment="1">
      <alignment horizontal="left" vertical="top" wrapText="1"/>
    </xf>
    <xf numFmtId="0" fontId="9" fillId="2" borderId="2" xfId="8" applyFont="1" applyFill="1" applyBorder="1" applyAlignment="1">
      <alignment horizontal="left" vertical="top"/>
    </xf>
    <xf numFmtId="0" fontId="7" fillId="2" borderId="2" xfId="0" applyFont="1" applyFill="1" applyBorder="1" applyAlignment="1">
      <alignment vertical="top"/>
    </xf>
    <xf numFmtId="0" fontId="18" fillId="7" borderId="2" xfId="0" applyFont="1" applyFill="1" applyBorder="1" applyAlignment="1">
      <alignment horizontal="left" vertical="center" wrapText="1"/>
    </xf>
    <xf numFmtId="0" fontId="7" fillId="0" borderId="2" xfId="0" applyFont="1" applyBorder="1" applyAlignment="1">
      <alignment vertical="center" wrapText="1"/>
    </xf>
    <xf numFmtId="0" fontId="19" fillId="2" borderId="0" xfId="0" applyFont="1" applyFill="1"/>
    <xf numFmtId="0" fontId="8" fillId="4" borderId="0" xfId="0" applyFont="1" applyFill="1"/>
    <xf numFmtId="0" fontId="8" fillId="4" borderId="2" xfId="0" applyFont="1" applyFill="1" applyBorder="1"/>
    <xf numFmtId="0" fontId="15" fillId="2" borderId="2" xfId="18" applyFont="1" applyFill="1" applyBorder="1" applyAlignment="1">
      <alignment vertical="top"/>
    </xf>
    <xf numFmtId="0" fontId="16" fillId="2" borderId="2" xfId="18" applyFont="1" applyFill="1" applyBorder="1" applyAlignment="1">
      <alignment vertical="top" wrapText="1"/>
    </xf>
    <xf numFmtId="0" fontId="16" fillId="2" borderId="2" xfId="18" applyFont="1" applyFill="1" applyBorder="1" applyAlignment="1">
      <alignment vertical="top"/>
    </xf>
    <xf numFmtId="0" fontId="9" fillId="2" borderId="2" xfId="0" applyFont="1" applyFill="1" applyBorder="1"/>
    <xf numFmtId="0" fontId="8" fillId="4" borderId="2" xfId="8" applyFont="1" applyFill="1" applyBorder="1" applyAlignment="1">
      <alignment vertical="top"/>
    </xf>
    <xf numFmtId="0" fontId="15" fillId="11" borderId="2" xfId="8" applyFont="1" applyFill="1" applyBorder="1" applyAlignment="1">
      <alignment vertical="top"/>
    </xf>
    <xf numFmtId="0" fontId="7" fillId="0" borderId="2" xfId="0" applyFont="1" applyBorder="1" applyAlignment="1">
      <alignment vertical="top"/>
    </xf>
    <xf numFmtId="0" fontId="8" fillId="0" borderId="2" xfId="8" applyFont="1" applyBorder="1" applyAlignment="1">
      <alignment vertical="top"/>
    </xf>
    <xf numFmtId="0" fontId="8" fillId="4" borderId="2" xfId="8" applyFont="1" applyFill="1" applyBorder="1" applyAlignment="1">
      <alignment horizontal="left" vertical="top" wrapText="1"/>
    </xf>
    <xf numFmtId="0" fontId="7" fillId="2" borderId="2" xfId="8" applyFont="1" applyFill="1" applyBorder="1" applyAlignment="1">
      <alignment vertical="top" wrapText="1"/>
    </xf>
    <xf numFmtId="0" fontId="7" fillId="2" borderId="2" xfId="0" applyFont="1" applyFill="1" applyBorder="1" applyAlignment="1">
      <alignment vertical="top" wrapText="1"/>
    </xf>
    <xf numFmtId="0" fontId="15" fillId="2" borderId="2" xfId="1" applyFont="1" applyFill="1" applyBorder="1"/>
    <xf numFmtId="0" fontId="15" fillId="2" borderId="2" xfId="1" applyFont="1" applyFill="1" applyBorder="1" applyAlignment="1">
      <alignment vertical="top"/>
    </xf>
    <xf numFmtId="0" fontId="20" fillId="0" borderId="0" xfId="0" applyFont="1"/>
    <xf numFmtId="0" fontId="7" fillId="0" borderId="2" xfId="16" applyBorder="1"/>
    <xf numFmtId="14" fontId="7" fillId="0" borderId="2" xfId="16" applyNumberFormat="1" applyBorder="1"/>
    <xf numFmtId="0" fontId="7" fillId="0" borderId="2" xfId="0" applyFont="1" applyBorder="1" applyAlignment="1">
      <alignment wrapText="1"/>
    </xf>
    <xf numFmtId="0" fontId="16" fillId="0" borderId="2" xfId="0" applyFont="1" applyBorder="1" applyAlignment="1">
      <alignment vertical="top" wrapText="1"/>
    </xf>
    <xf numFmtId="0" fontId="21" fillId="0" borderId="2" xfId="0" applyFont="1" applyBorder="1"/>
    <xf numFmtId="0" fontId="7" fillId="0" borderId="2" xfId="16" applyBorder="1" applyAlignment="1">
      <alignment wrapText="1"/>
    </xf>
    <xf numFmtId="14" fontId="7" fillId="0" borderId="2" xfId="15" applyNumberFormat="1" applyBorder="1"/>
    <xf numFmtId="0" fontId="22" fillId="2" borderId="0" xfId="0" applyFont="1" applyFill="1"/>
    <xf numFmtId="0" fontId="22" fillId="2" borderId="0" xfId="1" applyFont="1" applyFill="1"/>
    <xf numFmtId="0" fontId="6" fillId="0" borderId="2" xfId="0" applyFont="1" applyBorder="1" applyAlignment="1">
      <alignment horizontal="left" vertical="top" wrapText="1"/>
    </xf>
    <xf numFmtId="0" fontId="6" fillId="0" borderId="2" xfId="15" applyFont="1" applyBorder="1" applyAlignment="1">
      <alignment horizontal="left" vertical="top" wrapText="1"/>
    </xf>
    <xf numFmtId="0" fontId="6" fillId="0" borderId="2" xfId="15" applyFont="1" applyBorder="1" applyAlignment="1">
      <alignment vertical="top" wrapText="1"/>
    </xf>
    <xf numFmtId="0" fontId="6" fillId="0" borderId="2" xfId="0" applyFont="1" applyBorder="1" applyAlignment="1">
      <alignment vertical="top" wrapText="1"/>
    </xf>
    <xf numFmtId="0" fontId="6" fillId="0" borderId="2" xfId="0" applyFont="1" applyBorder="1" applyAlignment="1">
      <alignment horizontal="right" vertical="top" wrapText="1"/>
    </xf>
    <xf numFmtId="0" fontId="6" fillId="2" borderId="2" xfId="0" applyFont="1" applyFill="1" applyBorder="1" applyAlignment="1">
      <alignment horizontal="right" vertical="top" wrapText="1"/>
    </xf>
    <xf numFmtId="0" fontId="6" fillId="0" borderId="2" xfId="15" applyFont="1" applyBorder="1" applyAlignment="1">
      <alignment horizontal="right" vertical="top" wrapText="1"/>
    </xf>
    <xf numFmtId="0" fontId="7" fillId="0" borderId="2" xfId="15" applyBorder="1" applyAlignment="1">
      <alignment wrapText="1"/>
    </xf>
    <xf numFmtId="0" fontId="7" fillId="2" borderId="2" xfId="0" applyFont="1" applyFill="1" applyBorder="1" applyAlignment="1">
      <alignment horizontal="left" vertical="top" wrapText="1"/>
    </xf>
    <xf numFmtId="0" fontId="7" fillId="2" borderId="2" xfId="0" applyFont="1" applyFill="1" applyBorder="1" applyAlignment="1">
      <alignment wrapText="1"/>
    </xf>
    <xf numFmtId="0" fontId="7" fillId="2" borderId="2" xfId="0" applyFont="1" applyFill="1" applyBorder="1" applyAlignment="1">
      <alignment horizontal="left"/>
    </xf>
    <xf numFmtId="164" fontId="7" fillId="0" borderId="2" xfId="15" applyNumberFormat="1" applyBorder="1"/>
    <xf numFmtId="0" fontId="8" fillId="4" borderId="0" xfId="15" applyFont="1" applyFill="1" applyAlignment="1">
      <alignment horizontal="left"/>
    </xf>
    <xf numFmtId="0" fontId="16" fillId="2" borderId="2" xfId="1" applyFont="1" applyFill="1" applyBorder="1" applyAlignment="1">
      <alignment horizontal="left"/>
    </xf>
    <xf numFmtId="0" fontId="16" fillId="2" borderId="0" xfId="0" applyFont="1" applyFill="1" applyAlignment="1">
      <alignment horizontal="left" vertical="top" wrapText="1"/>
    </xf>
    <xf numFmtId="0" fontId="16" fillId="2" borderId="2" xfId="0" applyFont="1" applyFill="1" applyBorder="1" applyAlignment="1">
      <alignment horizontal="left"/>
    </xf>
    <xf numFmtId="0" fontId="8" fillId="8" borderId="2" xfId="0" applyFont="1" applyFill="1" applyBorder="1" applyAlignment="1">
      <alignment horizontal="center" vertical="top" wrapText="1"/>
    </xf>
    <xf numFmtId="0" fontId="17" fillId="2" borderId="0" xfId="0" applyFont="1" applyFill="1" applyAlignment="1">
      <alignment horizontal="left" vertical="top" wrapText="1"/>
    </xf>
    <xf numFmtId="0" fontId="8" fillId="4" borderId="2" xfId="0" applyFont="1" applyFill="1" applyBorder="1" applyAlignment="1">
      <alignment horizontal="left" vertical="center"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1" defaultTableStyle="TableStyleMedium2" defaultPivotStyle="PivotStyleLight16">
    <tableStyle name="Invisible" pivot="0" table="0" count="0" xr9:uid="{82276780-CC80-45BE-A860-59DEA0CAA881}"/>
  </tableStyles>
  <colors>
    <mruColors>
      <color rgb="FF03304B"/>
      <color rgb="FF22658A"/>
      <color rgb="FF000000"/>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8057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3950655</xdr:colOff>
      <xdr:row>4</xdr:row>
      <xdr:rowOff>195382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1461455</xdr:colOff>
      <xdr:row>4</xdr:row>
      <xdr:rowOff>163632</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340045</xdr:colOff>
      <xdr:row>5</xdr:row>
      <xdr:rowOff>2342</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1113906</xdr:colOff>
      <xdr:row>4</xdr:row>
      <xdr:rowOff>107843</xdr:rowOff>
    </xdr:to>
    <xdr:pic>
      <xdr:nvPicPr>
        <xdr:cNvPr id="2" name="Picture 1">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303194" cy="806343"/>
        </a:xfrm>
        <a:prstGeom prst="rect">
          <a:avLst/>
        </a:prstGeom>
      </xdr:spPr>
    </xdr:pic>
    <xdr:clientData/>
  </xdr:twoCellAnchor>
  <xdr:twoCellAnchor editAs="oneCell">
    <xdr:from>
      <xdr:col>0</xdr:col>
      <xdr:colOff>0</xdr:colOff>
      <xdr:row>7</xdr:row>
      <xdr:rowOff>76200</xdr:rowOff>
    </xdr:from>
    <xdr:to>
      <xdr:col>20</xdr:col>
      <xdr:colOff>603093</xdr:colOff>
      <xdr:row>11</xdr:row>
      <xdr:rowOff>47625</xdr:rowOff>
    </xdr:to>
    <xdr:pic>
      <xdr:nvPicPr>
        <xdr:cNvPr id="4" name="Picture 3">
          <a:extLst>
            <a:ext uri="{FF2B5EF4-FFF2-40B4-BE49-F238E27FC236}">
              <a16:creationId xmlns:a16="http://schemas.microsoft.com/office/drawing/2014/main" id="{4013B565-01AB-45CA-B51F-9D96D3AF497D}"/>
            </a:ext>
          </a:extLst>
        </xdr:cNvPr>
        <xdr:cNvPicPr>
          <a:picLocks noChangeAspect="1"/>
        </xdr:cNvPicPr>
      </xdr:nvPicPr>
      <xdr:blipFill>
        <a:blip xmlns:r="http://schemas.openxmlformats.org/officeDocument/2006/relationships" r:embed="rId2"/>
        <a:stretch>
          <a:fillRect/>
        </a:stretch>
      </xdr:blipFill>
      <xdr:spPr>
        <a:xfrm>
          <a:off x="0" y="1343025"/>
          <a:ext cx="17624268" cy="69532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5</xdr:col>
      <xdr:colOff>27262</xdr:colOff>
      <xdr:row>5</xdr:row>
      <xdr:rowOff>88793</xdr:rowOff>
    </xdr:to>
    <xdr:pic>
      <xdr:nvPicPr>
        <xdr:cNvPr id="2" name="Picture 1">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86512" cy="882543"/>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582887</xdr:colOff>
      <xdr:row>5</xdr:row>
      <xdr:rowOff>88793</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8737" cy="882543"/>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430487</xdr:colOff>
      <xdr:row>5</xdr:row>
      <xdr:rowOff>88793</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5087" cy="882543"/>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579712</xdr:colOff>
      <xdr:row>4</xdr:row>
      <xdr:rowOff>174518</xdr:rowOff>
    </xdr:to>
    <xdr:pic>
      <xdr:nvPicPr>
        <xdr:cNvPr id="2" name="Picture 1">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912" cy="885718"/>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0"/>
  <sheetViews>
    <sheetView showGridLines="0" zoomScaleNormal="100" zoomScalePageLayoutView="80" workbookViewId="0">
      <selection activeCell="C20" sqref="C20"/>
    </sheetView>
  </sheetViews>
  <sheetFormatPr defaultColWidth="8.77734375" defaultRowHeight="13.8" x14ac:dyDescent="0.25"/>
  <cols>
    <col min="1" max="1" width="17" style="10" customWidth="1"/>
    <col min="2" max="2" width="13.5546875" style="10" customWidth="1"/>
    <col min="3" max="3" width="72.44140625" style="10" customWidth="1"/>
    <col min="4" max="16384" width="8.77734375" style="10"/>
  </cols>
  <sheetData>
    <row r="7" spans="1:3" x14ac:dyDescent="0.25">
      <c r="A7" s="72" t="s">
        <v>122</v>
      </c>
      <c r="B7" s="72"/>
      <c r="C7" s="72"/>
    </row>
    <row r="8" spans="1:3" x14ac:dyDescent="0.25">
      <c r="A8" s="27" t="s">
        <v>10</v>
      </c>
      <c r="B8" s="27" t="s">
        <v>7</v>
      </c>
      <c r="C8" s="27" t="s">
        <v>11</v>
      </c>
    </row>
    <row r="9" spans="1:3" x14ac:dyDescent="0.25">
      <c r="A9" s="51">
        <v>0.1</v>
      </c>
      <c r="B9" s="52">
        <v>43894</v>
      </c>
      <c r="C9" s="51" t="s">
        <v>167</v>
      </c>
    </row>
    <row r="10" spans="1:3" ht="27.6" x14ac:dyDescent="0.25">
      <c r="A10" s="51">
        <v>0.2</v>
      </c>
      <c r="B10" s="52">
        <v>43972</v>
      </c>
      <c r="C10" s="53" t="s">
        <v>168</v>
      </c>
    </row>
    <row r="11" spans="1:3" ht="82.8" x14ac:dyDescent="0.25">
      <c r="A11" s="51">
        <v>0.3</v>
      </c>
      <c r="B11" s="52">
        <v>43972</v>
      </c>
      <c r="C11" s="54" t="s">
        <v>239</v>
      </c>
    </row>
    <row r="12" spans="1:3" x14ac:dyDescent="0.25">
      <c r="A12" s="51">
        <v>0.4</v>
      </c>
      <c r="B12" s="52">
        <v>43973</v>
      </c>
      <c r="C12" s="51" t="s">
        <v>169</v>
      </c>
    </row>
    <row r="13" spans="1:3" ht="15" x14ac:dyDescent="0.25">
      <c r="A13" s="51">
        <v>0.5</v>
      </c>
      <c r="B13" s="52">
        <v>43973</v>
      </c>
      <c r="C13" s="55" t="s">
        <v>170</v>
      </c>
    </row>
    <row r="14" spans="1:3" x14ac:dyDescent="0.25">
      <c r="A14" s="51">
        <v>0.6</v>
      </c>
      <c r="B14" s="52">
        <v>43973</v>
      </c>
      <c r="C14" s="56" t="s">
        <v>171</v>
      </c>
    </row>
    <row r="15" spans="1:3" x14ac:dyDescent="0.25">
      <c r="A15" s="51">
        <v>0.7</v>
      </c>
      <c r="B15" s="52">
        <v>43977</v>
      </c>
      <c r="C15" s="51" t="s">
        <v>172</v>
      </c>
    </row>
    <row r="16" spans="1:3" ht="27.6" x14ac:dyDescent="0.25">
      <c r="A16" s="51">
        <v>0.8</v>
      </c>
      <c r="B16" s="52">
        <v>43978</v>
      </c>
      <c r="C16" s="56" t="s">
        <v>173</v>
      </c>
    </row>
    <row r="17" spans="1:3" ht="27.6" x14ac:dyDescent="0.25">
      <c r="A17" s="11">
        <v>0.9</v>
      </c>
      <c r="B17" s="57">
        <v>44069</v>
      </c>
      <c r="C17" s="67" t="s">
        <v>234</v>
      </c>
    </row>
    <row r="18" spans="1:3" ht="41.4" x14ac:dyDescent="0.25">
      <c r="A18" s="71">
        <v>1</v>
      </c>
      <c r="B18" s="57">
        <v>44106</v>
      </c>
      <c r="C18" s="67" t="s">
        <v>244</v>
      </c>
    </row>
    <row r="19" spans="1:3" x14ac:dyDescent="0.25">
      <c r="A19" s="71">
        <v>2</v>
      </c>
      <c r="B19" s="57">
        <v>44215</v>
      </c>
      <c r="C19" s="11" t="s">
        <v>245</v>
      </c>
    </row>
    <row r="20" spans="1:3" x14ac:dyDescent="0.25">
      <c r="A20" s="71">
        <v>2.1</v>
      </c>
      <c r="B20" s="57">
        <v>46001</v>
      </c>
      <c r="C20" s="11" t="s">
        <v>246</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C35"/>
  <sheetViews>
    <sheetView zoomScaleNormal="100" workbookViewId="0">
      <selection activeCell="B7" sqref="B7"/>
    </sheetView>
  </sheetViews>
  <sheetFormatPr defaultColWidth="8.77734375" defaultRowHeight="13.8" x14ac:dyDescent="0.25"/>
  <cols>
    <col min="1" max="1" width="3.44140625" style="15" customWidth="1"/>
    <col min="2" max="2" width="59.21875" style="15" customWidth="1"/>
    <col min="3" max="3" width="97.21875" style="15" customWidth="1"/>
    <col min="4" max="16384" width="8.77734375" style="15"/>
  </cols>
  <sheetData>
    <row r="5" spans="2:3" ht="23.55" customHeight="1" x14ac:dyDescent="0.25"/>
    <row r="6" spans="2:3" ht="24.6" x14ac:dyDescent="0.4">
      <c r="B6" s="59" t="s">
        <v>231</v>
      </c>
      <c r="C6" s="14"/>
    </row>
    <row r="7" spans="2:3" ht="17.100000000000001" customHeight="1" x14ac:dyDescent="0.4">
      <c r="B7" s="14"/>
    </row>
    <row r="8" spans="2:3" x14ac:dyDescent="0.25">
      <c r="B8" s="17" t="s">
        <v>123</v>
      </c>
      <c r="C8" s="17" t="s">
        <v>8</v>
      </c>
    </row>
    <row r="9" spans="2:3" x14ac:dyDescent="0.25">
      <c r="B9" s="73" t="s">
        <v>140</v>
      </c>
      <c r="C9" s="73"/>
    </row>
    <row r="10" spans="2:3" x14ac:dyDescent="0.25">
      <c r="B10" s="48" t="s">
        <v>115</v>
      </c>
      <c r="C10" s="24" t="s">
        <v>146</v>
      </c>
    </row>
    <row r="11" spans="2:3" x14ac:dyDescent="0.25">
      <c r="B11" s="48" t="s">
        <v>116</v>
      </c>
      <c r="C11" s="24" t="s">
        <v>119</v>
      </c>
    </row>
    <row r="12" spans="2:3" x14ac:dyDescent="0.25">
      <c r="B12" s="48" t="s">
        <v>117</v>
      </c>
      <c r="C12" s="24" t="s">
        <v>124</v>
      </c>
    </row>
    <row r="13" spans="2:3" x14ac:dyDescent="0.25">
      <c r="B13" s="49" t="s">
        <v>118</v>
      </c>
      <c r="C13" s="47" t="s">
        <v>152</v>
      </c>
    </row>
    <row r="14" spans="2:3" x14ac:dyDescent="0.25">
      <c r="B14" s="48" t="s">
        <v>136</v>
      </c>
      <c r="C14" s="24" t="s">
        <v>120</v>
      </c>
    </row>
    <row r="15" spans="2:3" x14ac:dyDescent="0.25">
      <c r="B15" s="48" t="s">
        <v>137</v>
      </c>
      <c r="C15" s="24" t="s">
        <v>138</v>
      </c>
    </row>
    <row r="16" spans="2:3" ht="17.100000000000001" customHeight="1" x14ac:dyDescent="0.25">
      <c r="B16" s="28"/>
    </row>
    <row r="17" spans="2:3" x14ac:dyDescent="0.25">
      <c r="B17" s="17" t="s">
        <v>93</v>
      </c>
      <c r="C17" s="45" t="s">
        <v>128</v>
      </c>
    </row>
    <row r="18" spans="2:3" ht="103.5" customHeight="1" x14ac:dyDescent="0.25">
      <c r="B18" s="29" t="s">
        <v>175</v>
      </c>
      <c r="C18" s="68" t="s">
        <v>235</v>
      </c>
    </row>
    <row r="19" spans="2:3" x14ac:dyDescent="0.25">
      <c r="B19" s="28"/>
    </row>
    <row r="20" spans="2:3" x14ac:dyDescent="0.25">
      <c r="B20" s="17" t="s">
        <v>125</v>
      </c>
      <c r="C20" s="17" t="s">
        <v>8</v>
      </c>
    </row>
    <row r="21" spans="2:3" x14ac:dyDescent="0.25">
      <c r="B21" s="30" t="s">
        <v>114</v>
      </c>
      <c r="C21" s="31" t="s">
        <v>129</v>
      </c>
    </row>
    <row r="22" spans="2:3" ht="16.5" customHeight="1" x14ac:dyDescent="0.25">
      <c r="B22" s="30" t="s">
        <v>143</v>
      </c>
      <c r="C22" s="46" t="s">
        <v>241</v>
      </c>
    </row>
    <row r="23" spans="2:3" ht="27.6" x14ac:dyDescent="0.25">
      <c r="B23" s="32" t="s">
        <v>99</v>
      </c>
      <c r="C23" s="33" t="s">
        <v>164</v>
      </c>
    </row>
    <row r="24" spans="2:3" x14ac:dyDescent="0.25">
      <c r="B24" s="32" t="s">
        <v>100</v>
      </c>
      <c r="C24" s="33" t="s">
        <v>98</v>
      </c>
    </row>
    <row r="25" spans="2:3" x14ac:dyDescent="0.25">
      <c r="B25" s="32" t="s">
        <v>101</v>
      </c>
      <c r="C25" s="33" t="s">
        <v>126</v>
      </c>
    </row>
    <row r="26" spans="2:3" ht="27.6" x14ac:dyDescent="0.25">
      <c r="B26" s="32" t="s">
        <v>102</v>
      </c>
      <c r="C26" s="33" t="s">
        <v>127</v>
      </c>
    </row>
    <row r="27" spans="2:3" x14ac:dyDescent="0.25">
      <c r="B27" s="32" t="s">
        <v>103</v>
      </c>
      <c r="C27" s="50" t="s">
        <v>165</v>
      </c>
    </row>
    <row r="28" spans="2:3" ht="41.4" x14ac:dyDescent="0.25">
      <c r="B28" s="32" t="s">
        <v>104</v>
      </c>
      <c r="C28" s="33" t="s">
        <v>174</v>
      </c>
    </row>
    <row r="29" spans="2:3" x14ac:dyDescent="0.25">
      <c r="B29" s="16"/>
      <c r="C29" s="16"/>
    </row>
    <row r="30" spans="2:3" x14ac:dyDescent="0.25">
      <c r="B30" s="41" t="s">
        <v>150</v>
      </c>
      <c r="C30" s="41" t="s">
        <v>8</v>
      </c>
    </row>
    <row r="31" spans="2:3" x14ac:dyDescent="0.25">
      <c r="B31" s="44"/>
      <c r="C31" s="44"/>
    </row>
    <row r="32" spans="2:3" x14ac:dyDescent="0.25">
      <c r="B32" s="42" t="s">
        <v>147</v>
      </c>
      <c r="C32" s="43" t="s">
        <v>148</v>
      </c>
    </row>
    <row r="33" spans="2:3" x14ac:dyDescent="0.25">
      <c r="B33" s="44"/>
      <c r="C33" s="43"/>
    </row>
    <row r="34" spans="2:3" ht="41.4" x14ac:dyDescent="0.25">
      <c r="B34" s="42" t="s">
        <v>141</v>
      </c>
      <c r="C34" s="69" t="s">
        <v>166</v>
      </c>
    </row>
    <row r="35" spans="2:3" ht="14.1" customHeight="1" x14ac:dyDescent="0.25">
      <c r="B35" s="70" t="s">
        <v>242</v>
      </c>
      <c r="C35" s="70"/>
    </row>
  </sheetData>
  <mergeCells count="1">
    <mergeCell ref="B9:C9"/>
  </mergeCells>
  <conditionalFormatting sqref="B27">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2"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4" zoomScaleNormal="100" workbookViewId="0">
      <selection activeCell="B10" sqref="B10"/>
    </sheetView>
  </sheetViews>
  <sheetFormatPr defaultColWidth="8.77734375" defaultRowHeight="14.4" x14ac:dyDescent="0.3"/>
  <cols>
    <col min="1" max="1" width="3.44140625" style="12" customWidth="1"/>
    <col min="2" max="2" width="36" style="12" bestFit="1" customWidth="1"/>
    <col min="3" max="3" width="91.77734375" style="12" customWidth="1"/>
    <col min="4" max="16384" width="8.77734375" style="12"/>
  </cols>
  <sheetData>
    <row r="1" spans="2:3" x14ac:dyDescent="0.3">
      <c r="C1" s="15"/>
    </row>
    <row r="2" spans="2:3" x14ac:dyDescent="0.3">
      <c r="C2" s="15"/>
    </row>
    <row r="3" spans="2:3" x14ac:dyDescent="0.3">
      <c r="C3" s="15"/>
    </row>
    <row r="7" spans="2:3" ht="22.8" x14ac:dyDescent="0.4">
      <c r="B7" s="58" t="str">
        <f>'General Information'!B6</f>
        <v>ARI012 - Outbound ACH NOC Deposit Data</v>
      </c>
      <c r="C7" s="34"/>
    </row>
    <row r="8" spans="2:3" x14ac:dyDescent="0.3">
      <c r="B8" s="20"/>
      <c r="C8" s="20"/>
    </row>
    <row r="9" spans="2:3" ht="33" customHeight="1" x14ac:dyDescent="0.3">
      <c r="B9" s="74" t="s">
        <v>121</v>
      </c>
      <c r="C9" s="74"/>
    </row>
    <row r="10" spans="2:3" x14ac:dyDescent="0.3">
      <c r="B10" s="18"/>
      <c r="C10" s="18"/>
    </row>
    <row r="11" spans="2:3" x14ac:dyDescent="0.3">
      <c r="B11" s="35" t="s">
        <v>163</v>
      </c>
      <c r="C11" s="36" t="s">
        <v>8</v>
      </c>
    </row>
    <row r="12" spans="2:3" x14ac:dyDescent="0.3">
      <c r="B12" s="37" t="s">
        <v>154</v>
      </c>
      <c r="C12" s="38" t="s">
        <v>130</v>
      </c>
    </row>
    <row r="13" spans="2:3" ht="27.6" x14ac:dyDescent="0.3">
      <c r="B13" s="37" t="s">
        <v>155</v>
      </c>
      <c r="C13" s="38" t="s">
        <v>142</v>
      </c>
    </row>
    <row r="14" spans="2:3" ht="82.8" x14ac:dyDescent="0.3">
      <c r="B14" s="37" t="s">
        <v>156</v>
      </c>
      <c r="C14" s="38" t="s">
        <v>243</v>
      </c>
    </row>
    <row r="15" spans="2:3" ht="69" x14ac:dyDescent="0.3">
      <c r="B15" s="37" t="s">
        <v>157</v>
      </c>
      <c r="C15" s="38" t="s">
        <v>139</v>
      </c>
    </row>
    <row r="16" spans="2:3" ht="55.2" x14ac:dyDescent="0.3">
      <c r="B16" s="37" t="s">
        <v>158</v>
      </c>
      <c r="C16" s="38" t="s">
        <v>145</v>
      </c>
    </row>
    <row r="17" spans="2:5" x14ac:dyDescent="0.3">
      <c r="B17" s="37" t="s">
        <v>159</v>
      </c>
      <c r="C17" s="39" t="s">
        <v>149</v>
      </c>
    </row>
    <row r="18" spans="2:5" ht="27.6" x14ac:dyDescent="0.3">
      <c r="B18" s="37" t="s">
        <v>160</v>
      </c>
      <c r="C18" s="38" t="s">
        <v>144</v>
      </c>
    </row>
    <row r="19" spans="2:5" ht="41.4" x14ac:dyDescent="0.3">
      <c r="B19" s="37" t="s">
        <v>161</v>
      </c>
      <c r="C19" s="38" t="s">
        <v>237</v>
      </c>
    </row>
    <row r="20" spans="2:5" x14ac:dyDescent="0.3">
      <c r="B20" s="15"/>
      <c r="C20" s="15"/>
    </row>
    <row r="21" spans="2:5" x14ac:dyDescent="0.3">
      <c r="B21" s="15"/>
      <c r="C21" s="15"/>
      <c r="D21" s="23"/>
      <c r="E21" s="23"/>
    </row>
    <row r="22" spans="2:5" x14ac:dyDescent="0.3">
      <c r="B22" s="22" t="s">
        <v>153</v>
      </c>
      <c r="C22" s="22" t="s">
        <v>8</v>
      </c>
    </row>
    <row r="23" spans="2:5" x14ac:dyDescent="0.3">
      <c r="B23" s="75" t="s">
        <v>151</v>
      </c>
      <c r="C23" s="75"/>
    </row>
    <row r="24" spans="2:5" x14ac:dyDescent="0.3">
      <c r="B24" s="40" t="s">
        <v>154</v>
      </c>
      <c r="C24" s="24" t="s">
        <v>132</v>
      </c>
    </row>
    <row r="25" spans="2:5" x14ac:dyDescent="0.3">
      <c r="B25" s="40" t="s">
        <v>156</v>
      </c>
      <c r="C25" s="24" t="s">
        <v>133</v>
      </c>
    </row>
    <row r="26" spans="2:5" x14ac:dyDescent="0.3">
      <c r="B26" s="40" t="s">
        <v>157</v>
      </c>
      <c r="C26" s="24" t="s">
        <v>134</v>
      </c>
    </row>
    <row r="27" spans="2:5" x14ac:dyDescent="0.3">
      <c r="B27" s="40" t="s">
        <v>162</v>
      </c>
      <c r="C27" s="24" t="s">
        <v>131</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7:L41"/>
  <sheetViews>
    <sheetView showGridLines="0" tabSelected="1" zoomScaleNormal="100" workbookViewId="0">
      <selection activeCell="A10" sqref="A10"/>
    </sheetView>
  </sheetViews>
  <sheetFormatPr defaultColWidth="8.77734375" defaultRowHeight="13.8" x14ac:dyDescent="0.25"/>
  <cols>
    <col min="1" max="1" width="31.5546875" style="9" bestFit="1" customWidth="1"/>
    <col min="2" max="2" width="12.77734375" style="9" bestFit="1" customWidth="1"/>
    <col min="3" max="3" width="10.77734375" style="9" customWidth="1"/>
    <col min="4" max="4" width="12.77734375" style="9" customWidth="1"/>
    <col min="5" max="5" width="14.44140625" style="9" customWidth="1"/>
    <col min="6" max="6" width="45.21875" style="9" customWidth="1"/>
    <col min="7" max="7" width="17.77734375" style="9" customWidth="1"/>
    <col min="8" max="8" width="23.77734375" style="9" customWidth="1"/>
    <col min="9" max="16384" width="8.77734375" style="9"/>
  </cols>
  <sheetData>
    <row r="7" spans="1:12" ht="31.05" customHeight="1" x14ac:dyDescent="0.25">
      <c r="A7" s="77" t="s">
        <v>236</v>
      </c>
      <c r="B7" s="77"/>
      <c r="C7" s="77"/>
      <c r="D7" s="77"/>
      <c r="E7" s="77"/>
      <c r="F7" s="77"/>
      <c r="G7" s="77"/>
      <c r="H7" s="77"/>
      <c r="I7" s="77"/>
      <c r="J7" s="77"/>
      <c r="K7" s="77"/>
      <c r="L7" s="77"/>
    </row>
    <row r="9" spans="1:12" ht="15" customHeight="1" x14ac:dyDescent="0.25">
      <c r="A9" s="78" t="s">
        <v>232</v>
      </c>
      <c r="B9" s="78"/>
      <c r="C9" s="78"/>
      <c r="D9" s="78"/>
      <c r="E9" s="78"/>
      <c r="F9" s="78"/>
      <c r="G9" s="78"/>
      <c r="H9" s="78"/>
      <c r="I9" s="76" t="s">
        <v>153</v>
      </c>
      <c r="J9" s="76"/>
      <c r="K9" s="76"/>
      <c r="L9" s="76"/>
    </row>
    <row r="10" spans="1:12" ht="41.4" x14ac:dyDescent="0.25">
      <c r="A10" s="13" t="s">
        <v>2</v>
      </c>
      <c r="B10" s="13" t="s">
        <v>86</v>
      </c>
      <c r="C10" s="13" t="s">
        <v>95</v>
      </c>
      <c r="D10" s="13" t="s">
        <v>96</v>
      </c>
      <c r="E10" s="13" t="s">
        <v>135</v>
      </c>
      <c r="F10" s="13" t="s">
        <v>8</v>
      </c>
      <c r="G10" s="13" t="s">
        <v>97</v>
      </c>
      <c r="H10" s="13" t="s">
        <v>94</v>
      </c>
      <c r="I10" s="21" t="s">
        <v>2</v>
      </c>
      <c r="J10" s="21" t="s">
        <v>0</v>
      </c>
      <c r="K10" s="21" t="s">
        <v>1</v>
      </c>
      <c r="L10" s="21" t="s">
        <v>113</v>
      </c>
    </row>
    <row r="11" spans="1:12" ht="26.4" x14ac:dyDescent="0.25">
      <c r="A11" s="60" t="s">
        <v>105</v>
      </c>
      <c r="B11" s="60" t="s">
        <v>110</v>
      </c>
      <c r="C11" s="60" t="s">
        <v>3</v>
      </c>
      <c r="D11" s="64">
        <v>1</v>
      </c>
      <c r="E11" s="60" t="s">
        <v>4</v>
      </c>
      <c r="F11" s="60" t="s">
        <v>176</v>
      </c>
      <c r="G11" s="60" t="s">
        <v>109</v>
      </c>
      <c r="H11" s="19"/>
      <c r="I11" s="25"/>
      <c r="J11" s="25"/>
      <c r="K11" s="25"/>
      <c r="L11" s="25"/>
    </row>
    <row r="12" spans="1:12" x14ac:dyDescent="0.25">
      <c r="A12" s="60" t="s">
        <v>106</v>
      </c>
      <c r="B12" s="60" t="s">
        <v>110</v>
      </c>
      <c r="C12" s="60" t="s">
        <v>3</v>
      </c>
      <c r="D12" s="64">
        <v>5</v>
      </c>
      <c r="E12" s="60" t="s">
        <v>4</v>
      </c>
      <c r="F12" s="60" t="s">
        <v>108</v>
      </c>
      <c r="G12" s="60" t="s">
        <v>177</v>
      </c>
      <c r="H12" s="19"/>
      <c r="I12" s="25"/>
      <c r="J12" s="25"/>
      <c r="K12" s="25"/>
      <c r="L12" s="25"/>
    </row>
    <row r="13" spans="1:12" x14ac:dyDescent="0.25">
      <c r="A13" s="61" t="s">
        <v>178</v>
      </c>
      <c r="B13" s="60" t="s">
        <v>110</v>
      </c>
      <c r="C13" s="60" t="s">
        <v>7</v>
      </c>
      <c r="D13" s="64">
        <v>10</v>
      </c>
      <c r="E13" s="60" t="s">
        <v>4</v>
      </c>
      <c r="F13" s="61" t="s">
        <v>179</v>
      </c>
      <c r="G13" s="60" t="s">
        <v>230</v>
      </c>
      <c r="H13" s="19"/>
      <c r="I13" s="25"/>
      <c r="J13" s="25"/>
      <c r="K13" s="25"/>
      <c r="L13" s="25"/>
    </row>
    <row r="14" spans="1:12" x14ac:dyDescent="0.25">
      <c r="A14" s="60" t="s">
        <v>107</v>
      </c>
      <c r="B14" s="60" t="s">
        <v>110</v>
      </c>
      <c r="C14" s="60" t="s">
        <v>5</v>
      </c>
      <c r="D14" s="64">
        <v>10</v>
      </c>
      <c r="E14" s="60" t="s">
        <v>4</v>
      </c>
      <c r="F14" s="60" t="s">
        <v>181</v>
      </c>
      <c r="G14" s="60"/>
      <c r="H14" s="19"/>
      <c r="I14" s="25"/>
      <c r="J14" s="25"/>
      <c r="K14" s="25"/>
      <c r="L14" s="25"/>
    </row>
    <row r="15" spans="1:12" ht="39.6" x14ac:dyDescent="0.25">
      <c r="A15" s="60" t="s">
        <v>105</v>
      </c>
      <c r="B15" s="60" t="s">
        <v>111</v>
      </c>
      <c r="C15" s="60" t="s">
        <v>3</v>
      </c>
      <c r="D15" s="65">
        <v>1</v>
      </c>
      <c r="E15" s="60" t="s">
        <v>4</v>
      </c>
      <c r="F15" s="60" t="s">
        <v>182</v>
      </c>
      <c r="G15" s="60" t="s">
        <v>112</v>
      </c>
      <c r="H15" s="19"/>
      <c r="I15" s="25"/>
      <c r="J15" s="25"/>
      <c r="K15" s="25"/>
      <c r="L15" s="25"/>
    </row>
    <row r="16" spans="1:12" ht="66" x14ac:dyDescent="0.25">
      <c r="A16" s="60" t="s">
        <v>12</v>
      </c>
      <c r="B16" s="60" t="s">
        <v>111</v>
      </c>
      <c r="C16" s="60" t="s">
        <v>3</v>
      </c>
      <c r="D16" s="65">
        <v>5</v>
      </c>
      <c r="E16" s="60" t="s">
        <v>4</v>
      </c>
      <c r="F16" s="60" t="s">
        <v>183</v>
      </c>
      <c r="G16" s="60"/>
      <c r="H16" s="19"/>
      <c r="I16" s="25"/>
      <c r="J16" s="25"/>
      <c r="K16" s="25"/>
      <c r="L16" s="25"/>
    </row>
    <row r="17" spans="1:12" x14ac:dyDescent="0.25">
      <c r="A17" s="62" t="s">
        <v>184</v>
      </c>
      <c r="B17" s="60" t="s">
        <v>111</v>
      </c>
      <c r="C17" s="60" t="s">
        <v>5</v>
      </c>
      <c r="D17" s="65">
        <v>2</v>
      </c>
      <c r="E17" s="60" t="s">
        <v>4</v>
      </c>
      <c r="F17" s="61" t="s">
        <v>185</v>
      </c>
      <c r="G17" s="63"/>
      <c r="H17" s="19"/>
      <c r="I17" s="25"/>
      <c r="J17" s="25"/>
      <c r="K17" s="25"/>
      <c r="L17" s="25"/>
    </row>
    <row r="18" spans="1:12" x14ac:dyDescent="0.25">
      <c r="A18" s="60" t="s">
        <v>186</v>
      </c>
      <c r="B18" s="60" t="s">
        <v>111</v>
      </c>
      <c r="C18" s="60" t="s">
        <v>3</v>
      </c>
      <c r="D18" s="65">
        <v>50</v>
      </c>
      <c r="E18" s="60" t="s">
        <v>4</v>
      </c>
      <c r="F18" s="60" t="s">
        <v>187</v>
      </c>
      <c r="G18" s="60"/>
      <c r="H18" s="19"/>
      <c r="I18" s="25"/>
      <c r="J18" s="25"/>
      <c r="K18" s="25"/>
      <c r="L18" s="25"/>
    </row>
    <row r="19" spans="1:12" ht="26.4" x14ac:dyDescent="0.25">
      <c r="A19" s="60" t="s">
        <v>188</v>
      </c>
      <c r="B19" s="60" t="s">
        <v>111</v>
      </c>
      <c r="C19" s="60" t="s">
        <v>3</v>
      </c>
      <c r="D19" s="65">
        <v>10</v>
      </c>
      <c r="E19" s="60" t="s">
        <v>4</v>
      </c>
      <c r="F19" s="60" t="s">
        <v>189</v>
      </c>
      <c r="G19" s="60"/>
      <c r="H19" s="19"/>
      <c r="I19" s="25"/>
      <c r="J19" s="25"/>
      <c r="K19" s="25"/>
      <c r="L19" s="25"/>
    </row>
    <row r="20" spans="1:12" ht="26.4" x14ac:dyDescent="0.25">
      <c r="A20" s="61" t="s">
        <v>190</v>
      </c>
      <c r="B20" s="60" t="s">
        <v>111</v>
      </c>
      <c r="C20" s="60" t="s">
        <v>3</v>
      </c>
      <c r="D20" s="65">
        <v>16</v>
      </c>
      <c r="E20" s="60" t="s">
        <v>4</v>
      </c>
      <c r="F20" s="61" t="s">
        <v>191</v>
      </c>
      <c r="G20" s="60"/>
      <c r="H20" s="19"/>
      <c r="I20" s="25"/>
      <c r="J20" s="25"/>
      <c r="K20" s="25"/>
      <c r="L20" s="25"/>
    </row>
    <row r="21" spans="1:12" ht="66" x14ac:dyDescent="0.25">
      <c r="A21" s="60" t="s">
        <v>192</v>
      </c>
      <c r="B21" s="60" t="s">
        <v>111</v>
      </c>
      <c r="C21" s="60" t="s">
        <v>3</v>
      </c>
      <c r="D21" s="65">
        <v>10</v>
      </c>
      <c r="E21" s="60" t="s">
        <v>4</v>
      </c>
      <c r="F21" s="60" t="s">
        <v>193</v>
      </c>
      <c r="G21" s="60"/>
      <c r="H21" s="19"/>
      <c r="I21" s="25"/>
      <c r="J21" s="25"/>
      <c r="K21" s="25"/>
      <c r="L21" s="25"/>
    </row>
    <row r="22" spans="1:12" ht="26.4" x14ac:dyDescent="0.25">
      <c r="A22" s="60" t="s">
        <v>194</v>
      </c>
      <c r="B22" s="60" t="s">
        <v>111</v>
      </c>
      <c r="C22" s="60" t="s">
        <v>7</v>
      </c>
      <c r="D22" s="65">
        <v>10</v>
      </c>
      <c r="E22" s="60" t="s">
        <v>4</v>
      </c>
      <c r="F22" s="60" t="s">
        <v>195</v>
      </c>
      <c r="G22" s="60" t="s">
        <v>180</v>
      </c>
      <c r="H22" s="19"/>
      <c r="I22" s="25"/>
      <c r="J22" s="25"/>
      <c r="K22" s="25"/>
      <c r="L22" s="25"/>
    </row>
    <row r="23" spans="1:12" x14ac:dyDescent="0.25">
      <c r="A23" s="62" t="s">
        <v>240</v>
      </c>
      <c r="B23" s="60" t="s">
        <v>111</v>
      </c>
      <c r="C23" s="60" t="s">
        <v>3</v>
      </c>
      <c r="D23" s="65">
        <v>8</v>
      </c>
      <c r="E23" s="60" t="s">
        <v>4</v>
      </c>
      <c r="F23" s="61" t="s">
        <v>196</v>
      </c>
      <c r="G23" s="63"/>
      <c r="H23" s="19"/>
      <c r="I23" s="25"/>
      <c r="J23" s="25"/>
      <c r="K23" s="25"/>
      <c r="L23" s="25"/>
    </row>
    <row r="24" spans="1:12" x14ac:dyDescent="0.25">
      <c r="A24" s="60" t="s">
        <v>197</v>
      </c>
      <c r="B24" s="60" t="s">
        <v>111</v>
      </c>
      <c r="C24" s="60" t="s">
        <v>5</v>
      </c>
      <c r="D24" s="65">
        <v>1</v>
      </c>
      <c r="E24" s="60" t="s">
        <v>4</v>
      </c>
      <c r="F24" s="60" t="s">
        <v>198</v>
      </c>
      <c r="G24" s="60"/>
      <c r="H24" s="19"/>
      <c r="I24" s="25"/>
      <c r="J24" s="25"/>
      <c r="K24" s="25"/>
      <c r="L24" s="25"/>
    </row>
    <row r="25" spans="1:12" ht="26.4" x14ac:dyDescent="0.25">
      <c r="A25" s="60" t="s">
        <v>199</v>
      </c>
      <c r="B25" s="60" t="s">
        <v>111</v>
      </c>
      <c r="C25" s="60" t="s">
        <v>3</v>
      </c>
      <c r="D25" s="65">
        <v>17</v>
      </c>
      <c r="E25" s="60" t="s">
        <v>4</v>
      </c>
      <c r="F25" s="60" t="s">
        <v>200</v>
      </c>
      <c r="G25" s="60"/>
      <c r="H25" s="19"/>
      <c r="I25" s="25"/>
      <c r="J25" s="25"/>
      <c r="K25" s="25"/>
      <c r="L25" s="25"/>
    </row>
    <row r="26" spans="1:12" x14ac:dyDescent="0.25">
      <c r="A26" s="62" t="s">
        <v>201</v>
      </c>
      <c r="B26" s="60" t="s">
        <v>111</v>
      </c>
      <c r="C26" s="60" t="s">
        <v>3</v>
      </c>
      <c r="D26" s="65">
        <v>15</v>
      </c>
      <c r="E26" s="60" t="s">
        <v>4</v>
      </c>
      <c r="F26" s="61" t="s">
        <v>202</v>
      </c>
      <c r="G26" s="63"/>
      <c r="H26" s="19"/>
      <c r="I26" s="25"/>
      <c r="J26" s="25"/>
      <c r="K26" s="25"/>
      <c r="L26" s="25"/>
    </row>
    <row r="27" spans="1:12" ht="26.4" x14ac:dyDescent="0.25">
      <c r="A27" s="60" t="s">
        <v>203</v>
      </c>
      <c r="B27" s="60" t="s">
        <v>111</v>
      </c>
      <c r="C27" s="60" t="s">
        <v>3</v>
      </c>
      <c r="D27" s="65">
        <v>22</v>
      </c>
      <c r="E27" s="60" t="s">
        <v>4</v>
      </c>
      <c r="F27" s="60" t="s">
        <v>204</v>
      </c>
      <c r="G27" s="60"/>
      <c r="H27" s="19"/>
      <c r="I27" s="25"/>
      <c r="J27" s="25"/>
      <c r="K27" s="25"/>
      <c r="L27" s="25"/>
    </row>
    <row r="28" spans="1:12" ht="26.4" x14ac:dyDescent="0.25">
      <c r="A28" s="60" t="s">
        <v>205</v>
      </c>
      <c r="B28" s="60" t="s">
        <v>111</v>
      </c>
      <c r="C28" s="60" t="s">
        <v>5</v>
      </c>
      <c r="D28" s="65">
        <v>15</v>
      </c>
      <c r="E28" s="60" t="s">
        <v>4</v>
      </c>
      <c r="F28" s="60" t="s">
        <v>206</v>
      </c>
      <c r="G28" s="60"/>
      <c r="H28" s="19"/>
      <c r="I28" s="25"/>
      <c r="J28" s="25"/>
      <c r="K28" s="25"/>
      <c r="L28" s="25"/>
    </row>
    <row r="29" spans="1:12" x14ac:dyDescent="0.25">
      <c r="A29" s="62" t="s">
        <v>207</v>
      </c>
      <c r="B29" s="60" t="s">
        <v>111</v>
      </c>
      <c r="C29" s="60" t="s">
        <v>3</v>
      </c>
      <c r="D29" s="65">
        <v>3</v>
      </c>
      <c r="E29" s="60" t="s">
        <v>4</v>
      </c>
      <c r="F29" s="61" t="s">
        <v>208</v>
      </c>
      <c r="G29" s="63"/>
      <c r="H29" s="19"/>
      <c r="I29" s="25"/>
      <c r="J29" s="25"/>
      <c r="K29" s="25"/>
      <c r="L29" s="25"/>
    </row>
    <row r="30" spans="1:12" x14ac:dyDescent="0.25">
      <c r="A30" s="60" t="s">
        <v>209</v>
      </c>
      <c r="B30" s="60" t="s">
        <v>111</v>
      </c>
      <c r="C30" s="60" t="s">
        <v>3</v>
      </c>
      <c r="D30" s="65">
        <v>75</v>
      </c>
      <c r="E30" s="60" t="s">
        <v>4</v>
      </c>
      <c r="F30" s="60" t="s">
        <v>210</v>
      </c>
      <c r="G30" s="60"/>
      <c r="H30" s="19"/>
      <c r="I30" s="25"/>
      <c r="J30" s="25"/>
      <c r="K30" s="25"/>
      <c r="L30" s="25"/>
    </row>
    <row r="31" spans="1:12" x14ac:dyDescent="0.25">
      <c r="A31" s="60" t="s">
        <v>211</v>
      </c>
      <c r="B31" s="60" t="s">
        <v>111</v>
      </c>
      <c r="C31" s="60" t="s">
        <v>5</v>
      </c>
      <c r="D31" s="65">
        <v>15</v>
      </c>
      <c r="E31" s="60" t="s">
        <v>4</v>
      </c>
      <c r="F31" s="60" t="s">
        <v>212</v>
      </c>
      <c r="G31" s="60"/>
      <c r="H31" s="19"/>
      <c r="I31" s="25"/>
      <c r="J31" s="25"/>
      <c r="K31" s="25"/>
      <c r="L31" s="25"/>
    </row>
    <row r="32" spans="1:12" x14ac:dyDescent="0.25">
      <c r="A32" s="62" t="s">
        <v>213</v>
      </c>
      <c r="B32" s="60" t="s">
        <v>111</v>
      </c>
      <c r="C32" s="60" t="s">
        <v>5</v>
      </c>
      <c r="D32" s="65">
        <v>8</v>
      </c>
      <c r="E32" s="60" t="s">
        <v>4</v>
      </c>
      <c r="F32" s="61" t="s">
        <v>214</v>
      </c>
      <c r="G32" s="63"/>
      <c r="H32" s="19"/>
      <c r="I32" s="25"/>
      <c r="J32" s="25"/>
      <c r="K32" s="25"/>
      <c r="L32" s="25"/>
    </row>
    <row r="33" spans="1:12" x14ac:dyDescent="0.25">
      <c r="A33" s="60" t="s">
        <v>215</v>
      </c>
      <c r="B33" s="60" t="s">
        <v>111</v>
      </c>
      <c r="C33" s="60" t="s">
        <v>3</v>
      </c>
      <c r="D33" s="65">
        <v>29</v>
      </c>
      <c r="E33" s="60" t="s">
        <v>6</v>
      </c>
      <c r="F33" s="60" t="s">
        <v>216</v>
      </c>
      <c r="G33" s="60"/>
      <c r="H33" s="25"/>
      <c r="I33" s="25"/>
      <c r="J33" s="25"/>
      <c r="K33" s="25"/>
      <c r="L33" s="25"/>
    </row>
    <row r="34" spans="1:12" ht="26.4" x14ac:dyDescent="0.25">
      <c r="A34" s="60" t="s">
        <v>217</v>
      </c>
      <c r="B34" s="60" t="s">
        <v>111</v>
      </c>
      <c r="C34" s="60" t="s">
        <v>3</v>
      </c>
      <c r="D34" s="65">
        <v>17</v>
      </c>
      <c r="E34" s="60" t="s">
        <v>6</v>
      </c>
      <c r="F34" s="60" t="s">
        <v>218</v>
      </c>
      <c r="G34" s="60"/>
      <c r="H34" s="25"/>
      <c r="I34" s="25"/>
      <c r="J34" s="25"/>
      <c r="K34" s="25"/>
      <c r="L34" s="25"/>
    </row>
    <row r="35" spans="1:12" ht="26.4" x14ac:dyDescent="0.25">
      <c r="A35" s="62" t="s">
        <v>219</v>
      </c>
      <c r="B35" s="60" t="s">
        <v>111</v>
      </c>
      <c r="C35" s="60" t="s">
        <v>3</v>
      </c>
      <c r="D35" s="65">
        <v>9</v>
      </c>
      <c r="E35" s="60" t="s">
        <v>6</v>
      </c>
      <c r="F35" s="60" t="s">
        <v>218</v>
      </c>
      <c r="G35" s="63"/>
      <c r="H35" s="25"/>
      <c r="I35" s="25"/>
      <c r="J35" s="25"/>
      <c r="K35" s="25"/>
      <c r="L35" s="25"/>
    </row>
    <row r="36" spans="1:12" ht="26.4" x14ac:dyDescent="0.25">
      <c r="A36" s="60" t="s">
        <v>220</v>
      </c>
      <c r="B36" s="60" t="s">
        <v>111</v>
      </c>
      <c r="C36" s="60" t="s">
        <v>3</v>
      </c>
      <c r="D36" s="65">
        <v>22</v>
      </c>
      <c r="E36" s="60" t="s">
        <v>6</v>
      </c>
      <c r="F36" s="60" t="s">
        <v>218</v>
      </c>
      <c r="G36" s="60"/>
      <c r="H36" s="25"/>
      <c r="I36" s="25"/>
      <c r="J36" s="25"/>
      <c r="K36" s="25"/>
      <c r="L36" s="25"/>
    </row>
    <row r="37" spans="1:12" ht="26.4" x14ac:dyDescent="0.25">
      <c r="A37" s="60" t="s">
        <v>221</v>
      </c>
      <c r="B37" s="60" t="s">
        <v>111</v>
      </c>
      <c r="C37" s="60" t="s">
        <v>3</v>
      </c>
      <c r="D37" s="65">
        <v>2</v>
      </c>
      <c r="E37" s="60" t="s">
        <v>6</v>
      </c>
      <c r="F37" s="60" t="s">
        <v>218</v>
      </c>
      <c r="G37" s="60"/>
      <c r="H37" s="25"/>
      <c r="I37" s="25"/>
      <c r="J37" s="25"/>
      <c r="K37" s="25"/>
      <c r="L37" s="25"/>
    </row>
    <row r="38" spans="1:12" ht="26.4" x14ac:dyDescent="0.25">
      <c r="A38" s="62" t="s">
        <v>222</v>
      </c>
      <c r="B38" s="60" t="s">
        <v>111</v>
      </c>
      <c r="C38" s="60" t="s">
        <v>3</v>
      </c>
      <c r="D38" s="65">
        <v>22</v>
      </c>
      <c r="E38" s="60" t="s">
        <v>6</v>
      </c>
      <c r="F38" s="60" t="s">
        <v>218</v>
      </c>
      <c r="G38" s="63"/>
      <c r="H38" s="25"/>
      <c r="I38" s="25"/>
      <c r="J38" s="25"/>
      <c r="K38" s="25"/>
      <c r="L38" s="25"/>
    </row>
    <row r="39" spans="1:12" ht="26.4" x14ac:dyDescent="0.25">
      <c r="A39" s="60" t="s">
        <v>223</v>
      </c>
      <c r="B39" s="60" t="s">
        <v>111</v>
      </c>
      <c r="C39" s="60" t="s">
        <v>3</v>
      </c>
      <c r="D39" s="65">
        <v>15</v>
      </c>
      <c r="E39" s="60" t="s">
        <v>4</v>
      </c>
      <c r="F39" s="60" t="s">
        <v>224</v>
      </c>
      <c r="G39" s="60"/>
      <c r="H39" s="25"/>
      <c r="I39" s="25"/>
      <c r="J39" s="25"/>
      <c r="K39" s="25"/>
      <c r="L39" s="25"/>
    </row>
    <row r="40" spans="1:12" ht="26.4" x14ac:dyDescent="0.25">
      <c r="A40" s="60" t="s">
        <v>225</v>
      </c>
      <c r="B40" s="60" t="s">
        <v>111</v>
      </c>
      <c r="C40" s="60" t="s">
        <v>3</v>
      </c>
      <c r="D40" s="65">
        <v>23</v>
      </c>
      <c r="E40" s="60" t="s">
        <v>4</v>
      </c>
      <c r="F40" s="60" t="s">
        <v>226</v>
      </c>
      <c r="G40" s="60"/>
      <c r="H40" s="25"/>
      <c r="I40" s="25"/>
      <c r="J40" s="25"/>
      <c r="K40" s="25"/>
      <c r="L40" s="25"/>
    </row>
    <row r="41" spans="1:12" x14ac:dyDescent="0.25">
      <c r="A41" s="61" t="s">
        <v>227</v>
      </c>
      <c r="B41" s="60" t="s">
        <v>228</v>
      </c>
      <c r="C41" s="61" t="s">
        <v>3</v>
      </c>
      <c r="D41" s="66">
        <v>13</v>
      </c>
      <c r="E41" s="61" t="s">
        <v>4</v>
      </c>
      <c r="F41" s="61" t="s">
        <v>229</v>
      </c>
      <c r="G41" s="60" t="s">
        <v>233</v>
      </c>
      <c r="H41" s="25"/>
      <c r="I41" s="25"/>
      <c r="J41" s="25"/>
      <c r="K41" s="25"/>
      <c r="L41" s="25"/>
    </row>
  </sheetData>
  <autoFilter ref="A10:L41" xr:uid="{D949480A-3DDC-4C6F-A7F2-1872BA57C793}"/>
  <sortState xmlns:xlrd2="http://schemas.microsoft.com/office/spreadsheetml/2017/richdata2" ref="A11:L32">
    <sortCondition descending="1" ref="E10"/>
  </sortState>
  <mergeCells count="3">
    <mergeCell ref="I9:L9"/>
    <mergeCell ref="A7:L7"/>
    <mergeCell ref="A9:H9"/>
  </mergeCells>
  <dataValidations count="1">
    <dataValidation allowBlank="1" showInputMessage="1" showErrorMessage="1" promptTitle="Map Fields" prompt="Use this section (if applicable) to map fields from the source system and make notes as you go along." sqref="I9:L11" xr:uid="{A8B3A5B2-F839-4787-9D3B-0B1F99D4B963}"/>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60D27C-BCC3-44D2-8F0C-96A77A498CAE}">
  <sheetPr>
    <pageSetUpPr fitToPage="1"/>
  </sheetPr>
  <dimension ref="A7"/>
  <sheetViews>
    <sheetView showGridLines="0" zoomScaleNormal="100" zoomScalePageLayoutView="80" workbookViewId="0">
      <selection activeCell="L13" sqref="L13"/>
    </sheetView>
  </sheetViews>
  <sheetFormatPr defaultColWidth="8.77734375" defaultRowHeight="13.8" x14ac:dyDescent="0.25"/>
  <cols>
    <col min="1" max="1" width="12.77734375" style="26" bestFit="1" customWidth="1"/>
    <col min="2" max="3" width="16.44140625" style="26" bestFit="1" customWidth="1"/>
    <col min="4" max="4" width="43.77734375" style="26" customWidth="1"/>
    <col min="5" max="5" width="12.44140625" style="26" customWidth="1"/>
    <col min="6" max="6" width="17.5546875" style="26" bestFit="1" customWidth="1"/>
    <col min="7" max="16384" width="8.77734375" style="26"/>
  </cols>
  <sheetData>
    <row r="7" spans="1:1" x14ac:dyDescent="0.25">
      <c r="A7" s="26" t="s">
        <v>238</v>
      </c>
    </row>
  </sheetData>
  <pageMargins left="0.7" right="0.7" top="0.75" bottom="0.75" header="0.3" footer="0.3"/>
  <pageSetup paperSize="5" fitToHeight="0" orientation="landscape" horizontalDpi="300" verticalDpi="300" r:id="rId1"/>
  <headerFooter>
    <oddHeader>&amp;C&amp;F
&amp;G</oddHeader>
    <oddFooter>&amp;CPage &amp;P of &amp;N</oddFooter>
  </headerFooter>
  <drawing r:id="rId2"/>
  <legacyDrawingHF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0E123C-F62D-4638-A7A9-D71DD621A162}">
  <sheetPr codeName="Sheet5"/>
  <dimension ref="A6:AV10"/>
  <sheetViews>
    <sheetView showRuler="0" zoomScaleNormal="100" zoomScalePageLayoutView="80" workbookViewId="0">
      <selection activeCell="B7" sqref="B7:B10"/>
    </sheetView>
  </sheetViews>
  <sheetFormatPr defaultColWidth="13" defaultRowHeight="13.2" x14ac:dyDescent="0.25"/>
  <cols>
    <col min="1" max="1" width="11.77734375" style="2" bestFit="1" customWidth="1"/>
    <col min="2" max="2" width="14.5546875" style="2" bestFit="1" customWidth="1"/>
    <col min="3" max="3" width="12" style="2" bestFit="1" customWidth="1"/>
    <col min="4" max="4" width="10.77734375" style="2" bestFit="1" customWidth="1"/>
    <col min="5" max="5" width="10.44140625" style="2" bestFit="1" customWidth="1"/>
    <col min="6" max="6" width="14.44140625" style="2" bestFit="1" customWidth="1"/>
    <col min="7" max="7" width="11.21875" style="2" bestFit="1" customWidth="1"/>
    <col min="8" max="8" width="14.77734375" style="2" bestFit="1" customWidth="1"/>
    <col min="9" max="9" width="10.21875" style="2" bestFit="1" customWidth="1"/>
    <col min="10" max="10" width="16" style="2" bestFit="1" customWidth="1"/>
    <col min="11" max="11" width="14.21875" style="2" bestFit="1" customWidth="1"/>
    <col min="12" max="12" width="12.44140625" style="2" bestFit="1" customWidth="1"/>
    <col min="13" max="13" width="9.21875" style="2" bestFit="1" customWidth="1"/>
    <col min="14" max="14" width="18.21875" style="2" bestFit="1" customWidth="1"/>
    <col min="15" max="15" width="17.44140625" style="2" bestFit="1" customWidth="1"/>
    <col min="16" max="16" width="9.21875" style="2" bestFit="1" customWidth="1"/>
    <col min="17" max="17" width="16.5546875" style="2" bestFit="1" customWidth="1"/>
    <col min="18" max="18" width="20.77734375" style="2" bestFit="1" customWidth="1"/>
    <col min="19" max="19" width="11.44140625" style="2" bestFit="1" customWidth="1"/>
    <col min="20" max="20" width="13.21875" style="2" bestFit="1" customWidth="1"/>
    <col min="21" max="21" width="11.5546875" style="2" bestFit="1" customWidth="1"/>
    <col min="22" max="16384" width="13" style="2"/>
  </cols>
  <sheetData>
    <row r="6" spans="1:48" ht="24" customHeight="1" x14ac:dyDescent="0.4">
      <c r="A6" s="1" t="s">
        <v>87</v>
      </c>
    </row>
    <row r="7" spans="1:48" s="4" customFormat="1" ht="14.4" x14ac:dyDescent="0.3">
      <c r="A7" s="3" t="s">
        <v>86</v>
      </c>
      <c r="B7" s="3" t="s">
        <v>12</v>
      </c>
      <c r="C7" s="3" t="s">
        <v>15</v>
      </c>
      <c r="D7" s="3" t="s">
        <v>32</v>
      </c>
      <c r="E7" s="3" t="s">
        <v>31</v>
      </c>
      <c r="F7" s="3" t="s">
        <v>33</v>
      </c>
      <c r="G7" s="3" t="s">
        <v>34</v>
      </c>
      <c r="H7" s="3" t="s">
        <v>35</v>
      </c>
      <c r="I7" s="3" t="s">
        <v>83</v>
      </c>
      <c r="J7" s="3" t="s">
        <v>13</v>
      </c>
      <c r="K7" s="3" t="s">
        <v>84</v>
      </c>
      <c r="L7" s="3" t="s">
        <v>85</v>
      </c>
      <c r="M7" s="3" t="s">
        <v>36</v>
      </c>
      <c r="N7" s="3" t="s">
        <v>37</v>
      </c>
      <c r="O7" s="3" t="s">
        <v>38</v>
      </c>
      <c r="P7" s="3" t="s">
        <v>39</v>
      </c>
      <c r="Q7" s="3" t="s">
        <v>88</v>
      </c>
      <c r="R7" s="3" t="s">
        <v>89</v>
      </c>
      <c r="S7" s="3" t="s">
        <v>90</v>
      </c>
      <c r="T7" s="3" t="s">
        <v>91</v>
      </c>
      <c r="U7" s="3" t="s">
        <v>92</v>
      </c>
      <c r="V7"/>
      <c r="W7"/>
      <c r="X7"/>
      <c r="Y7"/>
      <c r="Z7"/>
      <c r="AA7"/>
      <c r="AB7"/>
      <c r="AC7"/>
      <c r="AD7"/>
      <c r="AE7"/>
      <c r="AF7"/>
      <c r="AG7"/>
      <c r="AH7"/>
      <c r="AI7"/>
      <c r="AJ7"/>
      <c r="AK7"/>
      <c r="AL7"/>
      <c r="AM7"/>
      <c r="AN7"/>
      <c r="AO7"/>
      <c r="AP7"/>
      <c r="AQ7"/>
      <c r="AR7"/>
      <c r="AS7"/>
      <c r="AT7"/>
      <c r="AU7"/>
      <c r="AV7"/>
    </row>
    <row r="8" spans="1:48" s="6" customFormat="1" ht="14.4" x14ac:dyDescent="0.3">
      <c r="A8" s="5" t="s">
        <v>3</v>
      </c>
      <c r="B8" s="5" t="s">
        <v>3</v>
      </c>
      <c r="C8" s="5" t="s">
        <v>3</v>
      </c>
      <c r="D8" s="5" t="s">
        <v>3</v>
      </c>
      <c r="E8" s="5" t="s">
        <v>3</v>
      </c>
      <c r="F8" s="5" t="s">
        <v>3</v>
      </c>
      <c r="G8" s="5" t="s">
        <v>7</v>
      </c>
      <c r="H8" s="5" t="s">
        <v>3</v>
      </c>
      <c r="I8" s="5" t="s">
        <v>3</v>
      </c>
      <c r="J8" s="5" t="s">
        <v>7</v>
      </c>
      <c r="K8" s="5" t="s">
        <v>14</v>
      </c>
      <c r="L8" s="5" t="s">
        <v>7</v>
      </c>
      <c r="M8" s="5" t="s">
        <v>3</v>
      </c>
      <c r="N8" s="5" t="s">
        <v>3</v>
      </c>
      <c r="O8" s="5" t="s">
        <v>3</v>
      </c>
      <c r="P8" s="5" t="s">
        <v>3</v>
      </c>
      <c r="Q8" s="5" t="s">
        <v>7</v>
      </c>
      <c r="R8" s="5" t="s">
        <v>3</v>
      </c>
      <c r="S8" s="5" t="s">
        <v>7</v>
      </c>
      <c r="T8" s="5" t="s">
        <v>7</v>
      </c>
      <c r="U8" s="5" t="s">
        <v>7</v>
      </c>
      <c r="V8"/>
      <c r="W8"/>
      <c r="X8"/>
      <c r="Y8"/>
      <c r="Z8"/>
      <c r="AA8"/>
      <c r="AB8"/>
      <c r="AC8"/>
      <c r="AD8"/>
      <c r="AE8"/>
      <c r="AF8"/>
      <c r="AG8"/>
      <c r="AH8"/>
      <c r="AI8"/>
      <c r="AJ8"/>
      <c r="AK8"/>
      <c r="AL8"/>
      <c r="AM8"/>
      <c r="AN8"/>
      <c r="AO8"/>
      <c r="AP8"/>
      <c r="AQ8"/>
      <c r="AR8"/>
      <c r="AS8"/>
      <c r="AT8"/>
      <c r="AU8"/>
      <c r="AV8"/>
    </row>
    <row r="9" spans="1:48" s="6" customFormat="1" ht="14.4" x14ac:dyDescent="0.3">
      <c r="A9" s="5">
        <v>2</v>
      </c>
      <c r="B9" s="5">
        <v>5</v>
      </c>
      <c r="C9" s="5">
        <v>8</v>
      </c>
      <c r="D9" s="5">
        <v>10</v>
      </c>
      <c r="E9" s="5">
        <v>30</v>
      </c>
      <c r="F9" s="5">
        <v>5</v>
      </c>
      <c r="G9" s="5">
        <v>10</v>
      </c>
      <c r="H9" s="5">
        <v>1</v>
      </c>
      <c r="I9" s="5">
        <v>10</v>
      </c>
      <c r="J9" s="5">
        <v>10</v>
      </c>
      <c r="K9" s="5">
        <v>23.3</v>
      </c>
      <c r="L9" s="5">
        <v>10</v>
      </c>
      <c r="M9" s="5">
        <v>3</v>
      </c>
      <c r="N9" s="5">
        <v>3</v>
      </c>
      <c r="O9" s="5">
        <v>5</v>
      </c>
      <c r="P9" s="5">
        <v>30</v>
      </c>
      <c r="Q9" s="5">
        <v>10</v>
      </c>
      <c r="R9" s="5">
        <v>1</v>
      </c>
      <c r="S9" s="5">
        <v>10</v>
      </c>
      <c r="T9" s="5">
        <v>10</v>
      </c>
      <c r="U9" s="5">
        <v>10</v>
      </c>
      <c r="V9"/>
      <c r="W9"/>
      <c r="X9"/>
      <c r="Y9"/>
      <c r="Z9"/>
      <c r="AA9"/>
      <c r="AB9"/>
      <c r="AC9"/>
      <c r="AD9"/>
      <c r="AE9"/>
      <c r="AF9"/>
      <c r="AG9"/>
      <c r="AH9"/>
      <c r="AI9"/>
      <c r="AJ9"/>
      <c r="AK9"/>
      <c r="AL9"/>
      <c r="AM9"/>
      <c r="AN9"/>
      <c r="AO9"/>
      <c r="AP9"/>
      <c r="AQ9"/>
      <c r="AR9"/>
      <c r="AS9"/>
      <c r="AT9"/>
      <c r="AU9"/>
      <c r="AV9"/>
    </row>
    <row r="10" spans="1:48" s="6" customFormat="1" ht="15" thickBot="1" x14ac:dyDescent="0.35">
      <c r="A10" s="7" t="s">
        <v>4</v>
      </c>
      <c r="B10" s="7" t="s">
        <v>4</v>
      </c>
      <c r="C10" s="7" t="s">
        <v>4</v>
      </c>
      <c r="D10" s="7" t="s">
        <v>6</v>
      </c>
      <c r="E10" s="7" t="s">
        <v>6</v>
      </c>
      <c r="F10" s="7" t="s">
        <v>6</v>
      </c>
      <c r="G10" s="7" t="s">
        <v>6</v>
      </c>
      <c r="H10" s="7" t="s">
        <v>4</v>
      </c>
      <c r="I10" s="7" t="s">
        <v>6</v>
      </c>
      <c r="J10" s="7" t="s">
        <v>6</v>
      </c>
      <c r="K10" s="7" t="s">
        <v>6</v>
      </c>
      <c r="L10" s="7" t="s">
        <v>6</v>
      </c>
      <c r="M10" s="7" t="s">
        <v>4</v>
      </c>
      <c r="N10" s="7" t="s">
        <v>4</v>
      </c>
      <c r="O10" s="7" t="s">
        <v>4</v>
      </c>
      <c r="P10" s="7" t="s">
        <v>6</v>
      </c>
      <c r="Q10" s="7" t="s">
        <v>6</v>
      </c>
      <c r="R10" s="7" t="s">
        <v>6</v>
      </c>
      <c r="S10" s="7" t="s">
        <v>6</v>
      </c>
      <c r="T10" s="7" t="s">
        <v>6</v>
      </c>
      <c r="U10" s="7" t="s">
        <v>6</v>
      </c>
      <c r="V10"/>
      <c r="W10"/>
      <c r="X10"/>
      <c r="Y10"/>
      <c r="Z10"/>
      <c r="AA10"/>
      <c r="AB10"/>
      <c r="AC10"/>
      <c r="AD10"/>
      <c r="AE10"/>
      <c r="AF10"/>
      <c r="AG10"/>
      <c r="AH10"/>
      <c r="AI10"/>
      <c r="AJ10"/>
      <c r="AK10"/>
      <c r="AL10"/>
      <c r="AM10"/>
      <c r="AN10"/>
      <c r="AO10"/>
      <c r="AP10"/>
      <c r="AQ10"/>
      <c r="AR10"/>
      <c r="AS10"/>
      <c r="AT10"/>
      <c r="AU10"/>
      <c r="AV10"/>
    </row>
  </sheetData>
  <pageMargins left="0.7" right="0.7" top="0.75" bottom="0.75" header="0.3" footer="0.3"/>
  <pageSetup paperSize="5" scale="60" fitToHeight="0" orientation="landscape" r:id="rId1"/>
  <headerFooter>
    <oddHeader>&amp;C&amp;F
&amp;G</oddHeader>
    <oddFooter>Page &amp;P of &amp;N</oddFooter>
  </headerFooter>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1CE375-1413-44A3-8C05-44BB023305A4}">
  <sheetPr codeName="Sheet6"/>
  <dimension ref="A6:G10"/>
  <sheetViews>
    <sheetView zoomScaleNormal="100" zoomScalePageLayoutView="80" workbookViewId="0">
      <selection activeCell="C15" sqref="C15"/>
    </sheetView>
  </sheetViews>
  <sheetFormatPr defaultColWidth="11.5546875" defaultRowHeight="13.2" x14ac:dyDescent="0.25"/>
  <cols>
    <col min="1" max="1" width="19.21875" style="2" bestFit="1" customWidth="1"/>
    <col min="2" max="2" width="18.5546875" style="2" bestFit="1" customWidth="1"/>
    <col min="3" max="3" width="14.21875" style="2" bestFit="1" customWidth="1"/>
    <col min="4" max="4" width="17.5546875" style="2" bestFit="1" customWidth="1"/>
    <col min="5" max="5" width="10.77734375" style="2" bestFit="1" customWidth="1"/>
    <col min="6" max="6" width="9.77734375" style="2" bestFit="1" customWidth="1"/>
    <col min="7" max="7" width="10.77734375" style="2" bestFit="1" customWidth="1"/>
    <col min="8" max="16384" width="11.5546875" style="2"/>
  </cols>
  <sheetData>
    <row r="6" spans="1:7" ht="25.5" customHeight="1" x14ac:dyDescent="0.4">
      <c r="A6" s="8" t="s">
        <v>87</v>
      </c>
    </row>
    <row r="7" spans="1:7" s="4" customFormat="1" x14ac:dyDescent="0.25">
      <c r="A7" s="3" t="s">
        <v>42</v>
      </c>
      <c r="B7" s="3" t="s">
        <v>45</v>
      </c>
      <c r="C7" s="3" t="s">
        <v>46</v>
      </c>
      <c r="D7" s="3" t="s">
        <v>47</v>
      </c>
      <c r="E7" s="3" t="s">
        <v>48</v>
      </c>
      <c r="F7" s="3" t="s">
        <v>44</v>
      </c>
      <c r="G7" s="3" t="s">
        <v>43</v>
      </c>
    </row>
    <row r="8" spans="1:7" s="6" customFormat="1" x14ac:dyDescent="0.25">
      <c r="A8" s="5" t="s">
        <v>5</v>
      </c>
      <c r="B8" s="5" t="s">
        <v>14</v>
      </c>
      <c r="C8" s="5" t="s">
        <v>14</v>
      </c>
      <c r="D8" s="5" t="s">
        <v>3</v>
      </c>
      <c r="E8" s="5" t="s">
        <v>5</v>
      </c>
      <c r="F8" s="5" t="s">
        <v>3</v>
      </c>
      <c r="G8" s="5" t="s">
        <v>3</v>
      </c>
    </row>
    <row r="9" spans="1:7" s="6" customFormat="1" x14ac:dyDescent="0.25">
      <c r="A9" s="5">
        <v>5</v>
      </c>
      <c r="B9" s="5">
        <v>23.3</v>
      </c>
      <c r="C9" s="5">
        <v>11.4</v>
      </c>
      <c r="D9" s="5">
        <v>3</v>
      </c>
      <c r="E9" s="5">
        <v>17</v>
      </c>
      <c r="F9" s="5">
        <v>5</v>
      </c>
      <c r="G9" s="5">
        <v>18</v>
      </c>
    </row>
    <row r="10" spans="1:7" s="6" customFormat="1" ht="13.8" thickBot="1" x14ac:dyDescent="0.3">
      <c r="A10" s="7" t="s">
        <v>4</v>
      </c>
      <c r="B10" s="7" t="s">
        <v>6</v>
      </c>
      <c r="C10" s="7" t="s">
        <v>6</v>
      </c>
      <c r="D10" s="7" t="s">
        <v>6</v>
      </c>
      <c r="E10" s="7" t="s">
        <v>6</v>
      </c>
      <c r="F10" s="7" t="s">
        <v>6</v>
      </c>
      <c r="G10" s="7" t="s">
        <v>6</v>
      </c>
    </row>
  </sheetData>
  <pageMargins left="0.7" right="0.7" top="0.75" bottom="0.75" header="0.3" footer="0.3"/>
  <pageSetup paperSize="5" scale="60" fitToHeight="0" orientation="landscape" r:id="rId1"/>
  <headerFooter>
    <oddHeader>&amp;C&amp;F
&amp;G</oddHeader>
    <oddFooter>Page &amp;P of &amp;N</oddFooter>
  </headerFooter>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EDC812-7C53-45BF-9CDC-0C157FD9A39F}">
  <sheetPr codeName="Sheet7"/>
  <dimension ref="A7:AL11"/>
  <sheetViews>
    <sheetView zoomScaleNormal="100" zoomScalePageLayoutView="80" workbookViewId="0">
      <selection activeCell="C15" sqref="C15"/>
    </sheetView>
  </sheetViews>
  <sheetFormatPr defaultColWidth="8.77734375" defaultRowHeight="13.2" x14ac:dyDescent="0.25"/>
  <cols>
    <col min="1" max="1" width="17.77734375" style="2" bestFit="1" customWidth="1"/>
    <col min="2" max="2" width="18.5546875" style="2" bestFit="1" customWidth="1"/>
    <col min="3" max="3" width="17.77734375" style="2" bestFit="1" customWidth="1"/>
    <col min="4" max="4" width="9.77734375" style="2" bestFit="1" customWidth="1"/>
    <col min="5" max="6" width="9.21875" style="2" bestFit="1" customWidth="1"/>
    <col min="7" max="7" width="17.21875" style="2" bestFit="1" customWidth="1"/>
    <col min="8" max="8" width="18.77734375" style="2" bestFit="1" customWidth="1"/>
    <col min="9" max="9" width="17.77734375" style="2" bestFit="1" customWidth="1"/>
    <col min="10" max="10" width="11.5546875" style="2" bestFit="1" customWidth="1"/>
    <col min="11" max="11" width="11.21875" style="2" bestFit="1" customWidth="1"/>
    <col min="12" max="12" width="14.77734375" style="2" bestFit="1" customWidth="1"/>
    <col min="13" max="13" width="16.21875" style="2" bestFit="1" customWidth="1"/>
    <col min="14" max="14" width="21.77734375" style="2" bestFit="1" customWidth="1"/>
    <col min="15" max="15" width="19.5546875" style="2" bestFit="1" customWidth="1"/>
    <col min="16" max="16" width="10.77734375" style="2" bestFit="1" customWidth="1"/>
    <col min="17" max="17" width="18" style="2" bestFit="1" customWidth="1"/>
    <col min="18" max="18" width="9.21875" style="2" bestFit="1" customWidth="1"/>
    <col min="19" max="19" width="10.77734375" style="2" bestFit="1" customWidth="1"/>
    <col min="20" max="20" width="11.21875" style="2" bestFit="1" customWidth="1"/>
    <col min="21" max="21" width="16.21875" style="2" bestFit="1" customWidth="1"/>
    <col min="22" max="22" width="9.77734375" style="2" bestFit="1" customWidth="1"/>
    <col min="23" max="23" width="11.44140625" style="2" customWidth="1"/>
    <col min="24" max="24" width="10.77734375" style="2" bestFit="1" customWidth="1"/>
    <col min="25" max="25" width="16" style="2" bestFit="1" customWidth="1"/>
    <col min="26" max="26" width="12.5546875" style="2" bestFit="1" customWidth="1"/>
    <col min="27" max="27" width="11.44140625" style="2" customWidth="1"/>
    <col min="28" max="28" width="9.77734375" style="2" bestFit="1" customWidth="1"/>
    <col min="29" max="29" width="12.21875" style="2" bestFit="1" customWidth="1"/>
    <col min="30" max="30" width="13.21875" style="2" bestFit="1" customWidth="1"/>
    <col min="31" max="31" width="19.5546875" style="2" bestFit="1" customWidth="1"/>
    <col min="32" max="32" width="19.44140625" style="2" bestFit="1" customWidth="1"/>
    <col min="33" max="33" width="17.77734375" style="2" bestFit="1" customWidth="1"/>
    <col min="34" max="35" width="9.21875" style="2" bestFit="1" customWidth="1"/>
    <col min="36" max="36" width="11.44140625" style="2" bestFit="1" customWidth="1"/>
    <col min="37" max="37" width="17.44140625" style="2" bestFit="1" customWidth="1"/>
    <col min="38" max="38" width="9.21875" style="2" bestFit="1" customWidth="1"/>
    <col min="39" max="16384" width="8.77734375" style="2"/>
  </cols>
  <sheetData>
    <row r="7" spans="1:38" ht="21" x14ac:dyDescent="0.4">
      <c r="A7" s="8" t="s">
        <v>87</v>
      </c>
    </row>
    <row r="8" spans="1:38" x14ac:dyDescent="0.25">
      <c r="A8" s="3" t="s">
        <v>49</v>
      </c>
      <c r="B8" s="3" t="s">
        <v>45</v>
      </c>
      <c r="C8" s="3" t="s">
        <v>50</v>
      </c>
      <c r="D8" s="3" t="s">
        <v>51</v>
      </c>
      <c r="E8" s="3" t="s">
        <v>52</v>
      </c>
      <c r="F8" s="3" t="s">
        <v>53</v>
      </c>
      <c r="G8" s="3" t="s">
        <v>54</v>
      </c>
      <c r="H8" s="3" t="s">
        <v>55</v>
      </c>
      <c r="I8" s="3" t="s">
        <v>56</v>
      </c>
      <c r="J8" s="3" t="s">
        <v>57</v>
      </c>
      <c r="K8" s="3" t="s">
        <v>58</v>
      </c>
      <c r="L8" s="3" t="s">
        <v>59</v>
      </c>
      <c r="M8" s="3" t="s">
        <v>60</v>
      </c>
      <c r="N8" s="3" t="s">
        <v>61</v>
      </c>
      <c r="O8" s="3" t="s">
        <v>62</v>
      </c>
      <c r="P8" s="3" t="s">
        <v>63</v>
      </c>
      <c r="Q8" s="3" t="s">
        <v>64</v>
      </c>
      <c r="R8" s="3" t="s">
        <v>41</v>
      </c>
      <c r="S8" s="3" t="s">
        <v>65</v>
      </c>
      <c r="T8" s="3" t="s">
        <v>66</v>
      </c>
      <c r="U8" s="3" t="s">
        <v>67</v>
      </c>
      <c r="V8" s="3" t="s">
        <v>68</v>
      </c>
      <c r="W8" s="3" t="s">
        <v>69</v>
      </c>
      <c r="X8" s="3" t="s">
        <v>70</v>
      </c>
      <c r="Y8" s="3" t="s">
        <v>71</v>
      </c>
      <c r="Z8" s="3" t="s">
        <v>72</v>
      </c>
      <c r="AA8" s="3" t="s">
        <v>73</v>
      </c>
      <c r="AB8" s="3" t="s">
        <v>74</v>
      </c>
      <c r="AC8" s="3" t="s">
        <v>75</v>
      </c>
      <c r="AD8" s="3" t="s">
        <v>76</v>
      </c>
      <c r="AE8" s="3" t="s">
        <v>77</v>
      </c>
      <c r="AF8" s="3" t="s">
        <v>78</v>
      </c>
      <c r="AG8" s="3" t="s">
        <v>40</v>
      </c>
      <c r="AH8" s="3" t="s">
        <v>9</v>
      </c>
      <c r="AI8" s="3" t="s">
        <v>79</v>
      </c>
      <c r="AJ8" s="3" t="s">
        <v>80</v>
      </c>
      <c r="AK8" s="3" t="s">
        <v>81</v>
      </c>
      <c r="AL8" s="3" t="s">
        <v>82</v>
      </c>
    </row>
    <row r="9" spans="1:38" s="6" customFormat="1" x14ac:dyDescent="0.25">
      <c r="A9" s="5" t="s">
        <v>5</v>
      </c>
      <c r="B9" s="5" t="s">
        <v>14</v>
      </c>
      <c r="C9" s="5" t="s">
        <v>3</v>
      </c>
      <c r="D9" s="5" t="s">
        <v>3</v>
      </c>
      <c r="E9" s="5" t="s">
        <v>3</v>
      </c>
      <c r="F9" s="5" t="s">
        <v>3</v>
      </c>
      <c r="G9" s="5" t="s">
        <v>3</v>
      </c>
      <c r="H9" s="5" t="s">
        <v>14</v>
      </c>
      <c r="I9" s="5" t="s">
        <v>3</v>
      </c>
      <c r="J9" s="5" t="s">
        <v>3</v>
      </c>
      <c r="K9" s="5" t="s">
        <v>3</v>
      </c>
      <c r="L9" s="5" t="s">
        <v>3</v>
      </c>
      <c r="M9" s="5" t="s">
        <v>3</v>
      </c>
      <c r="N9" s="5" t="s">
        <v>3</v>
      </c>
      <c r="O9" s="5" t="s">
        <v>3</v>
      </c>
      <c r="P9" s="5" t="s">
        <v>3</v>
      </c>
      <c r="Q9" s="5" t="s">
        <v>3</v>
      </c>
      <c r="R9" s="5" t="s">
        <v>3</v>
      </c>
      <c r="S9" s="5" t="s">
        <v>3</v>
      </c>
      <c r="T9" s="5" t="s">
        <v>3</v>
      </c>
      <c r="U9" s="5" t="s">
        <v>3</v>
      </c>
      <c r="V9" s="5" t="s">
        <v>3</v>
      </c>
      <c r="W9" s="5" t="s">
        <v>3</v>
      </c>
      <c r="X9" s="5" t="s">
        <v>3</v>
      </c>
      <c r="Y9" s="5" t="s">
        <v>3</v>
      </c>
      <c r="Z9" s="5" t="s">
        <v>3</v>
      </c>
      <c r="AA9" s="5" t="s">
        <v>7</v>
      </c>
      <c r="AB9" s="5" t="s">
        <v>3</v>
      </c>
      <c r="AC9" s="5" t="s">
        <v>3</v>
      </c>
      <c r="AD9" s="5" t="s">
        <v>5</v>
      </c>
      <c r="AE9" s="5" t="s">
        <v>5</v>
      </c>
      <c r="AF9" s="5" t="s">
        <v>5</v>
      </c>
      <c r="AG9" s="5" t="s">
        <v>3</v>
      </c>
      <c r="AH9" s="5" t="s">
        <v>3</v>
      </c>
      <c r="AI9" s="5" t="s">
        <v>5</v>
      </c>
      <c r="AJ9" s="5" t="s">
        <v>5</v>
      </c>
      <c r="AK9" s="5" t="s">
        <v>5</v>
      </c>
      <c r="AL9" s="5" t="s">
        <v>3</v>
      </c>
    </row>
    <row r="10" spans="1:38" s="6" customFormat="1" x14ac:dyDescent="0.25">
      <c r="A10" s="5">
        <v>15</v>
      </c>
      <c r="B10" s="5">
        <v>23.3</v>
      </c>
      <c r="C10" s="5">
        <v>5</v>
      </c>
      <c r="D10" s="5">
        <v>6</v>
      </c>
      <c r="E10" s="5">
        <v>10</v>
      </c>
      <c r="F10" s="5">
        <v>10</v>
      </c>
      <c r="G10" s="5">
        <v>3</v>
      </c>
      <c r="H10" s="5">
        <v>13.2</v>
      </c>
      <c r="I10" s="5">
        <v>5</v>
      </c>
      <c r="J10" s="5">
        <v>15</v>
      </c>
      <c r="K10" s="5">
        <v>15</v>
      </c>
      <c r="L10" s="5">
        <v>3</v>
      </c>
      <c r="M10" s="5">
        <v>5</v>
      </c>
      <c r="N10" s="5">
        <v>5</v>
      </c>
      <c r="O10" s="5">
        <v>5</v>
      </c>
      <c r="P10" s="5">
        <v>1</v>
      </c>
      <c r="Q10" s="5">
        <v>5</v>
      </c>
      <c r="R10" s="5">
        <v>12</v>
      </c>
      <c r="S10" s="5">
        <v>10</v>
      </c>
      <c r="T10" s="5">
        <v>1</v>
      </c>
      <c r="U10" s="5">
        <v>8</v>
      </c>
      <c r="V10" s="5">
        <v>6</v>
      </c>
      <c r="W10" s="5">
        <v>5</v>
      </c>
      <c r="X10" s="5">
        <v>5</v>
      </c>
      <c r="Y10" s="5">
        <v>5</v>
      </c>
      <c r="Z10" s="5">
        <v>8</v>
      </c>
      <c r="AA10" s="5">
        <v>10</v>
      </c>
      <c r="AB10" s="5">
        <v>5</v>
      </c>
      <c r="AC10" s="5">
        <v>10</v>
      </c>
      <c r="AD10" s="5">
        <v>5</v>
      </c>
      <c r="AE10" s="5">
        <v>3</v>
      </c>
      <c r="AF10" s="5">
        <v>5</v>
      </c>
      <c r="AG10" s="5">
        <v>5</v>
      </c>
      <c r="AH10" s="5">
        <v>10</v>
      </c>
      <c r="AI10" s="5">
        <v>5</v>
      </c>
      <c r="AJ10" s="5">
        <v>3</v>
      </c>
      <c r="AK10" s="5">
        <v>5</v>
      </c>
      <c r="AL10" s="5">
        <v>30</v>
      </c>
    </row>
    <row r="11" spans="1:38" s="6" customFormat="1" ht="13.8" thickBot="1" x14ac:dyDescent="0.3">
      <c r="A11" s="7" t="s">
        <v>4</v>
      </c>
      <c r="B11" s="7" t="s">
        <v>6</v>
      </c>
      <c r="C11" s="7" t="s">
        <v>4</v>
      </c>
      <c r="D11" s="7" t="s">
        <v>6</v>
      </c>
      <c r="E11" s="7" t="s">
        <v>6</v>
      </c>
      <c r="F11" s="7" t="s">
        <v>6</v>
      </c>
      <c r="G11" s="7" t="s">
        <v>6</v>
      </c>
      <c r="H11" s="7" t="s">
        <v>6</v>
      </c>
      <c r="I11" s="7" t="s">
        <v>6</v>
      </c>
      <c r="J11" s="7" t="s">
        <v>6</v>
      </c>
      <c r="K11" s="7" t="s">
        <v>6</v>
      </c>
      <c r="L11" s="7" t="s">
        <v>6</v>
      </c>
      <c r="M11" s="7" t="s">
        <v>6</v>
      </c>
      <c r="N11" s="7" t="s">
        <v>6</v>
      </c>
      <c r="O11" s="7" t="s">
        <v>6</v>
      </c>
      <c r="P11" s="7" t="s">
        <v>6</v>
      </c>
      <c r="Q11" s="7" t="s">
        <v>6</v>
      </c>
      <c r="R11" s="7" t="s">
        <v>6</v>
      </c>
      <c r="S11" s="7" t="s">
        <v>6</v>
      </c>
      <c r="T11" s="7" t="s">
        <v>6</v>
      </c>
      <c r="U11" s="7" t="s">
        <v>6</v>
      </c>
      <c r="V11" s="7" t="s">
        <v>6</v>
      </c>
      <c r="W11" s="7" t="s">
        <v>6</v>
      </c>
      <c r="X11" s="7" t="s">
        <v>6</v>
      </c>
      <c r="Y11" s="7" t="s">
        <v>6</v>
      </c>
      <c r="Z11" s="7" t="s">
        <v>6</v>
      </c>
      <c r="AA11" s="7" t="s">
        <v>6</v>
      </c>
      <c r="AB11" s="7" t="s">
        <v>6</v>
      </c>
      <c r="AC11" s="7" t="s">
        <v>6</v>
      </c>
      <c r="AD11" s="7" t="s">
        <v>6</v>
      </c>
      <c r="AE11" s="7" t="s">
        <v>6</v>
      </c>
      <c r="AF11" s="7" t="s">
        <v>6</v>
      </c>
      <c r="AG11" s="7" t="s">
        <v>6</v>
      </c>
      <c r="AH11" s="7" t="s">
        <v>6</v>
      </c>
      <c r="AI11" s="7" t="s">
        <v>6</v>
      </c>
      <c r="AJ11" s="7" t="s">
        <v>6</v>
      </c>
      <c r="AK11" s="7" t="s">
        <v>6</v>
      </c>
      <c r="AL11" s="7" t="s">
        <v>6</v>
      </c>
    </row>
  </sheetData>
  <pageMargins left="0.7" right="0.7" top="0.75" bottom="0.75" header="0.3" footer="0.3"/>
  <pageSetup paperSize="5" scale="60" fitToHeight="0" orientation="landscape" r:id="rId1"/>
  <headerFooter>
    <oddHeader>&amp;C&amp;F
&amp;G</oddHeader>
    <oddFooter>Page &amp;P of &amp;N</oddFooter>
  </headerFooter>
  <drawing r:id="rId2"/>
  <legacyDrawingHF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5FB347-8996-482E-A1F6-ECD3A4FDF23B}">
  <sheetPr codeName="Sheet8"/>
  <dimension ref="A6:O10"/>
  <sheetViews>
    <sheetView zoomScaleNormal="100" zoomScalePageLayoutView="80" workbookViewId="0">
      <selection activeCell="F17" sqref="F17"/>
    </sheetView>
  </sheetViews>
  <sheetFormatPr defaultColWidth="9.21875" defaultRowHeight="13.8" x14ac:dyDescent="0.25"/>
  <cols>
    <col min="1" max="1" width="11.44140625" style="9" bestFit="1" customWidth="1"/>
    <col min="2" max="2" width="9.21875" style="9" bestFit="1" customWidth="1"/>
    <col min="3" max="3" width="15.5546875" style="9" bestFit="1" customWidth="1"/>
    <col min="4" max="4" width="15.77734375" style="9" bestFit="1" customWidth="1"/>
    <col min="5" max="5" width="16.77734375" style="9" bestFit="1" customWidth="1"/>
    <col min="6" max="6" width="20.21875" style="9" bestFit="1" customWidth="1"/>
    <col min="7" max="7" width="12.77734375" style="9" bestFit="1" customWidth="1"/>
    <col min="8" max="8" width="21.21875" style="9" bestFit="1" customWidth="1"/>
    <col min="9" max="9" width="18.77734375" style="9" bestFit="1" customWidth="1"/>
    <col min="10" max="10" width="17.44140625" style="9" bestFit="1" customWidth="1"/>
    <col min="11" max="11" width="19.21875" style="9" bestFit="1" customWidth="1"/>
    <col min="12" max="12" width="14.5546875" style="9" bestFit="1" customWidth="1"/>
    <col min="13" max="13" width="17.5546875" style="9" bestFit="1" customWidth="1"/>
    <col min="14" max="14" width="15.44140625" style="9" bestFit="1" customWidth="1"/>
    <col min="15" max="15" width="13.5546875" style="9" bestFit="1" customWidth="1"/>
    <col min="16" max="16384" width="9.21875" style="9"/>
  </cols>
  <sheetData>
    <row r="6" spans="1:15" ht="21" x14ac:dyDescent="0.4">
      <c r="A6" s="8" t="s">
        <v>87</v>
      </c>
    </row>
    <row r="7" spans="1:15" x14ac:dyDescent="0.25">
      <c r="A7" s="3" t="s">
        <v>16</v>
      </c>
      <c r="B7" s="3" t="s">
        <v>17</v>
      </c>
      <c r="C7" s="3" t="s">
        <v>18</v>
      </c>
      <c r="D7" s="3" t="s">
        <v>19</v>
      </c>
      <c r="E7" s="3" t="s">
        <v>20</v>
      </c>
      <c r="F7" s="3" t="s">
        <v>21</v>
      </c>
      <c r="G7" s="3" t="s">
        <v>22</v>
      </c>
      <c r="H7" s="3" t="s">
        <v>23</v>
      </c>
      <c r="I7" s="3" t="s">
        <v>24</v>
      </c>
      <c r="J7" s="3" t="s">
        <v>25</v>
      </c>
      <c r="K7" s="3" t="s">
        <v>26</v>
      </c>
      <c r="L7" s="3" t="s">
        <v>27</v>
      </c>
      <c r="M7" s="3" t="s">
        <v>29</v>
      </c>
      <c r="N7" s="3" t="s">
        <v>30</v>
      </c>
      <c r="O7" s="3" t="s">
        <v>28</v>
      </c>
    </row>
    <row r="8" spans="1:15" x14ac:dyDescent="0.25">
      <c r="A8" s="5" t="s">
        <v>5</v>
      </c>
      <c r="B8" s="5" t="s">
        <v>3</v>
      </c>
      <c r="C8" s="5" t="s">
        <v>3</v>
      </c>
      <c r="D8" s="5" t="s">
        <v>3</v>
      </c>
      <c r="E8" s="5" t="s">
        <v>3</v>
      </c>
      <c r="F8" s="5" t="s">
        <v>3</v>
      </c>
      <c r="G8" s="5" t="s">
        <v>3</v>
      </c>
      <c r="H8" s="5" t="s">
        <v>3</v>
      </c>
      <c r="I8" s="5" t="s">
        <v>14</v>
      </c>
      <c r="J8" s="5" t="s">
        <v>3</v>
      </c>
      <c r="K8" s="5" t="s">
        <v>7</v>
      </c>
      <c r="L8" s="5" t="s">
        <v>3</v>
      </c>
      <c r="M8" s="5" t="s">
        <v>3</v>
      </c>
      <c r="N8" s="5" t="s">
        <v>3</v>
      </c>
      <c r="O8" s="5" t="s">
        <v>3</v>
      </c>
    </row>
    <row r="9" spans="1:15" x14ac:dyDescent="0.25">
      <c r="A9" s="5">
        <v>5</v>
      </c>
      <c r="B9" s="5">
        <v>5</v>
      </c>
      <c r="C9" s="5">
        <v>4</v>
      </c>
      <c r="D9" s="5">
        <v>3</v>
      </c>
      <c r="E9" s="5">
        <v>70</v>
      </c>
      <c r="F9" s="5">
        <v>2</v>
      </c>
      <c r="G9" s="5">
        <v>1</v>
      </c>
      <c r="H9" s="5">
        <v>3</v>
      </c>
      <c r="I9" s="5">
        <v>23.3</v>
      </c>
      <c r="J9" s="5">
        <v>1</v>
      </c>
      <c r="K9" s="5">
        <v>10</v>
      </c>
      <c r="L9" s="5">
        <v>1</v>
      </c>
      <c r="M9" s="5">
        <v>2</v>
      </c>
      <c r="N9" s="5">
        <v>10</v>
      </c>
      <c r="O9" s="5">
        <v>20</v>
      </c>
    </row>
    <row r="10" spans="1:15" ht="14.4" thickBot="1" x14ac:dyDescent="0.3">
      <c r="A10" s="7" t="s">
        <v>4</v>
      </c>
      <c r="B10" s="7" t="s">
        <v>6</v>
      </c>
      <c r="C10" s="7" t="s">
        <v>6</v>
      </c>
      <c r="D10" s="7" t="s">
        <v>6</v>
      </c>
      <c r="E10" s="7" t="s">
        <v>6</v>
      </c>
      <c r="F10" s="7" t="s">
        <v>6</v>
      </c>
      <c r="G10" s="7" t="s">
        <v>6</v>
      </c>
      <c r="H10" s="7" t="s">
        <v>6</v>
      </c>
      <c r="I10" s="7" t="s">
        <v>6</v>
      </c>
      <c r="J10" s="7" t="s">
        <v>6</v>
      </c>
      <c r="K10" s="7" t="s">
        <v>6</v>
      </c>
      <c r="L10" s="7" t="s">
        <v>6</v>
      </c>
      <c r="M10" s="7" t="s">
        <v>6</v>
      </c>
      <c r="N10" s="7" t="s">
        <v>6</v>
      </c>
      <c r="O10" s="7" t="s">
        <v>6</v>
      </c>
    </row>
  </sheetData>
  <pageMargins left="0.7" right="0.7" top="0.75" bottom="0.75" header="0.3" footer="0.3"/>
  <pageSetup paperSize="5" scale="60" orientation="landscape" r:id="rId1"/>
  <headerFooter>
    <oddHeader>&amp;C&amp;F
&amp;G</oddHeader>
    <oddFooter>Page &amp;P of &amp;N</oddFooter>
  </headerFooter>
  <drawing r:id="rId2"/>
  <legacyDrawingHF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C6DDC378B2493499FE4EF60DCE6B9FD" ma:contentTypeVersion="22" ma:contentTypeDescription="Create a new document." ma:contentTypeScope="" ma:versionID="6a2e650a88bfb471928cdcc0226921c8">
  <xsd:schema xmlns:xsd="http://www.w3.org/2001/XMLSchema" xmlns:xs="http://www.w3.org/2001/XMLSchema" xmlns:p="http://schemas.microsoft.com/office/2006/metadata/properties" xmlns:ns2="ee0d1073-b73c-4cf9-a2e0-1985adf7d54f" xmlns:ns3="40d5e942-b616-4148-b913-208689c94f34" targetNamespace="http://schemas.microsoft.com/office/2006/metadata/properties" ma:root="true" ma:fieldsID="5fb0c8f1a87ac0074c28499eac87d428" ns2:_="" ns3:_="">
    <xsd:import namespace="ee0d1073-b73c-4cf9-a2e0-1985adf7d54f"/>
    <xsd:import namespace="40d5e942-b616-4148-b913-208689c94f34"/>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1"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0d5e942-b616-4148-b913-208689c94f34"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0d5e942-b616-4148-b913-208689c94f34">
      <Terms xmlns="http://schemas.microsoft.com/office/infopath/2007/PartnerControls"/>
    </lcf76f155ced4ddcb4097134ff3c332f>
    <TaxCatchAll xmlns="ee0d1073-b73c-4cf9-a2e0-1985adf7d54f" xsi:nil="true"/>
    <_dlc_DocId xmlns="ee0d1073-b73c-4cf9-a2e0-1985adf7d54f">3XNNPFDRQHSR-1976158639-1869</_dlc_DocId>
    <_dlc_DocIdUrl xmlns="ee0d1073-b73c-4cf9-a2e0-1985adf7d54f">
      <Url>https://myfloridacfo.sharepoint.com/sites/FLP/_layouts/15/DocIdRedir.aspx?ID=3XNNPFDRQHSR-1976158639-1869</Url>
      <Description>3XNNPFDRQHSR-1976158639-1869</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6EA53E55-8220-4A13-AC73-3A8CE69169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40d5e942-b616-4148-b913-208689c94f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2CB643-46B5-4C4B-BA73-CD3A166EF606}">
  <ds:schemaRefs>
    <ds:schemaRef ds:uri="http://purl.org/dc/terms/"/>
    <ds:schemaRef ds:uri="ee0d1073-b73c-4cf9-a2e0-1985adf7d54f"/>
    <ds:schemaRef ds:uri="http://schemas.openxmlformats.org/package/2006/metadata/core-properties"/>
    <ds:schemaRef ds:uri="http://purl.org/dc/elements/1.1/"/>
    <ds:schemaRef ds:uri="40d5e942-b616-4148-b913-208689c94f34"/>
    <ds:schemaRef ds:uri="http://schemas.microsoft.com/office/2006/metadata/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customXml/itemProps4.xml><?xml version="1.0" encoding="utf-8"?>
<ds:datastoreItem xmlns:ds="http://schemas.openxmlformats.org/officeDocument/2006/customXml" ds:itemID="{8616591E-A6FC-46CC-99F5-522FB75BF9C0}">
  <ds:schemaRefs>
    <ds:schemaRef ds:uri="http://schemas.microsoft.com/sharepoint/event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Version History</vt:lpstr>
      <vt:lpstr>General Information</vt:lpstr>
      <vt:lpstr>File Format Legend</vt:lpstr>
      <vt:lpstr>File Format</vt:lpstr>
      <vt:lpstr>Sample Data</vt:lpstr>
      <vt:lpstr>Voucher Header</vt:lpstr>
      <vt:lpstr>Voucher Line</vt:lpstr>
      <vt:lpstr>Voucher Distribution</vt:lpstr>
      <vt:lpstr>Voucher Payment</vt:lpstr>
    </vt:vector>
  </TitlesOfParts>
  <Company>Accenture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ARI012-Outbound ACH NOC Deposit Data-Layout</dc:title>
  <dc:creator>Ryan Blane</dc:creator>
  <cp:lastModifiedBy>Darling, TJ</cp:lastModifiedBy>
  <cp:lastPrinted>2020-04-10T10:48:29Z</cp:lastPrinted>
  <dcterms:created xsi:type="dcterms:W3CDTF">2013-04-16T15:33:16Z</dcterms:created>
  <dcterms:modified xsi:type="dcterms:W3CDTF">2025-12-15T14:59:35Z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0x010100CC6DDC378B2493499FE4EF60DCE6B9FD</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89414919-45b6-4e98-862b-e77387de8323</vt:lpwstr>
  </property>
  <property fmtid="{D5CDD505-2E9C-101B-9397-08002B2CF9AE}" pid="12" name="Order">
    <vt:r8>186900</vt:r8>
  </property>
  <property fmtid="{D5CDD505-2E9C-101B-9397-08002B2CF9AE}" pid="13" name="MediaServiceImageTags">
    <vt:lpwstr/>
  </property>
</Properties>
</file>