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7328"/>
  <workbookPr codeName="ThisWorkbook" defaultThemeVersion="124226"/>
  <mc:AlternateContent xmlns:mc="http://schemas.openxmlformats.org/markup-compatibility/2006">
    <mc:Choice Requires="x15">
      <x15ac:absPath xmlns:x15ac="http://schemas.microsoft.com/office/spreadsheetml/2010/11/ac" url="C:\Users\darlingt\Downloads\"/>
    </mc:Choice>
  </mc:AlternateContent>
  <xr:revisionPtr revIDLastSave="0" documentId="13_ncr:1_{926F0448-7012-4CED-9281-609936222FA4}" xr6:coauthVersionLast="47" xr6:coauthVersionMax="47" xr10:uidLastSave="{00000000-0000-0000-0000-000000000000}"/>
  <bookViews>
    <workbookView xWindow="19090" yWindow="-110" windowWidth="19420" windowHeight="10300" tabRatio="808" activeTab="3" xr2:uid="{00000000-000D-0000-FFFF-FFFF00000000}"/>
  </bookViews>
  <sheets>
    <sheet name="Version History" sheetId="13" r:id="rId1"/>
    <sheet name="General Information" sheetId="29" r:id="rId2"/>
    <sheet name="File Format Legend" sheetId="30" r:id="rId3"/>
    <sheet name="File Format" sheetId="31" r:id="rId4"/>
  </sheets>
  <definedNames>
    <definedName name="_xlnm._FilterDatabase" localSheetId="3" hidden="1">'File Format'!$A$11:$L$87</definedName>
  </definedNames>
  <calcPr calcId="191028"/>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B7" i="30" l="1"/>
</calcChain>
</file>

<file path=xl/sharedStrings.xml><?xml version="1.0" encoding="utf-8"?>
<sst xmlns="http://schemas.openxmlformats.org/spreadsheetml/2006/main" count="625" uniqueCount="300">
  <si>
    <t>Version History</t>
  </si>
  <si>
    <t>Version Number</t>
  </si>
  <si>
    <t>Date</t>
  </si>
  <si>
    <t>Revision Notes</t>
  </si>
  <si>
    <t>Initial Draft Version</t>
  </si>
  <si>
    <t>Update based on new guidelines</t>
  </si>
  <si>
    <t>Administrative update completed to Update the Business and Technical information</t>
  </si>
  <si>
    <t>ARI006-Inbound Customer Spreadsheet Upload</t>
  </si>
  <si>
    <t xml:space="preserve">Layout Contents </t>
  </si>
  <si>
    <t>Description</t>
  </si>
  <si>
    <t>This Interface layout contains the following sections (tabs):</t>
  </si>
  <si>
    <t>Version History:</t>
  </si>
  <si>
    <t>Log and track the version history of the layout.</t>
  </si>
  <si>
    <t>General Information:</t>
  </si>
  <si>
    <t>Contains information about the layout, its content and tabs.</t>
  </si>
  <si>
    <t>File Format Legend:</t>
  </si>
  <si>
    <t>Describes the column headings in the File Format Tab.</t>
  </si>
  <si>
    <t>File Format:</t>
  </si>
  <si>
    <t>The file format specifies the format in which data file is expected or sent by Florida PALM.</t>
  </si>
  <si>
    <t xml:space="preserve"> File Name</t>
  </si>
  <si>
    <t>Interface Overview</t>
  </si>
  <si>
    <t>Agency_ARI006_D_YYYYMMDD-HHMM.txt</t>
  </si>
  <si>
    <t>Inbound interface that provides customer data from agency business systems.</t>
  </si>
  <si>
    <t>Business &amp; Technical Information</t>
  </si>
  <si>
    <t>Module:</t>
  </si>
  <si>
    <t>Accounts Receivables</t>
  </si>
  <si>
    <t>Datafile Type:</t>
  </si>
  <si>
    <t>CSV/XML/XLS</t>
  </si>
  <si>
    <t>End Point:</t>
  </si>
  <si>
    <t>Not Applicable</t>
  </si>
  <si>
    <t>Access Details:</t>
  </si>
  <si>
    <t>Security Protocol:</t>
  </si>
  <si>
    <t>Authentication:</t>
  </si>
  <si>
    <t>Authorization:</t>
  </si>
  <si>
    <t>Authorized to upload the Spreadsheet data in Florida PALM</t>
  </si>
  <si>
    <t>Request/Response:</t>
  </si>
  <si>
    <t>Sample Data Types</t>
  </si>
  <si>
    <t>Sample Data</t>
  </si>
  <si>
    <t>Sample Data Files are provided seperately.</t>
  </si>
  <si>
    <t>Sample Data File Name(s)</t>
  </si>
  <si>
    <t>ARI006-Sample Data</t>
  </si>
  <si>
    <t>This section describes the column headings in the File Format Tab. Please review this section to understand the column headers before proceeding to the next section (file format tab).</t>
  </si>
  <si>
    <t xml:space="preserve">Column Headings </t>
  </si>
  <si>
    <t>Field Name:</t>
  </si>
  <si>
    <t>Name of the Florida PALM data field in the layout.</t>
  </si>
  <si>
    <t>Record Type:</t>
  </si>
  <si>
    <t>Specifies the record type "Header" or "Detail" or other free form delineation applicable for the fields in the record.</t>
  </si>
  <si>
    <t>Field Type:</t>
  </si>
  <si>
    <t>Field Type is the data type of the field, such as character, number, signed number or date.
- A character type could be alpha numeric consisting of both letters and numbers. 
- Signed Number type could be a positive or negative value with decimal position
- Number type could be a positive with decimal position
- Long Character type is an Alphanumeric field used for long descriptions or comments
- Datetime is Date and Time field
- Date is a Date field</t>
  </si>
  <si>
    <t>Field Length:</t>
  </si>
  <si>
    <t>Specifies the maximum length of the data field. If the data field is expected to have decimals or any other length format then it will be mentioned in the Valid Values/Default column. For Example, if the field is a signed number with a total length of 8 and includes 2 decimals, the Valid Values/Default column will show 12340.56 or if an amount ends in 0 cents, the Valid Values/Default column will state - include 00 after the decimal (109.00)</t>
  </si>
  <si>
    <t>Required Field:</t>
  </si>
  <si>
    <t>States if the element value is required or not, Y= Yes, N=No OR C=Conditional. If data is supplied for a element that is marked "N" (Not Required) then it has to adhere to the specifications in Valid Values/Default and Processing Rules. If the data is not supplied, Florida PALM may insert a derived or default value based on the functional design. Conditional field, means this field value is dependent on some other field in the layout and may be needed when the other field value is present; check the processing rules column for additional details.</t>
  </si>
  <si>
    <t>Description:</t>
  </si>
  <si>
    <t>Business description of the field in the file format tab.</t>
  </si>
  <si>
    <t>Valid Values/Defaults:</t>
  </si>
  <si>
    <t>Lists valid values for the fields provided in this column. The data supplied (inbound or outbound) must conform to these values.</t>
  </si>
  <si>
    <t>Processing Rules:</t>
  </si>
  <si>
    <t>Provides the Florida PALM specific processing rules. For example, lists rules, default values, date formats, etc., which will be utilized by the program to extract data that will be exchanged with Florida PALM.</t>
  </si>
  <si>
    <t>Interfacing System Field Mapping</t>
  </si>
  <si>
    <t>Use this section (if applicable) to map fields from the Interfacing system and make notes as you go along.</t>
  </si>
  <si>
    <t>Map the Interface source systems field name in the layout with your system.</t>
  </si>
  <si>
    <t>Map the Interface source systems field type in the layout with your system.</t>
  </si>
  <si>
    <t>Map the Interface source systems field length in the layout with your system.</t>
  </si>
  <si>
    <t>Notes:</t>
  </si>
  <si>
    <t>Make notes as you map the source system fields with Florida PALM fields.</t>
  </si>
  <si>
    <t>The file format below is the definition that represents the data structure of the file to be processed. It provides information which is helpful in writing the program/s that
extract or insert data  with Florida PALM.</t>
  </si>
  <si>
    <t>Field Name</t>
  </si>
  <si>
    <t>Record Type</t>
  </si>
  <si>
    <t xml:space="preserve"> Field Type</t>
  </si>
  <si>
    <t xml:space="preserve"> Field Length</t>
  </si>
  <si>
    <t>Required Field (Florida PALM)
Yes (Y), No (N), Conditional (C)</t>
  </si>
  <si>
    <t>Valid Values/Defaults</t>
  </si>
  <si>
    <t>Processing Rules</t>
  </si>
  <si>
    <t>Field Type</t>
  </si>
  <si>
    <t>Field Length</t>
  </si>
  <si>
    <t>Notes</t>
  </si>
  <si>
    <t>Set ID</t>
  </si>
  <si>
    <t>Customer Header</t>
  </si>
  <si>
    <t>Character</t>
  </si>
  <si>
    <t>Y</t>
  </si>
  <si>
    <t>This field is used to specify Customer Set ID which is agency specific.</t>
  </si>
  <si>
    <t xml:space="preserve">Example: 43000
</t>
  </si>
  <si>
    <t>This is a required field.  Failure to provide a valid Set ID will result in an error preventing the customer from loading into Florida PALM.
For updating customer information a valid set ID is required, failure to provide will result in an error preventing the customer information from updating in Florida PALM.</t>
  </si>
  <si>
    <t>Customer ID</t>
  </si>
  <si>
    <t>Uniquely identifies an individual or entity, that conducts business and/or financial transactions with the State of Florida or otherwise is obligated to pay funds or incurs debt to the State.</t>
  </si>
  <si>
    <t>Example: 430000000000001
Default Value: NEXT</t>
  </si>
  <si>
    <t>This is a required field.  
For setting up a new customer the value should always be NEXT, failure to provide will result in an error preventing the customer from loading into Florida PALM.
For updating customer information a valid Customer ID is required, failure to provide will result in an error preventing the customer information from updating in Florida PALM.</t>
  </si>
  <si>
    <t>Customer Status</t>
  </si>
  <si>
    <t>Current Status of the Customer.
If updating existing customer to I - Inactive, provide required Customer Header record information only.</t>
  </si>
  <si>
    <t xml:space="preserve">Valid Values: A - Active, I - Inactive
</t>
  </si>
  <si>
    <t>This is a required field.  Failure to provide a valid status will result in an error preventing the customer from loading into Florida PALM.
Note: Only New Active customers will be loaded into Florida PALM
For updating customer information a valid Customer status is required, failure to provide will result in an error preventing the customer information from updating in Florida PALM.</t>
  </si>
  <si>
    <t>Customer Type</t>
  </si>
  <si>
    <t>Type of Customer. Used to identify customer categories in reports.</t>
  </si>
  <si>
    <t>List of valid values:
5--General
A--NonProfit Organization
B--For Profit Org Inc Sole Prop
C--Local Government
D--State Community Colleges
E--District School Boards
F--State Agency (Excl State Uni)
G--State Universities
J--Federal Agency
K--Private Universities
L--Legislature</t>
  </si>
  <si>
    <t>This is a required field.  Failure to provide a valid Customer Type will result in an error preventing the customer from loading into Florida PALM.
For updating customer information a valid customer type is required, failure to provide will result in an error preventing the customer information from updating in Florida PALM.</t>
  </si>
  <si>
    <t>Date Added</t>
  </si>
  <si>
    <t>Enter the date when you established the customer in the system.
If unknown, populate with a date of 01/01/1901.</t>
  </si>
  <si>
    <t>Example: 05/01/2021</t>
  </si>
  <si>
    <t>The date format is MM/DD/YYYY
This is a required field.  Failure to provide an Add Date as noted in the description will result in an error preventing the customer from loading into Florida PALM.
Customer Add Date must not be greater than the primary address effective date.
For updating customer information a date add is required, failure to provide will result in an error preventing the customer information from updating in Florida PALM.</t>
  </si>
  <si>
    <t>Since Date</t>
  </si>
  <si>
    <t xml:space="preserve">Specify that the customer has been a customer since a certain date, which may be the date added.
If unknown, populate with the same date as the ADD_DT field. </t>
  </si>
  <si>
    <t>The date format is MM/DD/YYYY
This is a required field.  Failure to provide a Since Date as noted in the description will result in an error preventing the customer from loading into Florida PALM.
For updating customer information a since date is required, failure to provide will result in an error preventing the customer information from updating in Florida PALM.</t>
  </si>
  <si>
    <t>Name 1</t>
  </si>
  <si>
    <t>Example: Publix</t>
  </si>
  <si>
    <t>Name 2</t>
  </si>
  <si>
    <t>N</t>
  </si>
  <si>
    <t>This is an overflow of the name of the customer that will be maintained in Florida PALM.</t>
  </si>
  <si>
    <t xml:space="preserve">This field is not required. </t>
  </si>
  <si>
    <t>Short Name</t>
  </si>
  <si>
    <t>Agency Customer ID</t>
  </si>
  <si>
    <t>Agency Customer ID is created or provided by the agency for linking customer numbers.</t>
  </si>
  <si>
    <t>Example: 123456789</t>
  </si>
  <si>
    <t>This is a required value which is same as Agency business system Customer ID. Failure to provide a value will result in an error preventing the customer from loading into Florida PALM.
For updating customer information a valid Agency Customer ID is required, failure to provide will result in an error preventing the customer information from updating in Florida PALM.</t>
  </si>
  <si>
    <t>Corporate Customer Checkbox</t>
  </si>
  <si>
    <t xml:space="preserve">This field is used to identify if the customer is Corporate/Parent Customer.
If left blank, system should default as 'Y'
</t>
  </si>
  <si>
    <t xml:space="preserve">Valid values: Y - Yes, N - No
Default Y
</t>
  </si>
  <si>
    <t>This field is not required.  Failure to provide a value noted in the description will result in defaulting to Y.</t>
  </si>
  <si>
    <t>Agency Parent Customer ID</t>
  </si>
  <si>
    <t>C</t>
  </si>
  <si>
    <t xml:space="preserve">Agency Parent Customer ID is provided for linking Parent and Child relationship.
</t>
  </si>
  <si>
    <t>Field is required when Corporate Customer Checkbox ='N', otherwise leave blank.
Field is required if agencies wants to set up a Parent/Child relationship. Provide the value of Agency Parent Customer ID.
If the Agency Parent Customer ID is invalid, no Parent and Child relationship will be established.</t>
  </si>
  <si>
    <t>Cust Char30 C</t>
  </si>
  <si>
    <t>Field for Agency use</t>
  </si>
  <si>
    <t>Default blank</t>
  </si>
  <si>
    <t>This field is not required. However, if field is left blank then details will not be captured on the Customer Record once loaded in Florida PALM.</t>
  </si>
  <si>
    <t>Cust Char30 D</t>
  </si>
  <si>
    <t>Cust Char10 A</t>
  </si>
  <si>
    <t>Cust Char10 B</t>
  </si>
  <si>
    <t>Cust Char10 C</t>
  </si>
  <si>
    <t>Cust Char10 D</t>
  </si>
  <si>
    <t>Cust Char2</t>
  </si>
  <si>
    <t>Cust Char4</t>
  </si>
  <si>
    <t>Cust Char6</t>
  </si>
  <si>
    <t>Cust Char8</t>
  </si>
  <si>
    <t>Cust Char1 A</t>
  </si>
  <si>
    <t>Cust Char1 B</t>
  </si>
  <si>
    <t>Cust Char1 C</t>
  </si>
  <si>
    <t>Cust Char1 D</t>
  </si>
  <si>
    <t>Cust N12.3 A</t>
  </si>
  <si>
    <t>Number</t>
  </si>
  <si>
    <t>Cust N12.3 B</t>
  </si>
  <si>
    <t>Cust N12.3 C</t>
  </si>
  <si>
    <t>Cust N12.3 D</t>
  </si>
  <si>
    <t>Cust Nbr15 A</t>
  </si>
  <si>
    <t>Cust Nbr15 B</t>
  </si>
  <si>
    <t>Cust Nbr15 C</t>
  </si>
  <si>
    <t>Cust Nbr15 D</t>
  </si>
  <si>
    <t xml:space="preserve">Customer Bill To Options Effective Date </t>
  </si>
  <si>
    <t>Bill To Customer Option</t>
  </si>
  <si>
    <t>Customer Bill To Options Effective Status</t>
  </si>
  <si>
    <t xml:space="preserve">Address Sequence Number </t>
  </si>
  <si>
    <t>Customer Address Detail</t>
  </si>
  <si>
    <t xml:space="preserve">Represents a unique, sequential identifier for a customer billing address. A customer can have multiple addresses associated with it.   
For each new customer, start the address sequence with the number 1 and increment for each additional address. 
For updating existing customer address, provide the current Address Sequence Number which is equal to the Location online.
</t>
  </si>
  <si>
    <t>Example: 1</t>
  </si>
  <si>
    <t xml:space="preserve">Effective Date </t>
  </si>
  <si>
    <t xml:space="preserve">Indicates the date the address is available for transactions.
In case of update to existing customer address, new effective dated row should be provided.
</t>
  </si>
  <si>
    <t>Effective Status</t>
  </si>
  <si>
    <t>This field is used to indicate Status of address.
In case of update to existing customers, if Status changed from A to I then there has to be one Active row present with latest effective date for the customer address</t>
  </si>
  <si>
    <t xml:space="preserve">Agencies will provide an Address Description to help identify the location. 
Description will be mentioned for each unique address sequence numbers. </t>
  </si>
  <si>
    <t>Examples: Main Office</t>
  </si>
  <si>
    <t>Primary Bill To</t>
  </si>
  <si>
    <t xml:space="preserve">Indicates whether the address is a Primary Bill To address for the customer.
Only one address must be designated as the primary/default Bill To address for the customer.
</t>
  </si>
  <si>
    <t>Valid Values: Y or N</t>
  </si>
  <si>
    <t>Primary Ship To</t>
  </si>
  <si>
    <t>Indicates whether address is the primary ship to address for the customer.
Only one address must be designated as the primary/default Ship To address for the customer.</t>
  </si>
  <si>
    <t>Primary Sold To</t>
  </si>
  <si>
    <t>Indicates whether address is the Primary Sold To address for the customer.
Only one address must be designated as the primary/default Sold To address for the customer.</t>
  </si>
  <si>
    <t>Address 1</t>
  </si>
  <si>
    <t>First Line of the Address.</t>
  </si>
  <si>
    <t>Example: 2100 NW 42nd Ave</t>
  </si>
  <si>
    <t>This is a required field.  Failure to provide a value will result in an error preventing the customer address from loading into Florida PALM.</t>
  </si>
  <si>
    <t>Address 2</t>
  </si>
  <si>
    <t>Second Line of the Address.</t>
  </si>
  <si>
    <t>Address 3</t>
  </si>
  <si>
    <t>Third Line of the Address.</t>
  </si>
  <si>
    <t>Address 4</t>
  </si>
  <si>
    <t>Fourth Line of the Address.</t>
  </si>
  <si>
    <t>City</t>
  </si>
  <si>
    <t>City for the customer address.</t>
  </si>
  <si>
    <t>Example: Miami</t>
  </si>
  <si>
    <t>County</t>
  </si>
  <si>
    <t>County.</t>
  </si>
  <si>
    <t>Examples: Dade, Broward.</t>
  </si>
  <si>
    <t>State</t>
  </si>
  <si>
    <t>State for the customer address.</t>
  </si>
  <si>
    <t>Example: FL</t>
  </si>
  <si>
    <t>Postal</t>
  </si>
  <si>
    <t>Postal code for the customers address.</t>
  </si>
  <si>
    <t>Example: 33126</t>
  </si>
  <si>
    <t>Country</t>
  </si>
  <si>
    <t>Country Code.</t>
  </si>
  <si>
    <t>Default: USA</t>
  </si>
  <si>
    <t>This field is not required. However, if field is left blank then it will default to USA</t>
  </si>
  <si>
    <t>Effective Date</t>
  </si>
  <si>
    <t>Customer 
Correspondence</t>
  </si>
  <si>
    <t xml:space="preserve">Indicates the date this correspondence options are  available for transactions.
</t>
  </si>
  <si>
    <t>This field is used to indicate Status of correspondence</t>
  </si>
  <si>
    <t>Dispute Checkbox</t>
  </si>
  <si>
    <t>Indicates whether the customer is in dispute.</t>
  </si>
  <si>
    <t>Valid values: Y or N
Default N</t>
  </si>
  <si>
    <t>Dispute Status</t>
  </si>
  <si>
    <t>Indicates the reason of dispute.</t>
  </si>
  <si>
    <t>Default to 'DIS'</t>
  </si>
  <si>
    <t>Field is required when Dispute Checkbox ='Y'.</t>
  </si>
  <si>
    <t>Dispute Date</t>
  </si>
  <si>
    <t>Indicates the date when the customer was in dispute.</t>
  </si>
  <si>
    <t>Standard ID Qualifier</t>
  </si>
  <si>
    <t>Customer Numbers</t>
  </si>
  <si>
    <t>Standard ID Qualifier.</t>
  </si>
  <si>
    <t>Valid values: TIN or SSN</t>
  </si>
  <si>
    <t>This field is not required.</t>
  </si>
  <si>
    <t xml:space="preserve">Standard ID Number </t>
  </si>
  <si>
    <t>ID number.</t>
  </si>
  <si>
    <t>Example: 100000000</t>
  </si>
  <si>
    <t xml:space="preserve">The field is required when Standard ID Qualifier is provided. </t>
  </si>
  <si>
    <t>Contact ID</t>
  </si>
  <si>
    <t>Customer 
Contact</t>
  </si>
  <si>
    <t>Assigning contacts to a customer is optional.
A Customer can have more than one Address.
A Contact can only be associated with one Address per Customer.
A Contact can be associated with multiple Customers.
A Contact associated with multiple Customers will have their own Contact/Address relationship.</t>
  </si>
  <si>
    <t>Default: NEXT</t>
  </si>
  <si>
    <t>The field is optional. However, if field is left blank then, details will not be captured on the transaction once loaded in Florida PALM.
For setting up a new contact the value should always be NEXT, failure to provide will result in an error preventing the contact from loading into Florida PALM.
For updating contact information a valid Contact ID is required, failure to provide will result in an error preventing the customer information from updating in Florida PALM.</t>
  </si>
  <si>
    <t>Indicates the date the contact is available for transactions.
In case of update to existing customer contact, new effective dated row should be provided.</t>
  </si>
  <si>
    <t>The date format is MM/DD/YYYY
If contact information is sent, then Effective Date is required as noted in the description.</t>
  </si>
  <si>
    <t>This field is used to indicate Status of contact.
In case of update to existing customers, if Status changed from A to I then there has to be one Active row present with latest effective date for the customer contact.</t>
  </si>
  <si>
    <t xml:space="preserve">Valid values: A - Active, I - Inactive
</t>
  </si>
  <si>
    <t>If contact information is sent, then Effective Status is required as noted in the description.</t>
  </si>
  <si>
    <t>Contact Flag</t>
  </si>
  <si>
    <t xml:space="preserve">An attribute that describes the specific purpose of a given bank/counterparty contact person. </t>
  </si>
  <si>
    <t>Valid values: E - External Contact, 
I - Internal Contact
Default 'E'</t>
  </si>
  <si>
    <t>If contact information is sent, then Contact Flag is required.</t>
  </si>
  <si>
    <t>Salutation Code</t>
  </si>
  <si>
    <t xml:space="preserve">Salutation for the contact. </t>
  </si>
  <si>
    <t>Valid Values: Mr., Mrs., Ms., or Dr</t>
  </si>
  <si>
    <t>This field is not required. It should be selected from a list of standard values configured in Florida PALM</t>
  </si>
  <si>
    <t>Customer address that the contact should be linked to by using the Address Sequence Number or Location online.</t>
  </si>
  <si>
    <t>Example: 1,2 etc.</t>
  </si>
  <si>
    <t>This is a required field if Customer Contact information is provided.
 Failure to provide a value as noted in the description will result in an error preventing the contact link to customer from loading into Florida PALM.</t>
  </si>
  <si>
    <t>Primary Bill Contact</t>
  </si>
  <si>
    <t>Indicates whether the contact is the Primary Bill To Contact for the customer.</t>
  </si>
  <si>
    <t xml:space="preserve">Valid values: Y or N
</t>
  </si>
  <si>
    <t>Primary Ship Contact</t>
  </si>
  <si>
    <t>Indicates whether the contact is the Primary Ship To contact for the customer.</t>
  </si>
  <si>
    <t>Valid values: Y or N</t>
  </si>
  <si>
    <t>Primary Sold Contact</t>
  </si>
  <si>
    <t>Indicates whether the contact is the Primary Sold To contact for the customer.</t>
  </si>
  <si>
    <t>Title</t>
  </si>
  <si>
    <t>Title of the contact.</t>
  </si>
  <si>
    <t>Example: Manger, Director</t>
  </si>
  <si>
    <t>This field is not required and system defaults value are blank.</t>
  </si>
  <si>
    <t>Name</t>
  </si>
  <si>
    <t>Name of the contact.</t>
  </si>
  <si>
    <t>Example: John Doe</t>
  </si>
  <si>
    <t>If contact information is sent, then Name  is required.</t>
  </si>
  <si>
    <t>Communication Method</t>
  </si>
  <si>
    <t>Preferred Communication.</t>
  </si>
  <si>
    <t>Valid values:
C - Call,
E - Email only,
F - Fax,
P - Email &amp; Print</t>
  </si>
  <si>
    <t>If contact information is sent, then Communication Method is required.</t>
  </si>
  <si>
    <t>Email ID</t>
  </si>
  <si>
    <t>A User's Email ID.</t>
  </si>
  <si>
    <t>Example: John.Doe@abccorp.com</t>
  </si>
  <si>
    <t>Field is required when Communication Method = 'E' or 'P'.
Populate with a valid Email ID.</t>
  </si>
  <si>
    <t>Phone Type</t>
  </si>
  <si>
    <t>Customer Phone
Contact</t>
  </si>
  <si>
    <t xml:space="preserve">Phone number type (i.e., Business Phone, Cell Phone, etc.) associated with the contact. </t>
  </si>
  <si>
    <t>Valid Values BUSN - Business Phone,
CELL - Cellular Phone,
FAX - FAX,
HOME - Home Phone</t>
  </si>
  <si>
    <t xml:space="preserve">Phone </t>
  </si>
  <si>
    <t>Telephone number.</t>
  </si>
  <si>
    <t>Example: 3059875262</t>
  </si>
  <si>
    <t xml:space="preserve">Field is required when Communication Method = 'C'.
Provide a valid phone number
associated with the contact.
Provide numbers only (no dashes, hyphens, or spaces). </t>
  </si>
  <si>
    <t>Extension</t>
  </si>
  <si>
    <t>Extension to the phone number associated with the contact.</t>
  </si>
  <si>
    <t>Example:403</t>
  </si>
  <si>
    <t>This field is not required. Provide the characters of the extension.</t>
  </si>
  <si>
    <t>Primary Phone</t>
  </si>
  <si>
    <t xml:space="preserve">Indicate if the phone number represents the primary number for the contact. </t>
  </si>
  <si>
    <t>This is a required field if multiple phone numbers are provided.
Only one phone number can be the primary for a contact.</t>
  </si>
  <si>
    <t>Accepted Version 1</t>
  </si>
  <si>
    <t>Administrative update completed to change the sequence of Customer records  based on Parent Child relationship.</t>
  </si>
  <si>
    <t>DDID 0557 - The foillowing Design and Admin updates were completed:
Update the processing logic of  Primary Ship To and Sold To flags in the Customer Contact record to set to Y when the Address Sequence Number was tagged as Primary, Otherwise set to N.
Updated the Name1 and Short Name Description and Processing Rules to accomodate duplicate Customer Names</t>
  </si>
  <si>
    <t>Primary Name of the Customer. System will provide a warning in the Process Monitor if the customer’s name is duplicated. Agencies can utilize up to 40 characters to create a unique customer name.</t>
  </si>
  <si>
    <t>This is a required field.  Failure to provide a Name 1 for a customer will result in an error preventing the customer from loading into Florida PALM. 
For updating customer information a Name1 is required, failure to provide will result in an error preventing the customer information from updating in Florida PALM.
Note: System will provide a warning in the Process Monitor if the customer’s name is duplicated.</t>
  </si>
  <si>
    <t>Short Name of the Customer. Could be used as a unique identifier if the same customer “Name 1” is used across agency business systems or agency divisions.
If left blank, system will default the Short Name to be the first 10 characters of the Name 1 data element.</t>
  </si>
  <si>
    <t>This field is not required. However, if field is left blank then it will default to the value noted in description.</t>
  </si>
  <si>
    <t xml:space="preserve">This is a conditional field.  This will be set to Y when the Address Sequence Number is tagged as Primary Bill To. Otherwise, the value is N
A customer can have multiple contacts, but only one must be marked as Primary Bill Contact within a Customer ID reference. </t>
  </si>
  <si>
    <t xml:space="preserve">This is a conditional field.  This will be set to Y when the Address Sequence Number is tagged as Primary Ship To. Otherwise, the value is N
A customer can have multiple contacts, but only one must be marked as Primary Ship Contact within a Customer ID reference.  
</t>
  </si>
  <si>
    <t xml:space="preserve">This is a conditional field.  This will be set to Y when the Address Sequence Number is tagged as Primary Sold To. Otherwise, the value is N
A customer can have multiple contacts, but only one must be marked as Primary Sold Contact within a Customer ID reference.  
</t>
  </si>
  <si>
    <t>Administrative Update to modify the Description of the Customer Bill To Options Effective Date and Customer Bill To Options Effective Status field to align with the processing rules</t>
  </si>
  <si>
    <t xml:space="preserve">Customer Bill To Options are needed to save a customer.  
Indicates the date the billing options are available for AR item transactions.
</t>
  </si>
  <si>
    <t xml:space="preserve">Customer Bill To Options are needed to save a customer.  
This field is used to indicate Status of billing options available for AR item transactions.
</t>
  </si>
  <si>
    <t xml:space="preserve">Field is required when Communication Method = 'C'.
Provide a valid phone type.
Multiple phone types and phone numbers may be associated with a contact. Select from a list of valid values.   
</t>
  </si>
  <si>
    <t xml:space="preserve">The date format is MM/DD/YYYY
This is a conditonal field.  
This field will be required when new customers are being created in Florida PALM.  Failure to provide an effective date as noted in the description will result in an error preventing the customer bill option from loading into Florida PALM.
This field can be blank when inactivating or updating a customer
</t>
  </si>
  <si>
    <t xml:space="preserve">The date format is MM/DD/YYYY
This is a conditonal field.  
This field will be required when new customers are being created in Florida PALM.  Failure to provide an effective date as noted in the description will result in an error preventing the customer bill option from loading into Florida PALM.
This field can be blank when inactivating or updating a customer
</t>
  </si>
  <si>
    <t>This is a conditional field.  
This field is required when creating or updating a customer in Florida PALM.  Failure to provide a valid value as noted in description will result in an error preventing the customer address from loading into Florida PALM.
This field not required when Inactivating a Customer in Florida PALM.</t>
  </si>
  <si>
    <t>The date format is MM/DD/YYYY
This is a conditional field.  
This field is required when creating or updating a customer in Florida PALM.  Failure to provide a valid value as noted in description will result in an error preventing the customer address from loading into Florida PALM.
Effective Date must be greater than or equal to Customer Since Date
This field not required when Inactivating a Customer in Florida PALM.</t>
  </si>
  <si>
    <t>This is a conditional field.  
This field is required when creating or updating a customer in Florida PALM.  Failure to provide a valid value as noted in description will result in an error preventing the customer address from loading into Florida PALM.
Performing an add or update that would cause no address to be marked as a Primary Bill To, will result in an error. 
This field not required when Inactivating a Customer in Florida PALM.</t>
  </si>
  <si>
    <t>This is a conditional field.  
This field is required when creating or updating a customer in Florida PALM.  Failure to provide a valid value as noted in description will result in an error preventing the customer address from loading into Florida PALM.
Performing an add or update that would cause no address to be marked as a Primary Ship To, will result in an error. 
This field not required when Inactivating a Customer in Florida PALM.</t>
  </si>
  <si>
    <t>This is a conditional field.  
This field is required when creating or updating a customer in Florida PALM.  Failure to provide a valid value as noted in description will result in an error preventing the customer address from loading into Florida PALM.
Performing an add or update that would cause no address to be marked as a Primary Sold To, will result in an error. 
This field not required when Inactivating a Customer in Florida PALM.</t>
  </si>
  <si>
    <t>This is a conditional field.  The date format is MM/DD/YYYY
This field is required when creating or updating a customer in Florida PALM.  Failure to provide a valid value as noted in description will result in an error preventing the customer address from loading into Florida PALM.
This field not required when Inactivating a Customer in Florida PALM.</t>
  </si>
  <si>
    <t>This field is not required. However, if field is left blank then, it will default to N.
This field not required when Inactivating a Customer in Florida PALM.</t>
  </si>
  <si>
    <t>Administrative update to modify the Processing Rule of fields that were set to Conditional</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16" x14ac:knownFonts="1">
    <font>
      <sz val="11"/>
      <color theme="1"/>
      <name val="Calibri"/>
      <family val="2"/>
      <scheme val="minor"/>
    </font>
    <font>
      <sz val="10"/>
      <name val="Arial"/>
      <family val="2"/>
    </font>
    <font>
      <sz val="10"/>
      <name val="Times New Roman"/>
      <family val="1"/>
    </font>
    <font>
      <sz val="10"/>
      <name val="MS Sans Serif"/>
      <family val="2"/>
    </font>
    <font>
      <b/>
      <sz val="10"/>
      <name val="MS Sans Serif"/>
      <family val="2"/>
    </font>
    <font>
      <b/>
      <sz val="10"/>
      <name val="Times New Roman"/>
      <family val="1"/>
    </font>
    <font>
      <sz val="11"/>
      <color theme="1"/>
      <name val="Arial"/>
      <family val="2"/>
    </font>
    <font>
      <b/>
      <sz val="11"/>
      <color theme="0"/>
      <name val="Arial"/>
      <family val="2"/>
    </font>
    <font>
      <b/>
      <sz val="11"/>
      <color theme="1"/>
      <name val="Arial"/>
      <family val="2"/>
    </font>
    <font>
      <sz val="20"/>
      <name val="Arial"/>
      <family val="2"/>
    </font>
    <font>
      <b/>
      <sz val="11"/>
      <name val="Arial"/>
      <family val="2"/>
    </font>
    <font>
      <sz val="11"/>
      <name val="Arial"/>
      <family val="2"/>
    </font>
    <font>
      <b/>
      <sz val="11"/>
      <color rgb="FF000000"/>
      <name val="Arial"/>
      <family val="2"/>
    </font>
    <font>
      <b/>
      <sz val="18"/>
      <name val="Arial"/>
      <family val="2"/>
    </font>
    <font>
      <sz val="11"/>
      <color rgb="FF000000"/>
      <name val="Arial"/>
      <family val="2"/>
    </font>
    <font>
      <sz val="8"/>
      <name val="Calibri"/>
      <family val="2"/>
      <scheme val="minor"/>
    </font>
  </fonts>
  <fills count="10">
    <fill>
      <patternFill patternType="none"/>
    </fill>
    <fill>
      <patternFill patternType="gray125"/>
    </fill>
    <fill>
      <patternFill patternType="solid">
        <fgColor theme="0"/>
        <bgColor indexed="64"/>
      </patternFill>
    </fill>
    <fill>
      <patternFill patternType="mediumGray">
        <fgColor indexed="22"/>
      </patternFill>
    </fill>
    <fill>
      <patternFill patternType="solid">
        <fgColor rgb="FF03304B"/>
        <bgColor indexed="64"/>
      </patternFill>
    </fill>
    <fill>
      <patternFill patternType="solid">
        <fgColor theme="0" tint="-0.14999847407452621"/>
        <bgColor indexed="64"/>
      </patternFill>
    </fill>
    <fill>
      <patternFill patternType="solid">
        <fgColor rgb="FFFFFFFF"/>
        <bgColor indexed="64"/>
      </patternFill>
    </fill>
    <fill>
      <patternFill patternType="solid">
        <fgColor rgb="FF22658A"/>
        <bgColor indexed="64"/>
      </patternFill>
    </fill>
    <fill>
      <patternFill patternType="solid">
        <fgColor indexed="22"/>
        <bgColor indexed="64"/>
      </patternFill>
    </fill>
    <fill>
      <patternFill patternType="solid">
        <fgColor theme="0" tint="-0.249977111117893"/>
        <bgColor indexed="64"/>
      </patternFill>
    </fill>
  </fills>
  <borders count="5">
    <border>
      <left/>
      <right/>
      <top/>
      <bottom/>
      <diagonal/>
    </border>
    <border>
      <left/>
      <right/>
      <top/>
      <bottom style="medium">
        <color indexed="64"/>
      </bottom>
      <diagonal/>
    </border>
    <border>
      <left style="thin">
        <color indexed="64"/>
      </left>
      <right style="thin">
        <color indexed="64"/>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style="thin">
        <color indexed="64"/>
      </right>
      <top/>
      <bottom style="thin">
        <color indexed="64"/>
      </bottom>
      <diagonal/>
    </border>
  </borders>
  <cellStyleXfs count="19">
    <xf numFmtId="0" fontId="0" fillId="0" borderId="0"/>
    <xf numFmtId="0" fontId="1" fillId="0" borderId="0"/>
    <xf numFmtId="0" fontId="3" fillId="0" borderId="0" applyNumberFormat="0" applyFont="0" applyFill="0" applyBorder="0" applyAlignment="0" applyProtection="0">
      <alignment horizontal="left"/>
    </xf>
    <xf numFmtId="15" fontId="3" fillId="0" borderId="0" applyFont="0" applyFill="0" applyBorder="0" applyAlignment="0" applyProtection="0"/>
    <xf numFmtId="4" fontId="3" fillId="0" borderId="0" applyFont="0" applyFill="0" applyBorder="0" applyAlignment="0" applyProtection="0"/>
    <xf numFmtId="0" fontId="4" fillId="0" borderId="1">
      <alignment horizontal="center"/>
    </xf>
    <xf numFmtId="3" fontId="3" fillId="0" borderId="0" applyFont="0" applyFill="0" applyBorder="0" applyAlignment="0" applyProtection="0"/>
    <xf numFmtId="0" fontId="3" fillId="3" borderId="0" applyNumberFormat="0" applyFont="0" applyBorder="0" applyAlignment="0" applyProtection="0"/>
    <xf numFmtId="0" fontId="2" fillId="0" borderId="0"/>
    <xf numFmtId="0" fontId="2" fillId="0" borderId="0" applyNumberFormat="0" applyFont="0" applyFill="0" applyBorder="0" applyAlignment="0" applyProtection="0">
      <alignment horizontal="left"/>
    </xf>
    <xf numFmtId="15" fontId="2" fillId="0" borderId="0" applyFont="0" applyFill="0" applyBorder="0" applyAlignment="0" applyProtection="0"/>
    <xf numFmtId="4" fontId="2" fillId="0" borderId="0" applyFont="0" applyFill="0" applyBorder="0" applyAlignment="0" applyProtection="0"/>
    <xf numFmtId="0" fontId="5" fillId="0" borderId="1">
      <alignment horizontal="center"/>
    </xf>
    <xf numFmtId="3" fontId="2" fillId="0" borderId="0" applyFont="0" applyFill="0" applyBorder="0" applyAlignment="0" applyProtection="0"/>
    <xf numFmtId="0" fontId="2" fillId="3" borderId="0" applyNumberFormat="0" applyFont="0" applyBorder="0" applyAlignment="0" applyProtection="0"/>
    <xf numFmtId="0" fontId="6" fillId="0" borderId="0"/>
    <xf numFmtId="0" fontId="6" fillId="0" borderId="0"/>
    <xf numFmtId="0" fontId="2" fillId="0" borderId="0"/>
    <xf numFmtId="0" fontId="2" fillId="0" borderId="0"/>
  </cellStyleXfs>
  <cellXfs count="74">
    <xf numFmtId="0" fontId="0" fillId="0" borderId="0" xfId="0"/>
    <xf numFmtId="0" fontId="6" fillId="0" borderId="0" xfId="0" applyFont="1"/>
    <xf numFmtId="0" fontId="6" fillId="0" borderId="0" xfId="15"/>
    <xf numFmtId="0" fontId="6" fillId="0" borderId="2" xfId="15" applyBorder="1"/>
    <xf numFmtId="0" fontId="0" fillId="2" borderId="0" xfId="0" applyFill="1"/>
    <xf numFmtId="0" fontId="8" fillId="5" borderId="2" xfId="1" applyFont="1" applyFill="1" applyBorder="1" applyAlignment="1">
      <alignment horizontal="left" vertical="top" wrapText="1"/>
    </xf>
    <xf numFmtId="0" fontId="9" fillId="2" borderId="0" xfId="1" applyFont="1" applyFill="1"/>
    <xf numFmtId="0" fontId="6" fillId="2" borderId="0" xfId="0" applyFont="1" applyFill="1"/>
    <xf numFmtId="0" fontId="8" fillId="2" borderId="0" xfId="8" applyFont="1" applyFill="1" applyAlignment="1">
      <alignment vertical="top"/>
    </xf>
    <xf numFmtId="0" fontId="7" fillId="4" borderId="2" xfId="8" applyFont="1" applyFill="1" applyBorder="1" applyAlignment="1">
      <alignment vertical="top" wrapText="1"/>
    </xf>
    <xf numFmtId="0" fontId="11" fillId="2" borderId="0" xfId="0" applyFont="1" applyFill="1"/>
    <xf numFmtId="0" fontId="10" fillId="2" borderId="0" xfId="0" applyFont="1" applyFill="1" applyAlignment="1">
      <alignment horizontal="center"/>
    </xf>
    <xf numFmtId="0" fontId="8" fillId="8" borderId="2" xfId="0" applyFont="1" applyFill="1" applyBorder="1" applyAlignment="1">
      <alignment horizontal="left" vertical="top" wrapText="1"/>
    </xf>
    <xf numFmtId="0" fontId="7" fillId="7" borderId="2" xfId="0" applyFont="1" applyFill="1" applyBorder="1" applyAlignment="1">
      <alignment vertical="top" wrapText="1"/>
    </xf>
    <xf numFmtId="0" fontId="7" fillId="0" borderId="0" xfId="0" applyFont="1" applyAlignment="1">
      <alignment vertical="top" wrapText="1"/>
    </xf>
    <xf numFmtId="0" fontId="6" fillId="2" borderId="2" xfId="0" applyFont="1" applyFill="1" applyBorder="1"/>
    <xf numFmtId="0" fontId="8" fillId="5" borderId="2" xfId="15" applyFont="1" applyFill="1" applyBorder="1" applyAlignment="1">
      <alignment horizontal="left" vertical="center"/>
    </xf>
    <xf numFmtId="0" fontId="6" fillId="0" borderId="2" xfId="15" applyBorder="1" applyAlignment="1">
      <alignment horizontal="left"/>
    </xf>
    <xf numFmtId="0" fontId="6" fillId="0" borderId="2" xfId="15" applyBorder="1" applyAlignment="1">
      <alignment horizontal="left" vertical="top" wrapText="1"/>
    </xf>
    <xf numFmtId="0" fontId="11" fillId="2" borderId="0" xfId="1" applyFont="1" applyFill="1"/>
    <xf numFmtId="0" fontId="8" fillId="2" borderId="2" xfId="8" applyFont="1" applyFill="1" applyBorder="1" applyAlignment="1">
      <alignment horizontal="left" vertical="top"/>
    </xf>
    <xf numFmtId="0" fontId="6" fillId="2" borderId="2" xfId="0" applyFont="1" applyFill="1" applyBorder="1" applyAlignment="1">
      <alignment vertical="top"/>
    </xf>
    <xf numFmtId="0" fontId="12" fillId="6" borderId="2" xfId="0" applyFont="1" applyFill="1" applyBorder="1" applyAlignment="1">
      <alignment horizontal="left" vertical="center" wrapText="1"/>
    </xf>
    <xf numFmtId="0" fontId="6" fillId="0" borderId="2" xfId="0" applyFont="1" applyBorder="1" applyAlignment="1">
      <alignment vertical="center" wrapText="1"/>
    </xf>
    <xf numFmtId="0" fontId="13" fillId="2" borderId="0" xfId="0" applyFont="1" applyFill="1"/>
    <xf numFmtId="0" fontId="7" fillId="4" borderId="0" xfId="0" applyFont="1" applyFill="1"/>
    <xf numFmtId="0" fontId="7" fillId="4" borderId="2" xfId="0" applyFont="1" applyFill="1" applyBorder="1"/>
    <xf numFmtId="0" fontId="10" fillId="2" borderId="2" xfId="18" applyFont="1" applyFill="1" applyBorder="1" applyAlignment="1">
      <alignment vertical="top"/>
    </xf>
    <xf numFmtId="0" fontId="11" fillId="2" borderId="2" xfId="18" applyFont="1" applyFill="1" applyBorder="1" applyAlignment="1">
      <alignment vertical="top" wrapText="1"/>
    </xf>
    <xf numFmtId="0" fontId="11" fillId="2" borderId="2" xfId="18" applyFont="1" applyFill="1" applyBorder="1" applyAlignment="1">
      <alignment vertical="top"/>
    </xf>
    <xf numFmtId="0" fontId="8" fillId="2" borderId="2" xfId="0" applyFont="1" applyFill="1" applyBorder="1"/>
    <xf numFmtId="0" fontId="7" fillId="4" borderId="2" xfId="8" applyFont="1" applyFill="1" applyBorder="1" applyAlignment="1">
      <alignment vertical="top"/>
    </xf>
    <xf numFmtId="0" fontId="10" fillId="9" borderId="2" xfId="8" applyFont="1" applyFill="1" applyBorder="1" applyAlignment="1">
      <alignment vertical="top"/>
    </xf>
    <xf numFmtId="0" fontId="6" fillId="0" borderId="2" xfId="0" applyFont="1" applyBorder="1" applyAlignment="1">
      <alignment vertical="top"/>
    </xf>
    <xf numFmtId="0" fontId="7" fillId="0" borderId="2" xfId="8" applyFont="1" applyBorder="1" applyAlignment="1">
      <alignment vertical="top"/>
    </xf>
    <xf numFmtId="0" fontId="7" fillId="4" borderId="2" xfId="8" applyFont="1" applyFill="1" applyBorder="1" applyAlignment="1">
      <alignment horizontal="left" vertical="top" wrapText="1"/>
    </xf>
    <xf numFmtId="0" fontId="6" fillId="2" borderId="2" xfId="8" applyFont="1" applyFill="1" applyBorder="1" applyAlignment="1">
      <alignment vertical="top" wrapText="1"/>
    </xf>
    <xf numFmtId="0" fontId="6" fillId="2" borderId="2" xfId="0" applyFont="1" applyFill="1" applyBorder="1" applyAlignment="1">
      <alignment vertical="top" wrapText="1"/>
    </xf>
    <xf numFmtId="0" fontId="10" fillId="2" borderId="2" xfId="1" applyFont="1" applyFill="1" applyBorder="1"/>
    <xf numFmtId="0" fontId="10" fillId="2" borderId="2" xfId="1" applyFont="1" applyFill="1" applyBorder="1" applyAlignment="1">
      <alignment vertical="top"/>
    </xf>
    <xf numFmtId="0" fontId="6" fillId="0" borderId="2" xfId="15" applyBorder="1" applyAlignment="1">
      <alignment horizontal="right"/>
    </xf>
    <xf numFmtId="0" fontId="11" fillId="2" borderId="2" xfId="0" applyFont="1" applyFill="1" applyBorder="1" applyAlignment="1">
      <alignment horizontal="left" vertical="top" wrapText="1"/>
    </xf>
    <xf numFmtId="0" fontId="6" fillId="2" borderId="2" xfId="0" applyFont="1" applyFill="1" applyBorder="1" applyAlignment="1">
      <alignment horizontal="left" vertical="top" wrapText="1"/>
    </xf>
    <xf numFmtId="0" fontId="11" fillId="0" borderId="2" xfId="0" applyFont="1" applyBorder="1" applyAlignment="1">
      <alignment horizontal="left" vertical="top" wrapText="1"/>
    </xf>
    <xf numFmtId="0" fontId="11" fillId="0" borderId="4" xfId="0" applyFont="1" applyBorder="1" applyAlignment="1">
      <alignment vertical="top" wrapText="1"/>
    </xf>
    <xf numFmtId="0" fontId="11" fillId="0" borderId="2" xfId="9" applyFont="1" applyFill="1" applyBorder="1" applyAlignment="1">
      <alignment vertical="top" wrapText="1"/>
    </xf>
    <xf numFmtId="0" fontId="6" fillId="0" borderId="0" xfId="0" applyFont="1" applyAlignment="1">
      <alignment horizontal="left" vertical="top" wrapText="1"/>
    </xf>
    <xf numFmtId="0" fontId="11" fillId="0" borderId="2" xfId="0" applyFont="1" applyBorder="1" applyAlignment="1">
      <alignment vertical="top" wrapText="1"/>
    </xf>
    <xf numFmtId="0" fontId="6" fillId="0" borderId="0" xfId="0" applyFont="1" applyAlignment="1">
      <alignment vertical="top"/>
    </xf>
    <xf numFmtId="0" fontId="14" fillId="0" borderId="0" xfId="0" applyFont="1" applyAlignment="1">
      <alignment wrapText="1"/>
    </xf>
    <xf numFmtId="0" fontId="8" fillId="5" borderId="2" xfId="15" applyFont="1" applyFill="1" applyBorder="1" applyAlignment="1">
      <alignment horizontal="center" vertical="center"/>
    </xf>
    <xf numFmtId="14" fontId="6" fillId="0" borderId="2" xfId="15" applyNumberFormat="1" applyBorder="1" applyAlignment="1">
      <alignment horizontal="center"/>
    </xf>
    <xf numFmtId="0" fontId="6" fillId="0" borderId="2" xfId="15" applyBorder="1" applyAlignment="1">
      <alignment horizontal="center"/>
    </xf>
    <xf numFmtId="0" fontId="6" fillId="0" borderId="0" xfId="15" applyAlignment="1">
      <alignment horizontal="center"/>
    </xf>
    <xf numFmtId="14" fontId="6" fillId="0" borderId="2" xfId="15" applyNumberFormat="1" applyBorder="1" applyAlignment="1">
      <alignment horizontal="right"/>
    </xf>
    <xf numFmtId="0" fontId="6" fillId="0" borderId="2" xfId="15" applyBorder="1" applyAlignment="1">
      <alignment horizontal="left" wrapText="1"/>
    </xf>
    <xf numFmtId="0" fontId="11" fillId="0" borderId="0" xfId="0" applyFont="1"/>
    <xf numFmtId="0" fontId="10" fillId="4" borderId="2" xfId="0" applyFont="1" applyFill="1" applyBorder="1" applyAlignment="1">
      <alignment horizontal="left" vertical="top" wrapText="1"/>
    </xf>
    <xf numFmtId="0" fontId="10" fillId="5" borderId="2" xfId="1" applyFont="1" applyFill="1" applyBorder="1" applyAlignment="1">
      <alignment horizontal="left" vertical="top" wrapText="1"/>
    </xf>
    <xf numFmtId="0" fontId="11" fillId="0" borderId="0" xfId="0" applyFont="1" applyAlignment="1">
      <alignment horizontal="left" vertical="top" wrapText="1"/>
    </xf>
    <xf numFmtId="0" fontId="11" fillId="0" borderId="3" xfId="0" applyFont="1" applyBorder="1" applyAlignment="1">
      <alignment horizontal="left" vertical="top" wrapText="1"/>
    </xf>
    <xf numFmtId="0" fontId="11" fillId="0" borderId="2" xfId="0" applyFont="1" applyBorder="1" applyAlignment="1">
      <alignment vertical="top"/>
    </xf>
    <xf numFmtId="0" fontId="11" fillId="0" borderId="2" xfId="0" applyFont="1" applyBorder="1" applyAlignment="1">
      <alignment wrapText="1"/>
    </xf>
    <xf numFmtId="0" fontId="11" fillId="0" borderId="2" xfId="0" applyFont="1" applyBorder="1"/>
    <xf numFmtId="0" fontId="11" fillId="0" borderId="4" xfId="0" applyFont="1" applyBorder="1" applyAlignment="1">
      <alignment horizontal="left" vertical="top" wrapText="1"/>
    </xf>
    <xf numFmtId="0" fontId="11" fillId="0" borderId="0" xfId="0" applyFont="1" applyAlignment="1">
      <alignment horizontal="left" vertical="top"/>
    </xf>
    <xf numFmtId="0" fontId="6" fillId="0" borderId="2" xfId="0" applyFont="1" applyBorder="1" applyAlignment="1">
      <alignment horizontal="left" vertical="top" wrapText="1"/>
    </xf>
    <xf numFmtId="0" fontId="6" fillId="0" borderId="2" xfId="15" applyBorder="1" applyAlignment="1">
      <alignment wrapText="1"/>
    </xf>
    <xf numFmtId="0" fontId="7" fillId="4" borderId="0" xfId="15" applyFont="1" applyFill="1" applyAlignment="1">
      <alignment horizontal="left"/>
    </xf>
    <xf numFmtId="0" fontId="11" fillId="2" borderId="2" xfId="1" applyFont="1" applyFill="1" applyBorder="1" applyAlignment="1">
      <alignment horizontal="left"/>
    </xf>
    <xf numFmtId="0" fontId="11" fillId="2" borderId="0" xfId="0" applyFont="1" applyFill="1" applyAlignment="1">
      <alignment horizontal="left" vertical="top" wrapText="1"/>
    </xf>
    <xf numFmtId="0" fontId="11" fillId="2" borderId="2" xfId="0" applyFont="1" applyFill="1" applyBorder="1" applyAlignment="1">
      <alignment horizontal="left"/>
    </xf>
    <xf numFmtId="0" fontId="7" fillId="4" borderId="2" xfId="0" applyFont="1" applyFill="1" applyBorder="1" applyAlignment="1">
      <alignment horizontal="left" vertical="top" wrapText="1"/>
    </xf>
    <xf numFmtId="0" fontId="7" fillId="7" borderId="2" xfId="0" applyFont="1" applyFill="1" applyBorder="1" applyAlignment="1">
      <alignment horizontal="center" vertical="top" wrapText="1"/>
    </xf>
  </cellXfs>
  <cellStyles count="19">
    <cellStyle name="Normal" xfId="0" builtinId="0"/>
    <cellStyle name="Normal 2" xfId="1" xr:uid="{00000000-0005-0000-0000-000001000000}"/>
    <cellStyle name="Normal 3" xfId="8" xr:uid="{00000000-0005-0000-0000-000002000000}"/>
    <cellStyle name="Normal 4" xfId="15" xr:uid="{4AC97C70-4FA3-401C-9B57-AE12D1F8D070}"/>
    <cellStyle name="Normal 4 2" xfId="16" xr:uid="{0A2F343F-6451-43F0-957A-AA3011B028CA}"/>
    <cellStyle name="Normal 5" xfId="18" xr:uid="{371B6315-0600-4F6E-9E1C-9C7111657169}"/>
    <cellStyle name="Normal 6" xfId="17" xr:uid="{2C30BF41-3224-4F81-8EB1-BB1791039667}"/>
    <cellStyle name="PSChar" xfId="2" xr:uid="{00000000-0005-0000-0000-000003000000}"/>
    <cellStyle name="PSChar 2" xfId="9" xr:uid="{00000000-0005-0000-0000-000004000000}"/>
    <cellStyle name="PSDate" xfId="3" xr:uid="{00000000-0005-0000-0000-000005000000}"/>
    <cellStyle name="PSDate 2" xfId="10" xr:uid="{00000000-0005-0000-0000-000006000000}"/>
    <cellStyle name="PSDec" xfId="4" xr:uid="{00000000-0005-0000-0000-000007000000}"/>
    <cellStyle name="PSDec 2" xfId="11" xr:uid="{00000000-0005-0000-0000-000008000000}"/>
    <cellStyle name="PSHeading" xfId="5" xr:uid="{00000000-0005-0000-0000-000009000000}"/>
    <cellStyle name="PSHeading 2" xfId="12" xr:uid="{00000000-0005-0000-0000-00000A000000}"/>
    <cellStyle name="PSInt" xfId="6" xr:uid="{00000000-0005-0000-0000-00000B000000}"/>
    <cellStyle name="PSInt 2" xfId="13" xr:uid="{00000000-0005-0000-0000-00000C000000}"/>
    <cellStyle name="PSSpacer" xfId="7" xr:uid="{00000000-0005-0000-0000-00000D000000}"/>
    <cellStyle name="PSSpacer 2" xfId="14" xr:uid="{00000000-0005-0000-0000-00000E000000}"/>
  </cellStyles>
  <dxfs count="1">
    <dxf>
      <font>
        <color rgb="FF9C0006"/>
      </font>
      <fill>
        <patternFill>
          <bgColor rgb="FFFFC7CE"/>
        </patternFill>
      </fill>
    </dxf>
  </dxfs>
  <tableStyles count="0" defaultTableStyle="TableStyleMedium2" defaultPivotStyle="PivotStyleLight16"/>
  <colors>
    <mruColors>
      <color rgb="FFCCFFCC"/>
      <color rgb="FF03304B"/>
      <color rgb="FF22658A"/>
      <color rgb="FF000000"/>
      <color rgb="FFE2E2E2"/>
      <color rgb="FF00FFFF"/>
      <color rgb="FF66FF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alcChain" Target="calcChain.xml"/><Relationship Id="rId3" Type="http://schemas.openxmlformats.org/officeDocument/2006/relationships/worksheet" Target="worksheets/sheet3.xml"/><Relationship Id="rId7" Type="http://schemas.openxmlformats.org/officeDocument/2006/relationships/sharedStrings" Target="sharedStrings.xml"/><Relationship Id="rId12" Type="http://schemas.openxmlformats.org/officeDocument/2006/relationships/customXml" Target="../customXml/item4.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tyles" Target="styles.xml"/><Relationship Id="rId11" Type="http://schemas.openxmlformats.org/officeDocument/2006/relationships/customXml" Target="../customXml/item3.xml"/><Relationship Id="rId5" Type="http://schemas.openxmlformats.org/officeDocument/2006/relationships/theme" Target="theme/theme1.xml"/><Relationship Id="rId10"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customXml" Target="../customXml/item1.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1.png"/></Relationships>
</file>

<file path=xl/drawings/_rels/drawing4.xml.rels><?xml version="1.0" encoding="UTF-8" standalone="yes"?>
<Relationships xmlns="http://schemas.openxmlformats.org/package/2006/relationships"><Relationship Id="rId1" Type="http://schemas.openxmlformats.org/officeDocument/2006/relationships/image" Target="../media/image1.png"/></Relationships>
</file>

<file path=xl/drawings/_rels/vmlDrawing1.vml.rels><?xml version="1.0" encoding="UTF-8" standalone="yes"?>
<Relationships xmlns="http://schemas.openxmlformats.org/package/2006/relationships"><Relationship Id="rId1" Type="http://schemas.openxmlformats.org/officeDocument/2006/relationships/image" Target="../media/image2.png"/></Relationships>
</file>

<file path=xl/drawings/drawing1.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2</xdr:col>
      <xdr:colOff>2077405</xdr:colOff>
      <xdr:row>5</xdr:row>
      <xdr:rowOff>11232</xdr:rowOff>
    </xdr:to>
    <xdr:pic>
      <xdr:nvPicPr>
        <xdr:cNvPr id="4" name="Picture 3">
          <a:extLst>
            <a:ext uri="{FF2B5EF4-FFF2-40B4-BE49-F238E27FC236}">
              <a16:creationId xmlns:a16="http://schemas.microsoft.com/office/drawing/2014/main" id="{00000000-0008-0000-0000-000004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115755" cy="916107"/>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3941130</xdr:colOff>
      <xdr:row>4</xdr:row>
      <xdr:rowOff>189032</xdr:rowOff>
    </xdr:to>
    <xdr:pic>
      <xdr:nvPicPr>
        <xdr:cNvPr id="4" name="Picture 3">
          <a:extLst>
            <a:ext uri="{FF2B5EF4-FFF2-40B4-BE49-F238E27FC236}">
              <a16:creationId xmlns:a16="http://schemas.microsoft.com/office/drawing/2014/main" id="{00000000-0008-0000-0100-000004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211005" cy="900232"/>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2</xdr:col>
      <xdr:colOff>1455105</xdr:colOff>
      <xdr:row>4</xdr:row>
      <xdr:rowOff>163632</xdr:rowOff>
    </xdr:to>
    <xdr:pic>
      <xdr:nvPicPr>
        <xdr:cNvPr id="4" name="Picture 3">
          <a:extLst>
            <a:ext uri="{FF2B5EF4-FFF2-40B4-BE49-F238E27FC236}">
              <a16:creationId xmlns:a16="http://schemas.microsoft.com/office/drawing/2014/main" id="{00000000-0008-0000-0200-000004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211005" cy="900232"/>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0</xdr:col>
      <xdr:colOff>43090</xdr:colOff>
      <xdr:row>0</xdr:row>
      <xdr:rowOff>18143</xdr:rowOff>
    </xdr:from>
    <xdr:to>
      <xdr:col>2</xdr:col>
      <xdr:colOff>680678</xdr:colOff>
      <xdr:row>6</xdr:row>
      <xdr:rowOff>73634</xdr:rowOff>
    </xdr:to>
    <xdr:pic>
      <xdr:nvPicPr>
        <xdr:cNvPr id="4" name="Picture 3">
          <a:extLst>
            <a:ext uri="{FF2B5EF4-FFF2-40B4-BE49-F238E27FC236}">
              <a16:creationId xmlns:a16="http://schemas.microsoft.com/office/drawing/2014/main" id="{00000000-0008-0000-0300-000004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43090" y="18143"/>
          <a:ext cx="4048173" cy="1079746"/>
        </a:xfrm>
        <a:prstGeom prst="rect">
          <a:avLst/>
        </a:prstGeom>
      </xdr:spPr>
    </xdr:pic>
    <xdr:clientData/>
  </xdr:two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7F4B25F-C76F-44E2-AFF9-F29AEF3A4B0C}">
  <sheetPr codeName="Sheet1"/>
  <dimension ref="A7:C18"/>
  <sheetViews>
    <sheetView showGridLines="0" topLeftCell="A10" zoomScaleNormal="100" zoomScalePageLayoutView="80" workbookViewId="0">
      <selection activeCell="C16" sqref="C16"/>
    </sheetView>
  </sheetViews>
  <sheetFormatPr defaultColWidth="8.77734375" defaultRowHeight="13.8" x14ac:dyDescent="0.25"/>
  <cols>
    <col min="1" max="1" width="17" style="2" customWidth="1"/>
    <col min="2" max="2" width="13.5546875" style="53" customWidth="1"/>
    <col min="3" max="3" width="72.44140625" style="2" customWidth="1"/>
    <col min="4" max="16384" width="8.77734375" style="2"/>
  </cols>
  <sheetData>
    <row r="7" spans="1:3" x14ac:dyDescent="0.25">
      <c r="A7" s="68" t="s">
        <v>0</v>
      </c>
      <c r="B7" s="68"/>
      <c r="C7" s="68"/>
    </row>
    <row r="8" spans="1:3" x14ac:dyDescent="0.25">
      <c r="A8" s="16" t="s">
        <v>1</v>
      </c>
      <c r="B8" s="50" t="s">
        <v>2</v>
      </c>
      <c r="C8" s="16" t="s">
        <v>3</v>
      </c>
    </row>
    <row r="9" spans="1:3" x14ac:dyDescent="0.25">
      <c r="A9" s="40">
        <v>0.1</v>
      </c>
      <c r="B9" s="51">
        <v>44342</v>
      </c>
      <c r="C9" s="17" t="s">
        <v>4</v>
      </c>
    </row>
    <row r="10" spans="1:3" x14ac:dyDescent="0.25">
      <c r="A10" s="40">
        <v>0.2</v>
      </c>
      <c r="B10" s="51">
        <v>45159</v>
      </c>
      <c r="C10" s="18" t="s">
        <v>5</v>
      </c>
    </row>
    <row r="11" spans="1:3" ht="27.6" x14ac:dyDescent="0.25">
      <c r="A11" s="40">
        <v>0.3</v>
      </c>
      <c r="B11" s="51">
        <v>45202</v>
      </c>
      <c r="C11" s="18" t="s">
        <v>6</v>
      </c>
    </row>
    <row r="12" spans="1:3" x14ac:dyDescent="0.25">
      <c r="A12" s="40">
        <v>1</v>
      </c>
      <c r="B12" s="51">
        <v>45260</v>
      </c>
      <c r="C12" s="17" t="s">
        <v>276</v>
      </c>
    </row>
    <row r="13" spans="1:3" ht="27.6" x14ac:dyDescent="0.25">
      <c r="A13" s="40">
        <v>1.1000000000000001</v>
      </c>
      <c r="B13" s="51">
        <v>45380</v>
      </c>
      <c r="C13" s="18" t="s">
        <v>277</v>
      </c>
    </row>
    <row r="14" spans="1:3" ht="82.8" x14ac:dyDescent="0.25">
      <c r="A14" s="40">
        <v>1.2</v>
      </c>
      <c r="B14" s="54">
        <v>45390</v>
      </c>
      <c r="C14" s="55" t="s">
        <v>278</v>
      </c>
    </row>
    <row r="15" spans="1:3" ht="41.4" x14ac:dyDescent="0.25">
      <c r="A15" s="40">
        <v>1.3</v>
      </c>
      <c r="B15" s="54">
        <v>45497</v>
      </c>
      <c r="C15" s="55" t="s">
        <v>286</v>
      </c>
    </row>
    <row r="16" spans="1:3" ht="27.6" x14ac:dyDescent="0.25">
      <c r="A16" s="40">
        <v>1.4</v>
      </c>
      <c r="B16" s="54">
        <v>45504</v>
      </c>
      <c r="C16" s="67" t="s">
        <v>299</v>
      </c>
    </row>
    <row r="17" spans="1:3" x14ac:dyDescent="0.25">
      <c r="A17" s="3"/>
      <c r="B17" s="52"/>
      <c r="C17" s="3"/>
    </row>
    <row r="18" spans="1:3" x14ac:dyDescent="0.25">
      <c r="A18" s="3"/>
      <c r="B18" s="52"/>
      <c r="C18" s="3"/>
    </row>
  </sheetData>
  <mergeCells count="1">
    <mergeCell ref="A7:C7"/>
  </mergeCells>
  <pageMargins left="0.7" right="0.7" top="0.75" bottom="0.75" header="0.3" footer="0.3"/>
  <pageSetup paperSize="5" scale="60" orientation="landscape" r:id="rId1"/>
  <headerFooter>
    <oddHeader>&amp;C&amp;F
&amp;G</oddHeader>
    <oddFooter>Page &amp;P of &amp;N</oddFooter>
  </headerFooter>
  <drawing r:id="rId2"/>
  <legacyDrawingHF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11B90E1-41F4-465A-8B48-6E29D12EFC5D}">
  <dimension ref="B5:C32"/>
  <sheetViews>
    <sheetView zoomScaleNormal="100" workbookViewId="0">
      <selection activeCell="C10" sqref="C10"/>
    </sheetView>
  </sheetViews>
  <sheetFormatPr defaultColWidth="8.77734375" defaultRowHeight="13.8" x14ac:dyDescent="0.25"/>
  <cols>
    <col min="1" max="1" width="3.44140625" style="7" customWidth="1"/>
    <col min="2" max="2" width="59.21875" style="7" customWidth="1"/>
    <col min="3" max="3" width="97.21875" style="7" customWidth="1"/>
    <col min="4" max="16384" width="8.77734375" style="7"/>
  </cols>
  <sheetData>
    <row r="5" spans="2:3" ht="23.55" customHeight="1" x14ac:dyDescent="0.25"/>
    <row r="6" spans="2:3" ht="24.6" x14ac:dyDescent="0.4">
      <c r="B6" s="6" t="s">
        <v>7</v>
      </c>
      <c r="C6" s="6"/>
    </row>
    <row r="7" spans="2:3" ht="17.100000000000001" customHeight="1" x14ac:dyDescent="0.4">
      <c r="B7" s="6"/>
    </row>
    <row r="8" spans="2:3" x14ac:dyDescent="0.25">
      <c r="B8" s="9" t="s">
        <v>8</v>
      </c>
      <c r="C8" s="9" t="s">
        <v>9</v>
      </c>
    </row>
    <row r="9" spans="2:3" x14ac:dyDescent="0.25">
      <c r="B9" s="69" t="s">
        <v>10</v>
      </c>
      <c r="C9" s="69"/>
    </row>
    <row r="10" spans="2:3" x14ac:dyDescent="0.25">
      <c r="B10" s="38" t="s">
        <v>11</v>
      </c>
      <c r="C10" s="15" t="s">
        <v>12</v>
      </c>
    </row>
    <row r="11" spans="2:3" x14ac:dyDescent="0.25">
      <c r="B11" s="38" t="s">
        <v>13</v>
      </c>
      <c r="C11" s="15" t="s">
        <v>14</v>
      </c>
    </row>
    <row r="12" spans="2:3" x14ac:dyDescent="0.25">
      <c r="B12" s="38" t="s">
        <v>15</v>
      </c>
      <c r="C12" s="15" t="s">
        <v>16</v>
      </c>
    </row>
    <row r="13" spans="2:3" x14ac:dyDescent="0.25">
      <c r="B13" s="39" t="s">
        <v>17</v>
      </c>
      <c r="C13" s="37" t="s">
        <v>18</v>
      </c>
    </row>
    <row r="14" spans="2:3" ht="17.100000000000001" customHeight="1" x14ac:dyDescent="0.25">
      <c r="B14" s="19"/>
    </row>
    <row r="15" spans="2:3" x14ac:dyDescent="0.25">
      <c r="B15" s="9" t="s">
        <v>19</v>
      </c>
      <c r="C15" s="35" t="s">
        <v>20</v>
      </c>
    </row>
    <row r="16" spans="2:3" ht="18" customHeight="1" x14ac:dyDescent="0.25">
      <c r="B16" s="41" t="s">
        <v>21</v>
      </c>
      <c r="C16" s="42" t="s">
        <v>22</v>
      </c>
    </row>
    <row r="17" spans="2:3" x14ac:dyDescent="0.25">
      <c r="B17" s="19"/>
    </row>
    <row r="18" spans="2:3" x14ac:dyDescent="0.25">
      <c r="B18" s="9" t="s">
        <v>23</v>
      </c>
      <c r="C18" s="9" t="s">
        <v>9</v>
      </c>
    </row>
    <row r="19" spans="2:3" x14ac:dyDescent="0.25">
      <c r="B19" s="20" t="s">
        <v>24</v>
      </c>
      <c r="C19" s="21" t="s">
        <v>25</v>
      </c>
    </row>
    <row r="20" spans="2:3" x14ac:dyDescent="0.25">
      <c r="B20" s="20" t="s">
        <v>26</v>
      </c>
      <c r="C20" s="36" t="s">
        <v>27</v>
      </c>
    </row>
    <row r="21" spans="2:3" x14ac:dyDescent="0.25">
      <c r="B21" s="22" t="s">
        <v>28</v>
      </c>
      <c r="C21" s="23" t="s">
        <v>29</v>
      </c>
    </row>
    <row r="22" spans="2:3" x14ac:dyDescent="0.25">
      <c r="B22" s="22" t="s">
        <v>30</v>
      </c>
      <c r="C22" s="23" t="s">
        <v>29</v>
      </c>
    </row>
    <row r="23" spans="2:3" x14ac:dyDescent="0.25">
      <c r="B23" s="22" t="s">
        <v>31</v>
      </c>
      <c r="C23" s="23" t="s">
        <v>29</v>
      </c>
    </row>
    <row r="24" spans="2:3" x14ac:dyDescent="0.25">
      <c r="B24" s="22" t="s">
        <v>32</v>
      </c>
      <c r="C24" s="23" t="s">
        <v>29</v>
      </c>
    </row>
    <row r="25" spans="2:3" x14ac:dyDescent="0.25">
      <c r="B25" s="22" t="s">
        <v>33</v>
      </c>
      <c r="C25" s="49" t="s">
        <v>34</v>
      </c>
    </row>
    <row r="26" spans="2:3" x14ac:dyDescent="0.25">
      <c r="B26" s="22" t="s">
        <v>35</v>
      </c>
      <c r="C26" s="23" t="s">
        <v>29</v>
      </c>
    </row>
    <row r="27" spans="2:3" x14ac:dyDescent="0.25">
      <c r="B27" s="8"/>
      <c r="C27" s="8"/>
    </row>
    <row r="28" spans="2:3" x14ac:dyDescent="0.25">
      <c r="B28" s="31" t="s">
        <v>36</v>
      </c>
      <c r="C28" s="31" t="s">
        <v>9</v>
      </c>
    </row>
    <row r="29" spans="2:3" x14ac:dyDescent="0.25">
      <c r="B29" s="34"/>
      <c r="C29" s="34"/>
    </row>
    <row r="30" spans="2:3" x14ac:dyDescent="0.25">
      <c r="B30" s="32" t="s">
        <v>37</v>
      </c>
      <c r="C30" s="33" t="s">
        <v>38</v>
      </c>
    </row>
    <row r="31" spans="2:3" x14ac:dyDescent="0.25">
      <c r="B31" s="34"/>
      <c r="C31" s="33"/>
    </row>
    <row r="32" spans="2:3" x14ac:dyDescent="0.25">
      <c r="B32" s="32" t="s">
        <v>39</v>
      </c>
      <c r="C32" s="33" t="s">
        <v>40</v>
      </c>
    </row>
  </sheetData>
  <mergeCells count="1">
    <mergeCell ref="B9:C9"/>
  </mergeCells>
  <conditionalFormatting sqref="B25">
    <cfRule type="duplicateValues" dxfId="0" priority="1"/>
  </conditionalFormatting>
  <dataValidations count="1">
    <dataValidation allowBlank="1" showInputMessage="1" showErrorMessage="1" promptTitle="Note for XML &amp; Web Services" prompt="For XML layout, please include all tags and associate a Record Type for each. For Web Services, include the records/fields associated with the message._x000a_For ZIP files no layout is required]" sqref="C20" xr:uid="{EFA545B3-8091-4255-959D-8795D58966D0}"/>
  </dataValidations>
  <pageMargins left="0.7" right="0.7" top="0.75" bottom="0.75" header="0.3" footer="0.3"/>
  <pageSetup orientation="portrait" r:id="rId1"/>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3FDD98C-71CE-4041-9406-EB2805CBEEBB}">
  <dimension ref="B1:E27"/>
  <sheetViews>
    <sheetView topLeftCell="B1" zoomScaleNormal="100" workbookViewId="0">
      <selection activeCell="B7" sqref="B7"/>
    </sheetView>
  </sheetViews>
  <sheetFormatPr defaultColWidth="8.77734375" defaultRowHeight="14.4" x14ac:dyDescent="0.3"/>
  <cols>
    <col min="1" max="1" width="3.44140625" style="4" customWidth="1"/>
    <col min="2" max="2" width="36" style="4" bestFit="1" customWidth="1"/>
    <col min="3" max="3" width="91.77734375" style="4" customWidth="1"/>
    <col min="4" max="16384" width="8.77734375" style="4"/>
  </cols>
  <sheetData>
    <row r="1" spans="2:3" x14ac:dyDescent="0.3">
      <c r="C1" s="7"/>
    </row>
    <row r="2" spans="2:3" x14ac:dyDescent="0.3">
      <c r="C2" s="7"/>
    </row>
    <row r="3" spans="2:3" x14ac:dyDescent="0.3">
      <c r="C3" s="7"/>
    </row>
    <row r="7" spans="2:3" ht="22.8" x14ac:dyDescent="0.4">
      <c r="B7" s="24" t="str">
        <f>'General Information'!B6</f>
        <v>ARI006-Inbound Customer Spreadsheet Upload</v>
      </c>
      <c r="C7" s="24"/>
    </row>
    <row r="8" spans="2:3" x14ac:dyDescent="0.3">
      <c r="B8" s="11"/>
      <c r="C8" s="11"/>
    </row>
    <row r="9" spans="2:3" ht="33" customHeight="1" x14ac:dyDescent="0.3">
      <c r="B9" s="70" t="s">
        <v>41</v>
      </c>
      <c r="C9" s="70"/>
    </row>
    <row r="10" spans="2:3" x14ac:dyDescent="0.3">
      <c r="B10" s="10"/>
      <c r="C10" s="10"/>
    </row>
    <row r="11" spans="2:3" x14ac:dyDescent="0.3">
      <c r="B11" s="25" t="s">
        <v>42</v>
      </c>
      <c r="C11" s="26" t="s">
        <v>9</v>
      </c>
    </row>
    <row r="12" spans="2:3" x14ac:dyDescent="0.3">
      <c r="B12" s="27" t="s">
        <v>43</v>
      </c>
      <c r="C12" s="28" t="s">
        <v>44</v>
      </c>
    </row>
    <row r="13" spans="2:3" ht="27.6" x14ac:dyDescent="0.3">
      <c r="B13" s="27" t="s">
        <v>45</v>
      </c>
      <c r="C13" s="28" t="s">
        <v>46</v>
      </c>
    </row>
    <row r="14" spans="2:3" ht="96.6" x14ac:dyDescent="0.3">
      <c r="B14" s="27" t="s">
        <v>47</v>
      </c>
      <c r="C14" s="28" t="s">
        <v>48</v>
      </c>
    </row>
    <row r="15" spans="2:3" ht="69" x14ac:dyDescent="0.3">
      <c r="B15" s="27" t="s">
        <v>49</v>
      </c>
      <c r="C15" s="28" t="s">
        <v>50</v>
      </c>
    </row>
    <row r="16" spans="2:3" ht="82.8" x14ac:dyDescent="0.3">
      <c r="B16" s="27" t="s">
        <v>51</v>
      </c>
      <c r="C16" s="28" t="s">
        <v>52</v>
      </c>
    </row>
    <row r="17" spans="2:5" x14ac:dyDescent="0.3">
      <c r="B17" s="27" t="s">
        <v>53</v>
      </c>
      <c r="C17" s="29" t="s">
        <v>54</v>
      </c>
    </row>
    <row r="18" spans="2:5" ht="27.6" x14ac:dyDescent="0.3">
      <c r="B18" s="27" t="s">
        <v>55</v>
      </c>
      <c r="C18" s="28" t="s">
        <v>56</v>
      </c>
    </row>
    <row r="19" spans="2:5" ht="41.4" x14ac:dyDescent="0.3">
      <c r="B19" s="27" t="s">
        <v>57</v>
      </c>
      <c r="C19" s="28" t="s">
        <v>58</v>
      </c>
    </row>
    <row r="20" spans="2:5" x14ac:dyDescent="0.3">
      <c r="B20" s="7"/>
      <c r="C20" s="7"/>
    </row>
    <row r="21" spans="2:5" x14ac:dyDescent="0.3">
      <c r="B21" s="7"/>
      <c r="C21" s="7"/>
      <c r="D21" s="14"/>
      <c r="E21" s="14"/>
    </row>
    <row r="22" spans="2:5" x14ac:dyDescent="0.3">
      <c r="B22" s="13" t="s">
        <v>59</v>
      </c>
      <c r="C22" s="13" t="s">
        <v>9</v>
      </c>
    </row>
    <row r="23" spans="2:5" x14ac:dyDescent="0.3">
      <c r="B23" s="71" t="s">
        <v>60</v>
      </c>
      <c r="C23" s="71"/>
    </row>
    <row r="24" spans="2:5" x14ac:dyDescent="0.3">
      <c r="B24" s="30" t="s">
        <v>43</v>
      </c>
      <c r="C24" s="15" t="s">
        <v>61</v>
      </c>
    </row>
    <row r="25" spans="2:5" x14ac:dyDescent="0.3">
      <c r="B25" s="30" t="s">
        <v>47</v>
      </c>
      <c r="C25" s="15" t="s">
        <v>62</v>
      </c>
    </row>
    <row r="26" spans="2:5" x14ac:dyDescent="0.3">
      <c r="B26" s="30" t="s">
        <v>49</v>
      </c>
      <c r="C26" s="15" t="s">
        <v>63</v>
      </c>
    </row>
    <row r="27" spans="2:5" x14ac:dyDescent="0.3">
      <c r="B27" s="30" t="s">
        <v>64</v>
      </c>
      <c r="C27" s="15" t="s">
        <v>65</v>
      </c>
    </row>
  </sheetData>
  <mergeCells count="2">
    <mergeCell ref="B9:C9"/>
    <mergeCell ref="B23:C23"/>
  </mergeCells>
  <pageMargins left="0.7" right="0.7" top="0.75" bottom="0.75" header="0.3" footer="0.3"/>
  <pageSetup orientation="portrait"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A1B22A6-6911-4B66-9346-50F92106AC84}">
  <dimension ref="A1:L89"/>
  <sheetViews>
    <sheetView showGridLines="0" tabSelected="1" zoomScale="80" zoomScaleNormal="80" workbookViewId="0">
      <selection activeCell="A11" sqref="A11"/>
    </sheetView>
  </sheetViews>
  <sheetFormatPr defaultColWidth="8.77734375" defaultRowHeight="31.5" customHeight="1" x14ac:dyDescent="0.25"/>
  <cols>
    <col min="1" max="1" width="31.5546875" style="1" bestFit="1" customWidth="1"/>
    <col min="2" max="2" width="19.5546875" style="1" customWidth="1"/>
    <col min="3" max="3" width="10.77734375" style="1" customWidth="1"/>
    <col min="4" max="4" width="12.77734375" style="48" customWidth="1"/>
    <col min="5" max="5" width="18.44140625" style="1" customWidth="1"/>
    <col min="6" max="6" width="40.77734375" style="1" customWidth="1"/>
    <col min="7" max="7" width="35.5546875" style="1" customWidth="1"/>
    <col min="8" max="8" width="40.5546875" style="56" customWidth="1"/>
    <col min="9" max="12" width="8.77734375" style="1" customWidth="1"/>
    <col min="13" max="16384" width="8.77734375" style="1"/>
  </cols>
  <sheetData>
    <row r="1" spans="1:12" ht="13.5" customHeight="1" x14ac:dyDescent="0.25"/>
    <row r="2" spans="1:12" ht="13.5" customHeight="1" x14ac:dyDescent="0.25"/>
    <row r="3" spans="1:12" ht="13.5" customHeight="1" x14ac:dyDescent="0.25"/>
    <row r="4" spans="1:12" ht="13.5" customHeight="1" x14ac:dyDescent="0.25"/>
    <row r="5" spans="1:12" ht="13.5" customHeight="1" x14ac:dyDescent="0.25"/>
    <row r="6" spans="1:12" ht="13.5" customHeight="1" x14ac:dyDescent="0.25"/>
    <row r="7" spans="1:12" ht="13.5" customHeight="1" x14ac:dyDescent="0.25"/>
    <row r="8" spans="1:12" ht="36.75" customHeight="1" x14ac:dyDescent="0.25">
      <c r="A8" s="70" t="s">
        <v>66</v>
      </c>
      <c r="B8" s="70"/>
      <c r="C8" s="70"/>
      <c r="D8" s="70"/>
      <c r="E8" s="70"/>
      <c r="F8" s="70"/>
      <c r="G8" s="70"/>
      <c r="H8" s="70"/>
      <c r="I8" s="70"/>
      <c r="J8" s="70"/>
      <c r="K8" s="70"/>
      <c r="L8" s="70"/>
    </row>
    <row r="9" spans="1:12" ht="13.5" customHeight="1" x14ac:dyDescent="0.25"/>
    <row r="10" spans="1:12" ht="13.8" x14ac:dyDescent="0.25">
      <c r="A10" s="72" t="s">
        <v>7</v>
      </c>
      <c r="B10" s="72"/>
      <c r="C10" s="72"/>
      <c r="D10" s="72"/>
      <c r="E10" s="72"/>
      <c r="F10" s="72"/>
      <c r="G10" s="72"/>
      <c r="H10" s="57"/>
      <c r="I10" s="73" t="s">
        <v>59</v>
      </c>
      <c r="J10" s="73"/>
      <c r="K10" s="73"/>
      <c r="L10" s="73"/>
    </row>
    <row r="11" spans="1:12" ht="55.2" x14ac:dyDescent="0.25">
      <c r="A11" s="5" t="s">
        <v>67</v>
      </c>
      <c r="B11" s="5" t="s">
        <v>68</v>
      </c>
      <c r="C11" s="5" t="s">
        <v>69</v>
      </c>
      <c r="D11" s="5" t="s">
        <v>70</v>
      </c>
      <c r="E11" s="5" t="s">
        <v>71</v>
      </c>
      <c r="F11" s="5" t="s">
        <v>9</v>
      </c>
      <c r="G11" s="5" t="s">
        <v>72</v>
      </c>
      <c r="H11" s="58" t="s">
        <v>73</v>
      </c>
      <c r="I11" s="12" t="s">
        <v>67</v>
      </c>
      <c r="J11" s="12" t="s">
        <v>74</v>
      </c>
      <c r="K11" s="12" t="s">
        <v>75</v>
      </c>
      <c r="L11" s="12" t="s">
        <v>76</v>
      </c>
    </row>
    <row r="12" spans="1:12" ht="110.4" x14ac:dyDescent="0.25">
      <c r="A12" s="43" t="s">
        <v>77</v>
      </c>
      <c r="B12" s="43" t="s">
        <v>78</v>
      </c>
      <c r="C12" s="43" t="s">
        <v>79</v>
      </c>
      <c r="D12" s="43">
        <v>5</v>
      </c>
      <c r="E12" s="43" t="s">
        <v>80</v>
      </c>
      <c r="F12" s="44" t="s">
        <v>81</v>
      </c>
      <c r="G12" s="43" t="s">
        <v>82</v>
      </c>
      <c r="H12" s="43" t="s">
        <v>83</v>
      </c>
      <c r="I12" s="47"/>
      <c r="J12" s="43"/>
      <c r="K12" s="43"/>
      <c r="L12" s="60"/>
    </row>
    <row r="13" spans="1:12" ht="138" x14ac:dyDescent="0.25">
      <c r="A13" s="43" t="s">
        <v>84</v>
      </c>
      <c r="B13" s="43" t="s">
        <v>78</v>
      </c>
      <c r="C13" s="43" t="s">
        <v>79</v>
      </c>
      <c r="D13" s="43">
        <v>15</v>
      </c>
      <c r="E13" s="43" t="s">
        <v>80</v>
      </c>
      <c r="F13" s="43" t="s">
        <v>85</v>
      </c>
      <c r="G13" s="43" t="s">
        <v>86</v>
      </c>
      <c r="H13" s="43" t="s">
        <v>87</v>
      </c>
      <c r="I13" s="61"/>
      <c r="J13" s="43"/>
      <c r="K13" s="43"/>
      <c r="L13" s="60"/>
    </row>
    <row r="14" spans="1:12" ht="165.6" x14ac:dyDescent="0.25">
      <c r="A14" s="43" t="s">
        <v>88</v>
      </c>
      <c r="B14" s="43" t="s">
        <v>78</v>
      </c>
      <c r="C14" s="43" t="s">
        <v>79</v>
      </c>
      <c r="D14" s="43">
        <v>1</v>
      </c>
      <c r="E14" s="43" t="s">
        <v>80</v>
      </c>
      <c r="F14" s="43" t="s">
        <v>89</v>
      </c>
      <c r="G14" s="43" t="s">
        <v>90</v>
      </c>
      <c r="H14" s="43" t="s">
        <v>91</v>
      </c>
      <c r="I14" s="43"/>
      <c r="J14" s="43"/>
      <c r="K14" s="43"/>
      <c r="L14" s="60"/>
    </row>
    <row r="15" spans="1:12" ht="165.6" x14ac:dyDescent="0.25">
      <c r="A15" s="43" t="s">
        <v>92</v>
      </c>
      <c r="B15" s="43" t="s">
        <v>78</v>
      </c>
      <c r="C15" s="43" t="s">
        <v>79</v>
      </c>
      <c r="D15" s="43">
        <v>1</v>
      </c>
      <c r="E15" s="43" t="s">
        <v>80</v>
      </c>
      <c r="F15" s="43" t="s">
        <v>93</v>
      </c>
      <c r="G15" s="41" t="s">
        <v>94</v>
      </c>
      <c r="H15" s="43" t="s">
        <v>95</v>
      </c>
      <c r="I15" s="62"/>
      <c r="J15" s="63"/>
      <c r="K15" s="63"/>
      <c r="L15" s="43"/>
    </row>
    <row r="16" spans="1:12" ht="165.6" x14ac:dyDescent="0.25">
      <c r="A16" s="43" t="s">
        <v>96</v>
      </c>
      <c r="B16" s="43" t="s">
        <v>78</v>
      </c>
      <c r="C16" s="43" t="s">
        <v>2</v>
      </c>
      <c r="D16" s="43">
        <v>10</v>
      </c>
      <c r="E16" s="43" t="s">
        <v>80</v>
      </c>
      <c r="F16" s="43" t="s">
        <v>97</v>
      </c>
      <c r="G16" s="43" t="s">
        <v>98</v>
      </c>
      <c r="H16" s="43" t="s">
        <v>99</v>
      </c>
      <c r="I16" s="63"/>
      <c r="J16" s="63"/>
      <c r="K16" s="63"/>
      <c r="L16" s="43"/>
    </row>
    <row r="17" spans="1:12" ht="138" x14ac:dyDescent="0.25">
      <c r="A17" s="43" t="s">
        <v>100</v>
      </c>
      <c r="B17" s="43" t="s">
        <v>78</v>
      </c>
      <c r="C17" s="43" t="s">
        <v>2</v>
      </c>
      <c r="D17" s="43">
        <v>10</v>
      </c>
      <c r="E17" s="43" t="s">
        <v>80</v>
      </c>
      <c r="F17" s="43" t="s">
        <v>101</v>
      </c>
      <c r="G17" s="43" t="s">
        <v>98</v>
      </c>
      <c r="H17" s="43" t="s">
        <v>102</v>
      </c>
      <c r="I17" s="63"/>
      <c r="J17" s="63"/>
      <c r="K17" s="63"/>
      <c r="L17" s="43"/>
    </row>
    <row r="18" spans="1:12" ht="165.6" x14ac:dyDescent="0.25">
      <c r="A18" s="43" t="s">
        <v>103</v>
      </c>
      <c r="B18" s="43" t="s">
        <v>78</v>
      </c>
      <c r="C18" s="43" t="s">
        <v>79</v>
      </c>
      <c r="D18" s="43">
        <v>40</v>
      </c>
      <c r="E18" s="43" t="s">
        <v>80</v>
      </c>
      <c r="F18" s="43" t="s">
        <v>279</v>
      </c>
      <c r="G18" s="43" t="s">
        <v>104</v>
      </c>
      <c r="H18" s="43" t="s">
        <v>280</v>
      </c>
      <c r="I18" s="63"/>
      <c r="J18" s="63"/>
      <c r="K18" s="63"/>
      <c r="L18" s="43"/>
    </row>
    <row r="19" spans="1:12" ht="41.4" x14ac:dyDescent="0.25">
      <c r="A19" s="43" t="s">
        <v>105</v>
      </c>
      <c r="B19" s="43" t="s">
        <v>78</v>
      </c>
      <c r="C19" s="43" t="s">
        <v>79</v>
      </c>
      <c r="D19" s="43">
        <v>40</v>
      </c>
      <c r="E19" s="43" t="s">
        <v>106</v>
      </c>
      <c r="F19" s="43" t="s">
        <v>107</v>
      </c>
      <c r="G19" s="43"/>
      <c r="H19" s="43" t="s">
        <v>108</v>
      </c>
      <c r="I19" s="63"/>
      <c r="J19" s="63"/>
      <c r="K19" s="63"/>
      <c r="L19" s="43"/>
    </row>
    <row r="20" spans="1:12" ht="96.6" x14ac:dyDescent="0.25">
      <c r="A20" s="43" t="s">
        <v>109</v>
      </c>
      <c r="B20" s="43" t="s">
        <v>78</v>
      </c>
      <c r="C20" s="43" t="s">
        <v>79</v>
      </c>
      <c r="D20" s="43">
        <v>10</v>
      </c>
      <c r="E20" s="43" t="s">
        <v>106</v>
      </c>
      <c r="F20" s="43" t="s">
        <v>281</v>
      </c>
      <c r="G20" s="43" t="s">
        <v>104</v>
      </c>
      <c r="H20" s="43" t="s">
        <v>282</v>
      </c>
      <c r="I20" s="63"/>
      <c r="J20" s="63"/>
      <c r="K20" s="63"/>
      <c r="L20" s="43"/>
    </row>
    <row r="21" spans="1:12" ht="138" x14ac:dyDescent="0.25">
      <c r="A21" s="43" t="s">
        <v>110</v>
      </c>
      <c r="B21" s="43" t="s">
        <v>78</v>
      </c>
      <c r="C21" s="43" t="s">
        <v>79</v>
      </c>
      <c r="D21" s="43">
        <v>30</v>
      </c>
      <c r="E21" s="43" t="s">
        <v>80</v>
      </c>
      <c r="F21" s="43" t="s">
        <v>111</v>
      </c>
      <c r="G21" s="43" t="s">
        <v>112</v>
      </c>
      <c r="H21" s="43" t="s">
        <v>113</v>
      </c>
      <c r="I21" s="63"/>
      <c r="J21" s="63"/>
      <c r="K21" s="63"/>
      <c r="L21" s="43"/>
    </row>
    <row r="22" spans="1:12" ht="55.2" x14ac:dyDescent="0.25">
      <c r="A22" s="43" t="s">
        <v>114</v>
      </c>
      <c r="B22" s="43" t="s">
        <v>78</v>
      </c>
      <c r="C22" s="43" t="s">
        <v>79</v>
      </c>
      <c r="D22" s="43">
        <v>1</v>
      </c>
      <c r="E22" s="43" t="s">
        <v>106</v>
      </c>
      <c r="F22" s="45" t="s">
        <v>115</v>
      </c>
      <c r="G22" s="43" t="s">
        <v>116</v>
      </c>
      <c r="H22" s="43" t="s">
        <v>117</v>
      </c>
      <c r="I22" s="63"/>
      <c r="J22" s="63"/>
      <c r="K22" s="63"/>
      <c r="L22" s="43"/>
    </row>
    <row r="23" spans="1:12" ht="110.4" x14ac:dyDescent="0.25">
      <c r="A23" s="43" t="s">
        <v>118</v>
      </c>
      <c r="B23" s="43" t="s">
        <v>78</v>
      </c>
      <c r="C23" s="43" t="s">
        <v>79</v>
      </c>
      <c r="D23" s="43">
        <v>30</v>
      </c>
      <c r="E23" s="43" t="s">
        <v>119</v>
      </c>
      <c r="F23" s="64" t="s">
        <v>120</v>
      </c>
      <c r="G23" s="43" t="s">
        <v>112</v>
      </c>
      <c r="H23" s="43" t="s">
        <v>121</v>
      </c>
      <c r="I23" s="63"/>
      <c r="J23" s="63"/>
      <c r="K23" s="63"/>
      <c r="L23" s="43"/>
    </row>
    <row r="24" spans="1:12" ht="55.2" x14ac:dyDescent="0.25">
      <c r="A24" s="43" t="s">
        <v>122</v>
      </c>
      <c r="B24" s="43" t="s">
        <v>78</v>
      </c>
      <c r="C24" s="43" t="s">
        <v>79</v>
      </c>
      <c r="D24" s="43">
        <v>30</v>
      </c>
      <c r="E24" s="43" t="s">
        <v>106</v>
      </c>
      <c r="F24" s="43" t="s">
        <v>123</v>
      </c>
      <c r="G24" s="43" t="s">
        <v>124</v>
      </c>
      <c r="H24" s="47" t="s">
        <v>125</v>
      </c>
      <c r="I24" s="63"/>
      <c r="J24" s="63"/>
      <c r="K24" s="63"/>
      <c r="L24" s="43"/>
    </row>
    <row r="25" spans="1:12" ht="55.2" x14ac:dyDescent="0.25">
      <c r="A25" s="43" t="s">
        <v>126</v>
      </c>
      <c r="B25" s="43" t="s">
        <v>78</v>
      </c>
      <c r="C25" s="43" t="s">
        <v>79</v>
      </c>
      <c r="D25" s="43">
        <v>30</v>
      </c>
      <c r="E25" s="43" t="s">
        <v>106</v>
      </c>
      <c r="F25" s="43" t="s">
        <v>123</v>
      </c>
      <c r="G25" s="43" t="s">
        <v>124</v>
      </c>
      <c r="H25" s="47" t="s">
        <v>125</v>
      </c>
      <c r="I25" s="63"/>
      <c r="J25" s="63"/>
      <c r="K25" s="63"/>
      <c r="L25" s="43"/>
    </row>
    <row r="26" spans="1:12" ht="55.2" x14ac:dyDescent="0.25">
      <c r="A26" s="43" t="s">
        <v>127</v>
      </c>
      <c r="B26" s="43" t="s">
        <v>78</v>
      </c>
      <c r="C26" s="43" t="s">
        <v>79</v>
      </c>
      <c r="D26" s="43">
        <v>10</v>
      </c>
      <c r="E26" s="43" t="s">
        <v>106</v>
      </c>
      <c r="F26" s="43" t="s">
        <v>123</v>
      </c>
      <c r="G26" s="43" t="s">
        <v>124</v>
      </c>
      <c r="H26" s="47" t="s">
        <v>125</v>
      </c>
      <c r="I26" s="63"/>
      <c r="J26" s="63"/>
      <c r="K26" s="63"/>
      <c r="L26" s="43"/>
    </row>
    <row r="27" spans="1:12" ht="55.2" x14ac:dyDescent="0.25">
      <c r="A27" s="43" t="s">
        <v>128</v>
      </c>
      <c r="B27" s="43" t="s">
        <v>78</v>
      </c>
      <c r="C27" s="43" t="s">
        <v>79</v>
      </c>
      <c r="D27" s="65">
        <v>10</v>
      </c>
      <c r="E27" s="43" t="s">
        <v>106</v>
      </c>
      <c r="F27" s="43" t="s">
        <v>123</v>
      </c>
      <c r="G27" s="43" t="s">
        <v>124</v>
      </c>
      <c r="H27" s="47" t="s">
        <v>125</v>
      </c>
      <c r="I27" s="63"/>
      <c r="J27" s="63"/>
      <c r="K27" s="63"/>
      <c r="L27" s="43"/>
    </row>
    <row r="28" spans="1:12" ht="55.2" x14ac:dyDescent="0.25">
      <c r="A28" s="43" t="s">
        <v>129</v>
      </c>
      <c r="B28" s="43" t="s">
        <v>78</v>
      </c>
      <c r="C28" s="43" t="s">
        <v>79</v>
      </c>
      <c r="D28" s="43">
        <v>10</v>
      </c>
      <c r="E28" s="43" t="s">
        <v>106</v>
      </c>
      <c r="F28" s="43" t="s">
        <v>123</v>
      </c>
      <c r="G28" s="43" t="s">
        <v>124</v>
      </c>
      <c r="H28" s="47" t="s">
        <v>125</v>
      </c>
      <c r="I28" s="63"/>
      <c r="J28" s="63"/>
      <c r="K28" s="63"/>
      <c r="L28" s="43"/>
    </row>
    <row r="29" spans="1:12" ht="55.2" x14ac:dyDescent="0.25">
      <c r="A29" s="43" t="s">
        <v>130</v>
      </c>
      <c r="B29" s="43" t="s">
        <v>78</v>
      </c>
      <c r="C29" s="43" t="s">
        <v>79</v>
      </c>
      <c r="D29" s="43">
        <v>10</v>
      </c>
      <c r="E29" s="43" t="s">
        <v>106</v>
      </c>
      <c r="F29" s="43" t="s">
        <v>123</v>
      </c>
      <c r="G29" s="43" t="s">
        <v>124</v>
      </c>
      <c r="H29" s="47" t="s">
        <v>125</v>
      </c>
      <c r="I29" s="63"/>
      <c r="J29" s="63"/>
      <c r="K29" s="63"/>
      <c r="L29" s="43"/>
    </row>
    <row r="30" spans="1:12" ht="55.2" x14ac:dyDescent="0.25">
      <c r="A30" s="43" t="s">
        <v>131</v>
      </c>
      <c r="B30" s="43" t="s">
        <v>78</v>
      </c>
      <c r="C30" s="43" t="s">
        <v>79</v>
      </c>
      <c r="D30" s="43">
        <v>2</v>
      </c>
      <c r="E30" s="43" t="s">
        <v>106</v>
      </c>
      <c r="F30" s="43" t="s">
        <v>123</v>
      </c>
      <c r="G30" s="43" t="s">
        <v>124</v>
      </c>
      <c r="H30" s="47" t="s">
        <v>125</v>
      </c>
      <c r="I30" s="63"/>
      <c r="J30" s="63"/>
      <c r="K30" s="63"/>
      <c r="L30" s="43"/>
    </row>
    <row r="31" spans="1:12" ht="55.2" x14ac:dyDescent="0.25">
      <c r="A31" s="43" t="s">
        <v>132</v>
      </c>
      <c r="B31" s="43" t="s">
        <v>78</v>
      </c>
      <c r="C31" s="43" t="s">
        <v>79</v>
      </c>
      <c r="D31" s="43">
        <v>4</v>
      </c>
      <c r="E31" s="43" t="s">
        <v>106</v>
      </c>
      <c r="F31" s="43" t="s">
        <v>123</v>
      </c>
      <c r="G31" s="43" t="s">
        <v>124</v>
      </c>
      <c r="H31" s="47" t="s">
        <v>125</v>
      </c>
      <c r="I31" s="63"/>
      <c r="J31" s="63"/>
      <c r="K31" s="63"/>
      <c r="L31" s="43"/>
    </row>
    <row r="32" spans="1:12" ht="55.2" x14ac:dyDescent="0.25">
      <c r="A32" s="43" t="s">
        <v>133</v>
      </c>
      <c r="B32" s="43" t="s">
        <v>78</v>
      </c>
      <c r="C32" s="43" t="s">
        <v>79</v>
      </c>
      <c r="D32" s="43">
        <v>6</v>
      </c>
      <c r="E32" s="43" t="s">
        <v>106</v>
      </c>
      <c r="F32" s="43" t="s">
        <v>123</v>
      </c>
      <c r="G32" s="43" t="s">
        <v>124</v>
      </c>
      <c r="H32" s="47" t="s">
        <v>125</v>
      </c>
      <c r="I32" s="63"/>
      <c r="J32" s="63"/>
      <c r="K32" s="63"/>
      <c r="L32" s="43"/>
    </row>
    <row r="33" spans="1:12" ht="55.2" x14ac:dyDescent="0.25">
      <c r="A33" s="43" t="s">
        <v>134</v>
      </c>
      <c r="B33" s="43" t="s">
        <v>78</v>
      </c>
      <c r="C33" s="43" t="s">
        <v>79</v>
      </c>
      <c r="D33" s="43">
        <v>8</v>
      </c>
      <c r="E33" s="43" t="s">
        <v>106</v>
      </c>
      <c r="F33" s="43" t="s">
        <v>123</v>
      </c>
      <c r="G33" s="43" t="s">
        <v>124</v>
      </c>
      <c r="H33" s="47" t="s">
        <v>125</v>
      </c>
      <c r="I33" s="63"/>
      <c r="J33" s="63"/>
      <c r="K33" s="63"/>
      <c r="L33" s="43"/>
    </row>
    <row r="34" spans="1:12" ht="55.2" x14ac:dyDescent="0.25">
      <c r="A34" s="43" t="s">
        <v>135</v>
      </c>
      <c r="B34" s="43" t="s">
        <v>78</v>
      </c>
      <c r="C34" s="43" t="s">
        <v>79</v>
      </c>
      <c r="D34" s="43">
        <v>1</v>
      </c>
      <c r="E34" s="43" t="s">
        <v>106</v>
      </c>
      <c r="F34" s="43" t="s">
        <v>123</v>
      </c>
      <c r="G34" s="43" t="s">
        <v>124</v>
      </c>
      <c r="H34" s="47" t="s">
        <v>125</v>
      </c>
      <c r="I34" s="63"/>
      <c r="J34" s="63"/>
      <c r="K34" s="63"/>
      <c r="L34" s="43"/>
    </row>
    <row r="35" spans="1:12" ht="55.2" x14ac:dyDescent="0.25">
      <c r="A35" s="43" t="s">
        <v>136</v>
      </c>
      <c r="B35" s="43" t="s">
        <v>78</v>
      </c>
      <c r="C35" s="43" t="s">
        <v>79</v>
      </c>
      <c r="D35" s="43">
        <v>1</v>
      </c>
      <c r="E35" s="43" t="s">
        <v>106</v>
      </c>
      <c r="F35" s="43" t="s">
        <v>123</v>
      </c>
      <c r="G35" s="43" t="s">
        <v>124</v>
      </c>
      <c r="H35" s="47" t="s">
        <v>125</v>
      </c>
      <c r="I35" s="63"/>
      <c r="J35" s="63"/>
      <c r="K35" s="63"/>
      <c r="L35" s="43"/>
    </row>
    <row r="36" spans="1:12" ht="55.2" x14ac:dyDescent="0.25">
      <c r="A36" s="43" t="s">
        <v>137</v>
      </c>
      <c r="B36" s="43" t="s">
        <v>78</v>
      </c>
      <c r="C36" s="43" t="s">
        <v>79</v>
      </c>
      <c r="D36" s="43">
        <v>1</v>
      </c>
      <c r="E36" s="43" t="s">
        <v>106</v>
      </c>
      <c r="F36" s="43" t="s">
        <v>123</v>
      </c>
      <c r="G36" s="43" t="s">
        <v>124</v>
      </c>
      <c r="H36" s="47" t="s">
        <v>125</v>
      </c>
      <c r="I36" s="63"/>
      <c r="J36" s="63"/>
      <c r="K36" s="63"/>
      <c r="L36" s="43"/>
    </row>
    <row r="37" spans="1:12" ht="55.2" x14ac:dyDescent="0.25">
      <c r="A37" s="43" t="s">
        <v>138</v>
      </c>
      <c r="B37" s="43" t="s">
        <v>78</v>
      </c>
      <c r="C37" s="43" t="s">
        <v>79</v>
      </c>
      <c r="D37" s="43">
        <v>1</v>
      </c>
      <c r="E37" s="43" t="s">
        <v>106</v>
      </c>
      <c r="F37" s="43" t="s">
        <v>123</v>
      </c>
      <c r="G37" s="43" t="s">
        <v>124</v>
      </c>
      <c r="H37" s="47" t="s">
        <v>125</v>
      </c>
      <c r="I37" s="63"/>
      <c r="J37" s="63"/>
      <c r="K37" s="63"/>
      <c r="L37" s="43"/>
    </row>
    <row r="38" spans="1:12" ht="55.2" x14ac:dyDescent="0.25">
      <c r="A38" s="43" t="s">
        <v>139</v>
      </c>
      <c r="B38" s="43" t="s">
        <v>78</v>
      </c>
      <c r="C38" s="43" t="s">
        <v>140</v>
      </c>
      <c r="D38" s="43">
        <v>13.3</v>
      </c>
      <c r="E38" s="43" t="s">
        <v>106</v>
      </c>
      <c r="F38" s="43" t="s">
        <v>123</v>
      </c>
      <c r="G38" s="43" t="s">
        <v>124</v>
      </c>
      <c r="H38" s="47" t="s">
        <v>125</v>
      </c>
      <c r="I38" s="63"/>
      <c r="J38" s="63"/>
      <c r="K38" s="63"/>
      <c r="L38" s="43"/>
    </row>
    <row r="39" spans="1:12" ht="55.2" x14ac:dyDescent="0.25">
      <c r="A39" s="43" t="s">
        <v>141</v>
      </c>
      <c r="B39" s="43" t="s">
        <v>78</v>
      </c>
      <c r="C39" s="43" t="s">
        <v>140</v>
      </c>
      <c r="D39" s="43">
        <v>13.3</v>
      </c>
      <c r="E39" s="43" t="s">
        <v>106</v>
      </c>
      <c r="F39" s="43" t="s">
        <v>123</v>
      </c>
      <c r="G39" s="43" t="s">
        <v>124</v>
      </c>
      <c r="H39" s="47" t="s">
        <v>125</v>
      </c>
      <c r="I39" s="63"/>
      <c r="J39" s="63"/>
      <c r="K39" s="63"/>
      <c r="L39" s="43"/>
    </row>
    <row r="40" spans="1:12" ht="55.2" x14ac:dyDescent="0.25">
      <c r="A40" s="43" t="s">
        <v>142</v>
      </c>
      <c r="B40" s="43" t="s">
        <v>78</v>
      </c>
      <c r="C40" s="43" t="s">
        <v>140</v>
      </c>
      <c r="D40" s="43">
        <v>13.3</v>
      </c>
      <c r="E40" s="43" t="s">
        <v>106</v>
      </c>
      <c r="F40" s="43" t="s">
        <v>123</v>
      </c>
      <c r="G40" s="43" t="s">
        <v>124</v>
      </c>
      <c r="H40" s="47" t="s">
        <v>125</v>
      </c>
      <c r="I40" s="63"/>
      <c r="J40" s="63"/>
      <c r="K40" s="63"/>
      <c r="L40" s="43"/>
    </row>
    <row r="41" spans="1:12" ht="55.2" x14ac:dyDescent="0.25">
      <c r="A41" s="43" t="s">
        <v>143</v>
      </c>
      <c r="B41" s="43" t="s">
        <v>78</v>
      </c>
      <c r="C41" s="43" t="s">
        <v>140</v>
      </c>
      <c r="D41" s="43">
        <v>13.3</v>
      </c>
      <c r="E41" s="43" t="s">
        <v>106</v>
      </c>
      <c r="F41" s="43" t="s">
        <v>123</v>
      </c>
      <c r="G41" s="43" t="s">
        <v>124</v>
      </c>
      <c r="H41" s="47" t="s">
        <v>125</v>
      </c>
      <c r="I41" s="63"/>
      <c r="J41" s="63"/>
      <c r="K41" s="63"/>
      <c r="L41" s="43"/>
    </row>
    <row r="42" spans="1:12" ht="55.2" x14ac:dyDescent="0.25">
      <c r="A42" s="43" t="s">
        <v>144</v>
      </c>
      <c r="B42" s="43" t="s">
        <v>78</v>
      </c>
      <c r="C42" s="43" t="s">
        <v>140</v>
      </c>
      <c r="D42" s="43">
        <v>15</v>
      </c>
      <c r="E42" s="43" t="s">
        <v>106</v>
      </c>
      <c r="F42" s="43" t="s">
        <v>123</v>
      </c>
      <c r="G42" s="43" t="s">
        <v>124</v>
      </c>
      <c r="H42" s="47" t="s">
        <v>125</v>
      </c>
      <c r="I42" s="63"/>
      <c r="J42" s="63"/>
      <c r="K42" s="63"/>
      <c r="L42" s="43"/>
    </row>
    <row r="43" spans="1:12" ht="55.2" x14ac:dyDescent="0.25">
      <c r="A43" s="43" t="s">
        <v>145</v>
      </c>
      <c r="B43" s="43" t="s">
        <v>78</v>
      </c>
      <c r="C43" s="43" t="s">
        <v>140</v>
      </c>
      <c r="D43" s="43">
        <v>15</v>
      </c>
      <c r="E43" s="43" t="s">
        <v>106</v>
      </c>
      <c r="F43" s="43" t="s">
        <v>123</v>
      </c>
      <c r="G43" s="43" t="s">
        <v>124</v>
      </c>
      <c r="H43" s="47" t="s">
        <v>125</v>
      </c>
      <c r="I43" s="63"/>
      <c r="J43" s="63"/>
      <c r="K43" s="63"/>
      <c r="L43" s="43"/>
    </row>
    <row r="44" spans="1:12" ht="55.2" x14ac:dyDescent="0.25">
      <c r="A44" s="43" t="s">
        <v>146</v>
      </c>
      <c r="B44" s="43" t="s">
        <v>78</v>
      </c>
      <c r="C44" s="43" t="s">
        <v>140</v>
      </c>
      <c r="D44" s="43">
        <v>15</v>
      </c>
      <c r="E44" s="43" t="s">
        <v>106</v>
      </c>
      <c r="F44" s="43" t="s">
        <v>123</v>
      </c>
      <c r="G44" s="43" t="s">
        <v>124</v>
      </c>
      <c r="H44" s="47" t="s">
        <v>125</v>
      </c>
      <c r="I44" s="63"/>
      <c r="J44" s="63"/>
      <c r="K44" s="63"/>
      <c r="L44" s="43"/>
    </row>
    <row r="45" spans="1:12" ht="55.2" x14ac:dyDescent="0.25">
      <c r="A45" s="43" t="s">
        <v>147</v>
      </c>
      <c r="B45" s="43" t="s">
        <v>78</v>
      </c>
      <c r="C45" s="43" t="s">
        <v>140</v>
      </c>
      <c r="D45" s="43">
        <v>15</v>
      </c>
      <c r="E45" s="43" t="s">
        <v>106</v>
      </c>
      <c r="F45" s="43" t="s">
        <v>123</v>
      </c>
      <c r="G45" s="43" t="s">
        <v>124</v>
      </c>
      <c r="H45" s="47" t="s">
        <v>125</v>
      </c>
      <c r="I45" s="63"/>
      <c r="J45" s="63"/>
      <c r="K45" s="63"/>
      <c r="L45" s="43"/>
    </row>
    <row r="46" spans="1:12" ht="193.2" x14ac:dyDescent="0.25">
      <c r="A46" s="43" t="s">
        <v>148</v>
      </c>
      <c r="B46" s="43" t="s">
        <v>149</v>
      </c>
      <c r="C46" s="43" t="s">
        <v>2</v>
      </c>
      <c r="D46" s="43">
        <v>10</v>
      </c>
      <c r="E46" s="43" t="s">
        <v>119</v>
      </c>
      <c r="F46" s="43" t="s">
        <v>287</v>
      </c>
      <c r="G46" s="43" t="s">
        <v>98</v>
      </c>
      <c r="H46" s="66" t="s">
        <v>290</v>
      </c>
      <c r="I46" s="63"/>
      <c r="J46" s="63"/>
      <c r="K46" s="63"/>
      <c r="L46" s="43"/>
    </row>
    <row r="47" spans="1:12" ht="207" x14ac:dyDescent="0.25">
      <c r="A47" s="43" t="s">
        <v>150</v>
      </c>
      <c r="B47" s="43" t="s">
        <v>149</v>
      </c>
      <c r="C47" s="43" t="s">
        <v>79</v>
      </c>
      <c r="D47" s="43">
        <v>1</v>
      </c>
      <c r="E47" s="43" t="s">
        <v>119</v>
      </c>
      <c r="F47" s="43" t="s">
        <v>288</v>
      </c>
      <c r="G47" s="43" t="s">
        <v>90</v>
      </c>
      <c r="H47" s="66" t="s">
        <v>291</v>
      </c>
      <c r="I47" s="63"/>
      <c r="J47" s="63"/>
      <c r="K47" s="63"/>
      <c r="L47" s="43"/>
    </row>
    <row r="48" spans="1:12" ht="193.2" x14ac:dyDescent="0.25">
      <c r="A48" s="43" t="s">
        <v>151</v>
      </c>
      <c r="B48" s="43" t="s">
        <v>152</v>
      </c>
      <c r="C48" s="43" t="s">
        <v>140</v>
      </c>
      <c r="D48" s="43">
        <v>5</v>
      </c>
      <c r="E48" s="43" t="s">
        <v>119</v>
      </c>
      <c r="F48" s="43" t="s">
        <v>153</v>
      </c>
      <c r="G48" s="43" t="s">
        <v>154</v>
      </c>
      <c r="H48" s="66" t="s">
        <v>292</v>
      </c>
      <c r="I48" s="63"/>
      <c r="J48" s="63"/>
      <c r="K48" s="63"/>
      <c r="L48" s="43"/>
    </row>
    <row r="49" spans="1:12" ht="193.2" x14ac:dyDescent="0.25">
      <c r="A49" s="43" t="s">
        <v>155</v>
      </c>
      <c r="B49" s="43" t="s">
        <v>152</v>
      </c>
      <c r="C49" s="43" t="s">
        <v>2</v>
      </c>
      <c r="D49" s="43">
        <v>10</v>
      </c>
      <c r="E49" s="43" t="s">
        <v>119</v>
      </c>
      <c r="F49" s="43" t="s">
        <v>156</v>
      </c>
      <c r="G49" s="43" t="s">
        <v>98</v>
      </c>
      <c r="H49" s="66" t="s">
        <v>293</v>
      </c>
      <c r="I49" s="63"/>
      <c r="J49" s="63"/>
      <c r="K49" s="63"/>
      <c r="L49" s="43"/>
    </row>
    <row r="50" spans="1:12" ht="151.80000000000001" x14ac:dyDescent="0.25">
      <c r="A50" s="43" t="s">
        <v>157</v>
      </c>
      <c r="B50" s="43" t="s">
        <v>152</v>
      </c>
      <c r="C50" s="43" t="s">
        <v>79</v>
      </c>
      <c r="D50" s="43">
        <v>1</v>
      </c>
      <c r="E50" s="43" t="s">
        <v>119</v>
      </c>
      <c r="F50" s="43" t="s">
        <v>158</v>
      </c>
      <c r="G50" s="43" t="s">
        <v>90</v>
      </c>
      <c r="H50" s="66" t="s">
        <v>292</v>
      </c>
      <c r="I50" s="63"/>
      <c r="J50" s="63"/>
      <c r="K50" s="63"/>
      <c r="L50" s="43"/>
    </row>
    <row r="51" spans="1:12" ht="151.80000000000001" x14ac:dyDescent="0.25">
      <c r="A51" s="47" t="s">
        <v>9</v>
      </c>
      <c r="B51" s="43" t="s">
        <v>152</v>
      </c>
      <c r="C51" s="43" t="s">
        <v>79</v>
      </c>
      <c r="D51" s="43">
        <v>30</v>
      </c>
      <c r="E51" s="43" t="s">
        <v>119</v>
      </c>
      <c r="F51" s="43" t="s">
        <v>159</v>
      </c>
      <c r="G51" s="43" t="s">
        <v>160</v>
      </c>
      <c r="H51" s="66" t="s">
        <v>292</v>
      </c>
      <c r="I51" s="63"/>
      <c r="J51" s="63"/>
      <c r="K51" s="63"/>
      <c r="L51" s="43"/>
    </row>
    <row r="52" spans="1:12" ht="207" x14ac:dyDescent="0.25">
      <c r="A52" s="43" t="s">
        <v>161</v>
      </c>
      <c r="B52" s="43" t="s">
        <v>152</v>
      </c>
      <c r="C52" s="43" t="s">
        <v>79</v>
      </c>
      <c r="D52" s="43">
        <v>1</v>
      </c>
      <c r="E52" s="43" t="s">
        <v>119</v>
      </c>
      <c r="F52" s="43" t="s">
        <v>162</v>
      </c>
      <c r="G52" s="43" t="s">
        <v>163</v>
      </c>
      <c r="H52" s="66" t="s">
        <v>294</v>
      </c>
      <c r="I52" s="63"/>
      <c r="J52" s="63"/>
      <c r="K52" s="63"/>
      <c r="L52" s="43"/>
    </row>
    <row r="53" spans="1:12" ht="207" x14ac:dyDescent="0.25">
      <c r="A53" s="43" t="s">
        <v>164</v>
      </c>
      <c r="B53" s="43" t="s">
        <v>152</v>
      </c>
      <c r="C53" s="43" t="s">
        <v>79</v>
      </c>
      <c r="D53" s="43">
        <v>1</v>
      </c>
      <c r="E53" s="43" t="s">
        <v>119</v>
      </c>
      <c r="F53" s="43" t="s">
        <v>165</v>
      </c>
      <c r="G53" s="43" t="s">
        <v>163</v>
      </c>
      <c r="H53" s="66" t="s">
        <v>295</v>
      </c>
      <c r="I53" s="63"/>
      <c r="J53" s="63"/>
      <c r="K53" s="63"/>
      <c r="L53" s="43"/>
    </row>
    <row r="54" spans="1:12" ht="207" x14ac:dyDescent="0.25">
      <c r="A54" s="43" t="s">
        <v>166</v>
      </c>
      <c r="B54" s="43" t="s">
        <v>152</v>
      </c>
      <c r="C54" s="43" t="s">
        <v>79</v>
      </c>
      <c r="D54" s="43">
        <v>1</v>
      </c>
      <c r="E54" s="43" t="s">
        <v>119</v>
      </c>
      <c r="F54" s="43" t="s">
        <v>167</v>
      </c>
      <c r="G54" s="43" t="s">
        <v>163</v>
      </c>
      <c r="H54" s="66" t="s">
        <v>296</v>
      </c>
      <c r="I54" s="63"/>
      <c r="J54" s="63"/>
      <c r="K54" s="63"/>
      <c r="L54" s="43"/>
    </row>
    <row r="55" spans="1:12" ht="151.80000000000001" x14ac:dyDescent="0.25">
      <c r="A55" s="43" t="s">
        <v>168</v>
      </c>
      <c r="B55" s="43" t="s">
        <v>152</v>
      </c>
      <c r="C55" s="43" t="s">
        <v>79</v>
      </c>
      <c r="D55" s="43">
        <v>55</v>
      </c>
      <c r="E55" s="43" t="s">
        <v>119</v>
      </c>
      <c r="F55" s="43" t="s">
        <v>169</v>
      </c>
      <c r="G55" s="43" t="s">
        <v>170</v>
      </c>
      <c r="H55" s="66" t="s">
        <v>292</v>
      </c>
      <c r="I55" s="63"/>
      <c r="J55" s="63"/>
      <c r="K55" s="63"/>
      <c r="L55" s="43"/>
    </row>
    <row r="56" spans="1:12" ht="55.2" x14ac:dyDescent="0.25">
      <c r="A56" s="43" t="s">
        <v>172</v>
      </c>
      <c r="B56" s="43" t="s">
        <v>152</v>
      </c>
      <c r="C56" s="43" t="s">
        <v>79</v>
      </c>
      <c r="D56" s="43">
        <v>55</v>
      </c>
      <c r="E56" s="43" t="s">
        <v>106</v>
      </c>
      <c r="F56" s="43" t="s">
        <v>173</v>
      </c>
      <c r="G56" s="43"/>
      <c r="H56" s="47" t="s">
        <v>125</v>
      </c>
      <c r="I56" s="63"/>
      <c r="J56" s="63"/>
      <c r="K56" s="63"/>
      <c r="L56" s="43"/>
    </row>
    <row r="57" spans="1:12" ht="55.2" x14ac:dyDescent="0.25">
      <c r="A57" s="43" t="s">
        <v>174</v>
      </c>
      <c r="B57" s="43" t="s">
        <v>152</v>
      </c>
      <c r="C57" s="43" t="s">
        <v>79</v>
      </c>
      <c r="D57" s="43">
        <v>55</v>
      </c>
      <c r="E57" s="43" t="s">
        <v>106</v>
      </c>
      <c r="F57" s="43" t="s">
        <v>175</v>
      </c>
      <c r="G57" s="43"/>
      <c r="H57" s="47" t="s">
        <v>125</v>
      </c>
      <c r="I57" s="63"/>
      <c r="J57" s="63"/>
      <c r="K57" s="63"/>
      <c r="L57" s="43"/>
    </row>
    <row r="58" spans="1:12" ht="55.2" x14ac:dyDescent="0.25">
      <c r="A58" s="43" t="s">
        <v>176</v>
      </c>
      <c r="B58" s="43" t="s">
        <v>152</v>
      </c>
      <c r="C58" s="43" t="s">
        <v>79</v>
      </c>
      <c r="D58" s="43">
        <v>55</v>
      </c>
      <c r="E58" s="43" t="s">
        <v>106</v>
      </c>
      <c r="F58" s="43" t="s">
        <v>177</v>
      </c>
      <c r="G58" s="43"/>
      <c r="H58" s="47" t="s">
        <v>125</v>
      </c>
      <c r="I58" s="63"/>
      <c r="J58" s="63"/>
      <c r="K58" s="63"/>
      <c r="L58" s="43"/>
    </row>
    <row r="59" spans="1:12" ht="151.80000000000001" x14ac:dyDescent="0.25">
      <c r="A59" s="43" t="s">
        <v>178</v>
      </c>
      <c r="B59" s="43" t="s">
        <v>152</v>
      </c>
      <c r="C59" s="43" t="s">
        <v>79</v>
      </c>
      <c r="D59" s="43">
        <v>30</v>
      </c>
      <c r="E59" s="43" t="s">
        <v>119</v>
      </c>
      <c r="F59" s="43" t="s">
        <v>179</v>
      </c>
      <c r="G59" s="43" t="s">
        <v>180</v>
      </c>
      <c r="H59" s="66" t="s">
        <v>292</v>
      </c>
      <c r="I59" s="63"/>
      <c r="J59" s="63"/>
      <c r="K59" s="63"/>
      <c r="L59" s="43"/>
    </row>
    <row r="60" spans="1:12" ht="55.2" x14ac:dyDescent="0.25">
      <c r="A60" s="43" t="s">
        <v>181</v>
      </c>
      <c r="B60" s="43" t="s">
        <v>152</v>
      </c>
      <c r="C60" s="43" t="s">
        <v>79</v>
      </c>
      <c r="D60" s="43">
        <v>30</v>
      </c>
      <c r="E60" s="43" t="s">
        <v>106</v>
      </c>
      <c r="F60" s="43" t="s">
        <v>182</v>
      </c>
      <c r="G60" s="43" t="s">
        <v>183</v>
      </c>
      <c r="H60" s="47" t="s">
        <v>125</v>
      </c>
      <c r="I60" s="63"/>
      <c r="J60" s="63"/>
      <c r="K60" s="63"/>
      <c r="L60" s="43"/>
    </row>
    <row r="61" spans="1:12" ht="151.80000000000001" x14ac:dyDescent="0.25">
      <c r="A61" s="43" t="s">
        <v>184</v>
      </c>
      <c r="B61" s="43" t="s">
        <v>152</v>
      </c>
      <c r="C61" s="43" t="s">
        <v>79</v>
      </c>
      <c r="D61" s="43">
        <v>6</v>
      </c>
      <c r="E61" s="43" t="s">
        <v>119</v>
      </c>
      <c r="F61" s="43" t="s">
        <v>185</v>
      </c>
      <c r="G61" s="43" t="s">
        <v>186</v>
      </c>
      <c r="H61" s="66" t="s">
        <v>292</v>
      </c>
      <c r="I61" s="63"/>
      <c r="J61" s="63"/>
      <c r="K61" s="63"/>
      <c r="L61" s="43"/>
    </row>
    <row r="62" spans="1:12" ht="55.2" x14ac:dyDescent="0.25">
      <c r="A62" s="43" t="s">
        <v>187</v>
      </c>
      <c r="B62" s="43" t="s">
        <v>152</v>
      </c>
      <c r="C62" s="43" t="s">
        <v>79</v>
      </c>
      <c r="D62" s="43">
        <v>12</v>
      </c>
      <c r="E62" s="43" t="s">
        <v>119</v>
      </c>
      <c r="F62" s="43" t="s">
        <v>188</v>
      </c>
      <c r="G62" s="43" t="s">
        <v>189</v>
      </c>
      <c r="H62" s="43" t="s">
        <v>171</v>
      </c>
      <c r="I62" s="63"/>
      <c r="J62" s="63"/>
      <c r="K62" s="63"/>
      <c r="L62" s="43"/>
    </row>
    <row r="63" spans="1:12" ht="27.6" x14ac:dyDescent="0.25">
      <c r="A63" s="43" t="s">
        <v>190</v>
      </c>
      <c r="B63" s="43" t="s">
        <v>152</v>
      </c>
      <c r="C63" s="43" t="s">
        <v>79</v>
      </c>
      <c r="D63" s="43">
        <v>3</v>
      </c>
      <c r="E63" s="43" t="s">
        <v>106</v>
      </c>
      <c r="F63" s="43" t="s">
        <v>191</v>
      </c>
      <c r="G63" s="43" t="s">
        <v>192</v>
      </c>
      <c r="H63" s="47" t="s">
        <v>193</v>
      </c>
      <c r="I63" s="63"/>
      <c r="J63" s="63"/>
      <c r="K63" s="63"/>
      <c r="L63" s="43"/>
    </row>
    <row r="64" spans="1:12" ht="165.6" x14ac:dyDescent="0.25">
      <c r="A64" s="43" t="s">
        <v>216</v>
      </c>
      <c r="B64" s="43" t="s">
        <v>217</v>
      </c>
      <c r="C64" s="43" t="s">
        <v>79</v>
      </c>
      <c r="D64" s="43">
        <v>15</v>
      </c>
      <c r="E64" s="43" t="s">
        <v>119</v>
      </c>
      <c r="F64" s="43" t="s">
        <v>218</v>
      </c>
      <c r="G64" s="43" t="s">
        <v>219</v>
      </c>
      <c r="H64" s="43" t="s">
        <v>220</v>
      </c>
      <c r="I64" s="63"/>
      <c r="J64" s="63"/>
      <c r="K64" s="63"/>
      <c r="L64" s="63"/>
    </row>
    <row r="65" spans="1:12" ht="69" x14ac:dyDescent="0.25">
      <c r="A65" s="43" t="s">
        <v>194</v>
      </c>
      <c r="B65" s="43" t="s">
        <v>217</v>
      </c>
      <c r="C65" s="43" t="s">
        <v>2</v>
      </c>
      <c r="D65" s="43">
        <v>10</v>
      </c>
      <c r="E65" s="43" t="s">
        <v>119</v>
      </c>
      <c r="F65" s="43" t="s">
        <v>221</v>
      </c>
      <c r="G65" s="43" t="s">
        <v>98</v>
      </c>
      <c r="H65" s="43" t="s">
        <v>222</v>
      </c>
      <c r="I65" s="63"/>
      <c r="J65" s="63"/>
      <c r="K65" s="63"/>
      <c r="L65" s="63"/>
    </row>
    <row r="66" spans="1:12" ht="82.8" x14ac:dyDescent="0.25">
      <c r="A66" s="43" t="s">
        <v>157</v>
      </c>
      <c r="B66" s="43" t="s">
        <v>217</v>
      </c>
      <c r="C66" s="43" t="s">
        <v>79</v>
      </c>
      <c r="D66" s="43">
        <v>1</v>
      </c>
      <c r="E66" s="43" t="s">
        <v>119</v>
      </c>
      <c r="F66" s="43" t="s">
        <v>223</v>
      </c>
      <c r="G66" s="43" t="s">
        <v>224</v>
      </c>
      <c r="H66" s="43" t="s">
        <v>225</v>
      </c>
      <c r="I66" s="63"/>
      <c r="J66" s="63"/>
      <c r="K66" s="63"/>
      <c r="L66" s="63"/>
    </row>
    <row r="67" spans="1:12" ht="41.4" x14ac:dyDescent="0.25">
      <c r="A67" s="43" t="s">
        <v>226</v>
      </c>
      <c r="B67" s="43" t="s">
        <v>217</v>
      </c>
      <c r="C67" s="43" t="s">
        <v>79</v>
      </c>
      <c r="D67" s="43">
        <v>1</v>
      </c>
      <c r="E67" s="43" t="s">
        <v>119</v>
      </c>
      <c r="F67" s="43" t="s">
        <v>227</v>
      </c>
      <c r="G67" s="43" t="s">
        <v>228</v>
      </c>
      <c r="H67" s="43" t="s">
        <v>229</v>
      </c>
      <c r="I67" s="63"/>
      <c r="J67" s="63"/>
      <c r="K67" s="63"/>
      <c r="L67" s="63"/>
    </row>
    <row r="68" spans="1:12" ht="41.4" x14ac:dyDescent="0.25">
      <c r="A68" s="43" t="s">
        <v>230</v>
      </c>
      <c r="B68" s="43" t="s">
        <v>217</v>
      </c>
      <c r="C68" s="43" t="s">
        <v>79</v>
      </c>
      <c r="D68" s="43">
        <v>6</v>
      </c>
      <c r="E68" s="43" t="s">
        <v>106</v>
      </c>
      <c r="F68" s="43" t="s">
        <v>231</v>
      </c>
      <c r="G68" s="43" t="s">
        <v>232</v>
      </c>
      <c r="H68" s="43" t="s">
        <v>233</v>
      </c>
      <c r="I68" s="63"/>
      <c r="J68" s="63"/>
      <c r="K68" s="63"/>
      <c r="L68" s="63"/>
    </row>
    <row r="69" spans="1:12" ht="82.8" x14ac:dyDescent="0.25">
      <c r="A69" s="43" t="s">
        <v>151</v>
      </c>
      <c r="B69" s="43" t="s">
        <v>217</v>
      </c>
      <c r="C69" s="43" t="s">
        <v>140</v>
      </c>
      <c r="D69" s="43">
        <v>5</v>
      </c>
      <c r="E69" s="43" t="s">
        <v>80</v>
      </c>
      <c r="F69" s="43" t="s">
        <v>234</v>
      </c>
      <c r="G69" s="43" t="s">
        <v>235</v>
      </c>
      <c r="H69" s="43" t="s">
        <v>236</v>
      </c>
      <c r="I69" s="63"/>
      <c r="J69" s="63"/>
      <c r="K69" s="63"/>
      <c r="L69" s="63"/>
    </row>
    <row r="70" spans="1:12" ht="110.4" x14ac:dyDescent="0.25">
      <c r="A70" s="43" t="s">
        <v>237</v>
      </c>
      <c r="B70" s="43" t="s">
        <v>217</v>
      </c>
      <c r="C70" s="43" t="s">
        <v>79</v>
      </c>
      <c r="D70" s="43">
        <v>1</v>
      </c>
      <c r="E70" s="43" t="s">
        <v>119</v>
      </c>
      <c r="F70" s="43" t="s">
        <v>238</v>
      </c>
      <c r="G70" s="43" t="s">
        <v>239</v>
      </c>
      <c r="H70" s="43" t="s">
        <v>283</v>
      </c>
      <c r="I70" s="63"/>
      <c r="J70" s="63"/>
      <c r="K70" s="63"/>
      <c r="L70" s="63"/>
    </row>
    <row r="71" spans="1:12" ht="124.2" x14ac:dyDescent="0.25">
      <c r="A71" s="43" t="s">
        <v>240</v>
      </c>
      <c r="B71" s="43" t="s">
        <v>217</v>
      </c>
      <c r="C71" s="43" t="s">
        <v>79</v>
      </c>
      <c r="D71" s="43">
        <v>1</v>
      </c>
      <c r="E71" s="43" t="s">
        <v>119</v>
      </c>
      <c r="F71" s="43" t="s">
        <v>241</v>
      </c>
      <c r="G71" s="43" t="s">
        <v>242</v>
      </c>
      <c r="H71" s="43" t="s">
        <v>284</v>
      </c>
      <c r="I71" s="63"/>
      <c r="J71" s="63"/>
      <c r="K71" s="63"/>
      <c r="L71" s="63"/>
    </row>
    <row r="72" spans="1:12" ht="124.2" x14ac:dyDescent="0.25">
      <c r="A72" s="43" t="s">
        <v>243</v>
      </c>
      <c r="B72" s="43" t="s">
        <v>217</v>
      </c>
      <c r="C72" s="43" t="s">
        <v>79</v>
      </c>
      <c r="D72" s="43">
        <v>1</v>
      </c>
      <c r="E72" s="43" t="s">
        <v>119</v>
      </c>
      <c r="F72" s="43" t="s">
        <v>244</v>
      </c>
      <c r="G72" s="43" t="s">
        <v>239</v>
      </c>
      <c r="H72" s="43" t="s">
        <v>285</v>
      </c>
      <c r="I72" s="63"/>
      <c r="J72" s="63"/>
      <c r="K72" s="63"/>
      <c r="L72" s="63"/>
    </row>
    <row r="73" spans="1:12" ht="27.6" x14ac:dyDescent="0.25">
      <c r="A73" s="43" t="s">
        <v>245</v>
      </c>
      <c r="B73" s="43" t="s">
        <v>217</v>
      </c>
      <c r="C73" s="43" t="s">
        <v>79</v>
      </c>
      <c r="D73" s="43">
        <v>35</v>
      </c>
      <c r="E73" s="43" t="s">
        <v>106</v>
      </c>
      <c r="F73" s="43" t="s">
        <v>246</v>
      </c>
      <c r="G73" s="43" t="s">
        <v>247</v>
      </c>
      <c r="H73" s="43" t="s">
        <v>248</v>
      </c>
      <c r="I73" s="63"/>
      <c r="J73" s="63"/>
      <c r="K73" s="63"/>
      <c r="L73" s="63"/>
    </row>
    <row r="74" spans="1:12" ht="107.55" customHeight="1" x14ac:dyDescent="0.25">
      <c r="A74" s="43" t="s">
        <v>249</v>
      </c>
      <c r="B74" s="43" t="s">
        <v>217</v>
      </c>
      <c r="C74" s="43" t="s">
        <v>79</v>
      </c>
      <c r="D74" s="43">
        <v>40</v>
      </c>
      <c r="E74" s="43" t="s">
        <v>119</v>
      </c>
      <c r="F74" s="43" t="s">
        <v>250</v>
      </c>
      <c r="G74" s="43" t="s">
        <v>251</v>
      </c>
      <c r="H74" s="43" t="s">
        <v>252</v>
      </c>
      <c r="I74" s="63"/>
      <c r="J74" s="63"/>
      <c r="K74" s="63"/>
      <c r="L74" s="63"/>
    </row>
    <row r="75" spans="1:12" ht="69" x14ac:dyDescent="0.25">
      <c r="A75" s="43" t="s">
        <v>253</v>
      </c>
      <c r="B75" s="43" t="s">
        <v>217</v>
      </c>
      <c r="C75" s="43" t="s">
        <v>79</v>
      </c>
      <c r="D75" s="43">
        <v>1</v>
      </c>
      <c r="E75" s="43" t="s">
        <v>119</v>
      </c>
      <c r="F75" s="43" t="s">
        <v>254</v>
      </c>
      <c r="G75" s="43" t="s">
        <v>255</v>
      </c>
      <c r="H75" s="43" t="s">
        <v>256</v>
      </c>
      <c r="I75" s="63"/>
      <c r="J75" s="63"/>
      <c r="K75" s="63"/>
      <c r="L75" s="63"/>
    </row>
    <row r="76" spans="1:12" ht="41.4" x14ac:dyDescent="0.25">
      <c r="A76" s="43" t="s">
        <v>257</v>
      </c>
      <c r="B76" s="43" t="s">
        <v>217</v>
      </c>
      <c r="C76" s="43" t="s">
        <v>79</v>
      </c>
      <c r="D76" s="43">
        <v>70</v>
      </c>
      <c r="E76" s="43" t="s">
        <v>119</v>
      </c>
      <c r="F76" s="43" t="s">
        <v>258</v>
      </c>
      <c r="G76" s="43" t="s">
        <v>259</v>
      </c>
      <c r="H76" s="43" t="s">
        <v>260</v>
      </c>
      <c r="I76" s="63"/>
      <c r="J76" s="63"/>
      <c r="K76" s="63"/>
      <c r="L76" s="63"/>
    </row>
    <row r="77" spans="1:12" ht="96.6" x14ac:dyDescent="0.25">
      <c r="A77" s="43" t="s">
        <v>261</v>
      </c>
      <c r="B77" s="43" t="s">
        <v>262</v>
      </c>
      <c r="C77" s="43" t="s">
        <v>79</v>
      </c>
      <c r="D77" s="43">
        <v>4</v>
      </c>
      <c r="E77" s="43" t="s">
        <v>119</v>
      </c>
      <c r="F77" s="43" t="s">
        <v>263</v>
      </c>
      <c r="G77" s="43" t="s">
        <v>264</v>
      </c>
      <c r="H77" s="43" t="s">
        <v>289</v>
      </c>
      <c r="I77" s="63"/>
      <c r="J77" s="63"/>
      <c r="K77" s="63"/>
      <c r="L77" s="63"/>
    </row>
    <row r="78" spans="1:12" ht="82.8" x14ac:dyDescent="0.25">
      <c r="A78" s="43" t="s">
        <v>265</v>
      </c>
      <c r="B78" s="43" t="s">
        <v>262</v>
      </c>
      <c r="C78" s="43" t="s">
        <v>79</v>
      </c>
      <c r="D78" s="43">
        <v>24</v>
      </c>
      <c r="E78" s="43" t="s">
        <v>119</v>
      </c>
      <c r="F78" s="43" t="s">
        <v>266</v>
      </c>
      <c r="G78" s="43" t="s">
        <v>267</v>
      </c>
      <c r="H78" s="43" t="s">
        <v>268</v>
      </c>
      <c r="I78" s="63"/>
      <c r="J78" s="63"/>
      <c r="K78" s="63"/>
      <c r="L78" s="63"/>
    </row>
    <row r="79" spans="1:12" ht="27.6" x14ac:dyDescent="0.25">
      <c r="A79" s="43" t="s">
        <v>269</v>
      </c>
      <c r="B79" s="43" t="s">
        <v>262</v>
      </c>
      <c r="C79" s="43" t="s">
        <v>79</v>
      </c>
      <c r="D79" s="43">
        <v>6</v>
      </c>
      <c r="E79" s="43" t="s">
        <v>106</v>
      </c>
      <c r="F79" s="43" t="s">
        <v>270</v>
      </c>
      <c r="G79" s="43" t="s">
        <v>271</v>
      </c>
      <c r="H79" s="43" t="s">
        <v>272</v>
      </c>
      <c r="I79" s="63"/>
      <c r="J79" s="63"/>
      <c r="K79" s="63"/>
      <c r="L79" s="63"/>
    </row>
    <row r="80" spans="1:12" ht="55.2" x14ac:dyDescent="0.25">
      <c r="A80" s="43" t="s">
        <v>273</v>
      </c>
      <c r="B80" s="43" t="s">
        <v>262</v>
      </c>
      <c r="C80" s="43" t="s">
        <v>79</v>
      </c>
      <c r="D80" s="43">
        <v>1</v>
      </c>
      <c r="E80" s="43" t="s">
        <v>119</v>
      </c>
      <c r="F80" s="43" t="s">
        <v>274</v>
      </c>
      <c r="G80" s="43" t="s">
        <v>200</v>
      </c>
      <c r="H80" s="43" t="s">
        <v>275</v>
      </c>
      <c r="I80" s="63"/>
      <c r="J80" s="63"/>
      <c r="K80" s="63"/>
      <c r="L80" s="63"/>
    </row>
    <row r="81" spans="1:12" ht="165.6" x14ac:dyDescent="0.25">
      <c r="A81" s="43" t="s">
        <v>194</v>
      </c>
      <c r="B81" s="43" t="s">
        <v>195</v>
      </c>
      <c r="C81" s="43" t="s">
        <v>2</v>
      </c>
      <c r="D81" s="43">
        <v>10</v>
      </c>
      <c r="E81" s="43" t="s">
        <v>119</v>
      </c>
      <c r="F81" s="43" t="s">
        <v>196</v>
      </c>
      <c r="G81" s="43" t="s">
        <v>98</v>
      </c>
      <c r="H81" s="66" t="s">
        <v>297</v>
      </c>
      <c r="I81" s="63"/>
      <c r="J81" s="63"/>
      <c r="K81" s="63"/>
      <c r="L81" s="43"/>
    </row>
    <row r="82" spans="1:12" ht="151.80000000000001" x14ac:dyDescent="0.25">
      <c r="A82" s="43" t="s">
        <v>157</v>
      </c>
      <c r="B82" s="43" t="s">
        <v>195</v>
      </c>
      <c r="C82" s="43" t="s">
        <v>79</v>
      </c>
      <c r="D82" s="43">
        <v>1</v>
      </c>
      <c r="E82" s="43" t="s">
        <v>119</v>
      </c>
      <c r="F82" s="43" t="s">
        <v>197</v>
      </c>
      <c r="G82" s="43" t="s">
        <v>90</v>
      </c>
      <c r="H82" s="66" t="s">
        <v>292</v>
      </c>
      <c r="I82" s="63"/>
      <c r="J82" s="63"/>
      <c r="K82" s="63"/>
      <c r="L82" s="43"/>
    </row>
    <row r="83" spans="1:12" ht="69" x14ac:dyDescent="0.25">
      <c r="A83" s="43" t="s">
        <v>198</v>
      </c>
      <c r="B83" s="43" t="s">
        <v>195</v>
      </c>
      <c r="C83" s="43" t="s">
        <v>79</v>
      </c>
      <c r="D83" s="43">
        <v>1</v>
      </c>
      <c r="E83" s="43" t="s">
        <v>106</v>
      </c>
      <c r="F83" s="43" t="s">
        <v>199</v>
      </c>
      <c r="G83" s="43" t="s">
        <v>200</v>
      </c>
      <c r="H83" s="47" t="s">
        <v>298</v>
      </c>
      <c r="I83" s="63"/>
      <c r="J83" s="63"/>
      <c r="K83" s="63"/>
      <c r="L83" s="43"/>
    </row>
    <row r="84" spans="1:12" ht="27.6" x14ac:dyDescent="0.25">
      <c r="A84" s="43" t="s">
        <v>201</v>
      </c>
      <c r="B84" s="43" t="s">
        <v>195</v>
      </c>
      <c r="C84" s="43" t="s">
        <v>79</v>
      </c>
      <c r="D84" s="43">
        <v>3</v>
      </c>
      <c r="E84" s="43" t="s">
        <v>119</v>
      </c>
      <c r="F84" s="43" t="s">
        <v>202</v>
      </c>
      <c r="G84" s="43" t="s">
        <v>203</v>
      </c>
      <c r="H84" s="43" t="s">
        <v>204</v>
      </c>
      <c r="I84" s="63"/>
      <c r="J84" s="63"/>
      <c r="K84" s="63"/>
      <c r="L84" s="43"/>
    </row>
    <row r="85" spans="1:12" ht="27.6" x14ac:dyDescent="0.25">
      <c r="A85" s="43" t="s">
        <v>205</v>
      </c>
      <c r="B85" s="43" t="s">
        <v>195</v>
      </c>
      <c r="C85" s="43" t="s">
        <v>2</v>
      </c>
      <c r="D85" s="43">
        <v>10</v>
      </c>
      <c r="E85" s="43" t="s">
        <v>119</v>
      </c>
      <c r="F85" s="43" t="s">
        <v>206</v>
      </c>
      <c r="G85" s="43" t="s">
        <v>98</v>
      </c>
      <c r="H85" s="43" t="s">
        <v>204</v>
      </c>
      <c r="I85" s="63"/>
      <c r="J85" s="63"/>
      <c r="K85" s="63"/>
      <c r="L85" s="43"/>
    </row>
    <row r="86" spans="1:12" ht="13.8" x14ac:dyDescent="0.25">
      <c r="A86" s="43" t="s">
        <v>207</v>
      </c>
      <c r="B86" s="43" t="s">
        <v>208</v>
      </c>
      <c r="C86" s="43" t="s">
        <v>79</v>
      </c>
      <c r="D86" s="43">
        <v>3</v>
      </c>
      <c r="E86" s="43" t="s">
        <v>106</v>
      </c>
      <c r="F86" s="43" t="s">
        <v>209</v>
      </c>
      <c r="G86" s="43" t="s">
        <v>210</v>
      </c>
      <c r="H86" s="47" t="s">
        <v>211</v>
      </c>
      <c r="I86" s="63"/>
      <c r="J86" s="63"/>
      <c r="K86" s="63"/>
      <c r="L86" s="43"/>
    </row>
    <row r="87" spans="1:12" ht="27.6" x14ac:dyDescent="0.25">
      <c r="A87" s="43" t="s">
        <v>212</v>
      </c>
      <c r="B87" s="43" t="s">
        <v>208</v>
      </c>
      <c r="C87" s="43" t="s">
        <v>79</v>
      </c>
      <c r="D87" s="43">
        <v>35</v>
      </c>
      <c r="E87" s="43" t="s">
        <v>119</v>
      </c>
      <c r="F87" s="43" t="s">
        <v>213</v>
      </c>
      <c r="G87" s="43" t="s">
        <v>214</v>
      </c>
      <c r="H87" s="47" t="s">
        <v>215</v>
      </c>
      <c r="I87" s="63"/>
      <c r="J87" s="63"/>
      <c r="K87" s="63"/>
      <c r="L87" s="43"/>
    </row>
    <row r="88" spans="1:12" ht="31.5" customHeight="1" x14ac:dyDescent="0.25">
      <c r="A88" s="46"/>
      <c r="B88" s="46"/>
      <c r="C88" s="46"/>
      <c r="D88" s="46"/>
      <c r="E88" s="46"/>
      <c r="F88" s="46"/>
      <c r="G88" s="46"/>
      <c r="H88" s="59"/>
      <c r="L88" s="46"/>
    </row>
    <row r="89" spans="1:12" ht="31.5" customHeight="1" x14ac:dyDescent="0.25">
      <c r="A89" s="46"/>
      <c r="B89" s="46"/>
      <c r="C89" s="46"/>
      <c r="D89" s="46"/>
      <c r="E89" s="46"/>
      <c r="F89" s="46"/>
      <c r="G89" s="46"/>
      <c r="H89" s="59"/>
    </row>
  </sheetData>
  <mergeCells count="3">
    <mergeCell ref="A10:G10"/>
    <mergeCell ref="I10:L10"/>
    <mergeCell ref="A8:L8"/>
  </mergeCells>
  <phoneticPr fontId="15" type="noConversion"/>
  <dataValidations count="2">
    <dataValidation allowBlank="1" showInputMessage="1" showErrorMessage="1" promptTitle="Map Fields" prompt="Use this section (if applicable) to map fields from the source system and make notes as you go along." sqref="I10:L11" xr:uid="{A8B3A5B2-F839-4787-9D3B-0B1F99D4B963}"/>
    <dataValidation showDropDown="1" showInputMessage="1" showErrorMessage="1" sqref="E13" xr:uid="{B7FB40D6-8400-49D3-9E4F-15322420DEE8}"/>
  </dataValidations>
  <pageMargins left="0.7" right="0.7" top="0.75" bottom="0.75" header="0.3" footer="0.3"/>
  <pageSetup orientation="portrait" r:id="rId1"/>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p:properties xmlns:p="http://schemas.microsoft.com/office/2006/metadata/properties" xmlns:xsi="http://www.w3.org/2001/XMLSchema-instance" xmlns:pc="http://schemas.microsoft.com/office/infopath/2007/PartnerControls">
  <documentManagement>
    <_dlc_DocId xmlns="ee0d1073-b73c-4cf9-a2e0-1985adf7d54f">3XNNPFDRQHSR-158363826-10368</_dlc_DocId>
    <_dlc_DocIdUrl xmlns="ee0d1073-b73c-4cf9-a2e0-1985adf7d54f">
      <Url>https://myfloridacfo.sharepoint.com/sites/FLP/_layouts/15/DocIdRedir.aspx?ID=3XNNPFDRQHSR-158363826-10368</Url>
      <Description>3XNNPFDRQHSR-158363826-10368</Description>
    </_dlc_DocIdUrl>
    <Wave xmlns="041c3df4-ce55-42d1-a1ce-045c193ad9f1" xsi:nil="true"/>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6CBB809446A95342BDD2205439D2B551" ma:contentTypeVersion="18" ma:contentTypeDescription="Create a new document." ma:contentTypeScope="" ma:versionID="733e65e5592f438d3f35ebdf3dca395f">
  <xsd:schema xmlns:xsd="http://www.w3.org/2001/XMLSchema" xmlns:xs="http://www.w3.org/2001/XMLSchema" xmlns:p="http://schemas.microsoft.com/office/2006/metadata/properties" xmlns:ns2="ee0d1073-b73c-4cf9-a2e0-1985adf7d54f" xmlns:ns3="041c3df4-ce55-42d1-a1ce-045c193ad9f1" targetNamespace="http://schemas.microsoft.com/office/2006/metadata/properties" ma:root="true" ma:fieldsID="f33ca2a5854cdc1458b541d4be688efd" ns2:_="" ns3:_="">
    <xsd:import namespace="ee0d1073-b73c-4cf9-a2e0-1985adf7d54f"/>
    <xsd:import namespace="041c3df4-ce55-42d1-a1ce-045c193ad9f1"/>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Wave" minOccurs="0"/>
                <xsd:element ref="ns2:SharedWithUsers" minOccurs="0"/>
                <xsd:element ref="ns2:SharedWithDetails" minOccurs="0"/>
                <xsd:element ref="ns3:MediaServiceObjectDetectorVersions" minOccurs="0"/>
                <xsd:element ref="ns3:MediaServiceSearchProperties"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e0d1073-b73c-4cf9-a2e0-1985adf7d54f" elementFormDefault="qualified">
    <xsd:import namespace="http://schemas.microsoft.com/office/2006/documentManagement/types"/>
    <xsd:import namespace="http://schemas.microsoft.com/office/infopath/2007/PartnerControls"/>
    <xsd:element name="_dlc_DocId" ma:index="4" nillable="true" ma:displayName="Document ID Value" ma:description="The value of the document ID assigned to this item." ma:indexed="true" ma:internalName="_dlc_DocId" ma:readOnly="true">
      <xsd:simpleType>
        <xsd:restriction base="dms:Text"/>
      </xsd:simpleType>
    </xsd:element>
    <xsd:element name="_dlc_DocIdUrl" ma:index="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6" nillable="true" ma:displayName="Persist ID" ma:description="Keep ID on add." ma:hidden="true" ma:internalName="_dlc_DocIdPersistId" ma:readOnly="true">
      <xsd:simpleType>
        <xsd:restriction base="dms:Boolean"/>
      </xsd:simpleType>
    </xsd:element>
    <xsd:element name="SharedWithUsers" ma:index="14" nillable="true" ma:displayName="Shared With" ma:SearchPeopleOnly="false" ma:SharePointGroup="0" ma:internalName="SharedWithUsers" ma:readOnly="tru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41c3df4-ce55-42d1-a1ce-045c193ad9f1"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Wave" ma:index="13" nillable="true" ma:displayName="Wave" ma:format="Dropdown" ma:internalName="Wave">
      <xsd:simpleType>
        <xsd:restriction base="dms:Choice">
          <xsd:enumeration value="CMS"/>
          <xsd:enumeration value="Financials"/>
          <xsd:enumeration value="Payroll"/>
          <xsd:enumeration value="Production Support"/>
          <xsd:enumeration value="Universal"/>
          <xsd:enumeration value="Central"/>
        </xsd:restriction>
      </xsd:simple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element name="MediaServiceSearchProperties" ma:index="17" nillable="true" ma:displayName="MediaServiceSearchProperties" ma:hidden="true" ma:internalName="MediaServiceSearchProperties" ma:readOnly="true">
      <xsd:simpleType>
        <xsd:restriction base="dms:Note"/>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Content Type"/>
        <xsd:element ref="dc:title" minOccurs="0" maxOccurs="1" ma:index="3"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874EE58-A68D-4C13-B6B2-1B62D42C92CE}">
  <ds:schemaRefs>
    <ds:schemaRef ds:uri="http://schemas.microsoft.com/sharepoint/v3/contenttype/forms"/>
  </ds:schemaRefs>
</ds:datastoreItem>
</file>

<file path=customXml/itemProps2.xml><?xml version="1.0" encoding="utf-8"?>
<ds:datastoreItem xmlns:ds="http://schemas.openxmlformats.org/officeDocument/2006/customXml" ds:itemID="{449074FE-A87E-4F9F-AE43-40718501B8FE}">
  <ds:schemaRefs>
    <ds:schemaRef ds:uri="http://schemas.microsoft.com/sharepoint/events"/>
  </ds:schemaRefs>
</ds:datastoreItem>
</file>

<file path=customXml/itemProps3.xml><?xml version="1.0" encoding="utf-8"?>
<ds:datastoreItem xmlns:ds="http://schemas.openxmlformats.org/officeDocument/2006/customXml" ds:itemID="{582CB643-46B5-4C4B-BA73-CD3A166EF606}">
  <ds:schemaRefs>
    <ds:schemaRef ds:uri="http://schemas.microsoft.com/office/2006/metadata/properties"/>
    <ds:schemaRef ds:uri="http://www.w3.org/XML/1998/namespace"/>
    <ds:schemaRef ds:uri="ee0d1073-b73c-4cf9-a2e0-1985adf7d54f"/>
    <ds:schemaRef ds:uri="http://schemas.openxmlformats.org/package/2006/metadata/core-properties"/>
    <ds:schemaRef ds:uri="http://purl.org/dc/terms/"/>
    <ds:schemaRef ds:uri="http://schemas.microsoft.com/office/2006/documentManagement/types"/>
    <ds:schemaRef ds:uri="http://purl.org/dc/elements/1.1/"/>
    <ds:schemaRef ds:uri="http://schemas.microsoft.com/office/infopath/2007/PartnerControls"/>
    <ds:schemaRef ds:uri="http://purl.org/dc/dcmitype/"/>
    <ds:schemaRef ds:uri="041c3df4-ce55-42d1-a1ce-045c193ad9f1"/>
  </ds:schemaRefs>
</ds:datastoreItem>
</file>

<file path=customXml/itemProps4.xml><?xml version="1.0" encoding="utf-8"?>
<ds:datastoreItem xmlns:ds="http://schemas.openxmlformats.org/officeDocument/2006/customXml" ds:itemID="{F9057415-1FDE-447E-85CF-BF014F68B5F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e0d1073-b73c-4cf9-a2e0-1985adf7d54f"/>
    <ds:schemaRef ds:uri="041c3df4-ce55-42d1-a1ce-045c193ad9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1bc0f418-96a4-4caf-9d7c-ccc5ec7f9d91}" enabled="1" method="Privileged" siteId="{e0793d39-0939-496d-b129-198edd916feb}"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4</vt:i4>
      </vt:variant>
    </vt:vector>
  </HeadingPairs>
  <TitlesOfParts>
    <vt:vector size="4" baseType="lpstr">
      <vt:lpstr>Version History</vt:lpstr>
      <vt:lpstr>General Information</vt:lpstr>
      <vt:lpstr>File Format Legend</vt:lpstr>
      <vt:lpstr>File Format</vt:lpstr>
    </vt:vector>
  </TitlesOfParts>
  <Manager/>
  <Company>Accenture</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Ryan Blane</dc:creator>
  <cp:keywords/>
  <dc:description/>
  <cp:lastModifiedBy>Darling, TJ</cp:lastModifiedBy>
  <cp:revision/>
  <dcterms:created xsi:type="dcterms:W3CDTF">2013-04-16T15:33:16Z</dcterms:created>
  <dcterms:modified xsi:type="dcterms:W3CDTF">2024-08-28T21:18:57Z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NewReviewCycle">
    <vt:lpwstr/>
  </property>
  <property fmtid="{D5CDD505-2E9C-101B-9397-08002B2CF9AE}" pid="3" name="ContentTypeId">
    <vt:lpwstr>0x0101006CBB809446A95342BDD2205439D2B551</vt:lpwstr>
  </property>
  <property fmtid="{D5CDD505-2E9C-101B-9397-08002B2CF9AE}" pid="4" name="MSIP_Label_1bc0f418-96a4-4caf-9d7c-ccc5ec7f9d91_Enabled">
    <vt:lpwstr>True</vt:lpwstr>
  </property>
  <property fmtid="{D5CDD505-2E9C-101B-9397-08002B2CF9AE}" pid="5" name="MSIP_Label_1bc0f418-96a4-4caf-9d7c-ccc5ec7f9d91_SiteId">
    <vt:lpwstr>e0793d39-0939-496d-b129-198edd916feb</vt:lpwstr>
  </property>
  <property fmtid="{D5CDD505-2E9C-101B-9397-08002B2CF9AE}" pid="6" name="MSIP_Label_1bc0f418-96a4-4caf-9d7c-ccc5ec7f9d91_SetDate">
    <vt:lpwstr>2019-09-20T05:31:26.3316440Z</vt:lpwstr>
  </property>
  <property fmtid="{D5CDD505-2E9C-101B-9397-08002B2CF9AE}" pid="7" name="MSIP_Label_1bc0f418-96a4-4caf-9d7c-ccc5ec7f9d91_Name">
    <vt:lpwstr>Unrestricted</vt:lpwstr>
  </property>
  <property fmtid="{D5CDD505-2E9C-101B-9397-08002B2CF9AE}" pid="8" name="MSIP_Label_1bc0f418-96a4-4caf-9d7c-ccc5ec7f9d91_ActionId">
    <vt:lpwstr>bc9d50f7-6858-46f0-ae6a-9ea57541355f</vt:lpwstr>
  </property>
  <property fmtid="{D5CDD505-2E9C-101B-9397-08002B2CF9AE}" pid="9" name="MSIP_Label_1bc0f418-96a4-4caf-9d7c-ccc5ec7f9d91_Extended_MSFT_Method">
    <vt:lpwstr>Manual</vt:lpwstr>
  </property>
  <property fmtid="{D5CDD505-2E9C-101B-9397-08002B2CF9AE}" pid="10" name="Sensitivity">
    <vt:lpwstr>Unrestricted</vt:lpwstr>
  </property>
  <property fmtid="{D5CDD505-2E9C-101B-9397-08002B2CF9AE}" pid="11" name="_dlc_DocIdItemGuid">
    <vt:lpwstr>8b74044d-5b8a-497c-afbc-74d559dcf5fc</vt:lpwstr>
  </property>
</Properties>
</file>