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codeName="ThisWorkbook" defaultThemeVersion="124226"/>
  <mc:AlternateContent xmlns:mc="http://schemas.openxmlformats.org/markup-compatibility/2006">
    <mc:Choice Requires="x15">
      <x15ac:absPath xmlns:x15ac="http://schemas.microsoft.com/office/spreadsheetml/2010/11/ac" url="C:\Users\darlingt\Downloads\"/>
    </mc:Choice>
  </mc:AlternateContent>
  <xr:revisionPtr revIDLastSave="0" documentId="13_ncr:1_{4AB23923-F5EB-4088-8A7C-93A971D81136}" xr6:coauthVersionLast="47" xr6:coauthVersionMax="47" xr10:uidLastSave="{00000000-0000-0000-0000-000000000000}"/>
  <bookViews>
    <workbookView xWindow="-28920" yWindow="-120" windowWidth="29040" windowHeight="15720" tabRatio="806" activeTab="3" xr2:uid="{00000000-000D-0000-FFFF-FFFF00000000}"/>
  </bookViews>
  <sheets>
    <sheet name="Version History" sheetId="13" r:id="rId1"/>
    <sheet name="General Information" sheetId="36" r:id="rId2"/>
    <sheet name="File Format Legend" sheetId="35" r:id="rId3"/>
    <sheet name="File Format" sheetId="42" r:id="rId4"/>
  </sheets>
  <definedNames>
    <definedName name="_xlnm._FilterDatabase" localSheetId="3" hidden="1">'File Format'!$A$11:$L$116</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838" uniqueCount="464">
  <si>
    <t>Version History</t>
  </si>
  <si>
    <t>Version Number</t>
  </si>
  <si>
    <t>Date</t>
  </si>
  <si>
    <t>Revision Notes</t>
  </si>
  <si>
    <t>Initial Draft Version</t>
  </si>
  <si>
    <t>Administrative update completed to Update the Business and Technical information</t>
  </si>
  <si>
    <t>Administrative update completed to remove below fields:
1) Est Useful Life
2) Useful Life Effdt
3) Depr Method
4) Asset Assinged To</t>
  </si>
  <si>
    <t>Administrative and design updates via DD# 0639 including the following:
&gt; Addition of fields:
1) Tag Number
2) Area ID
3) Agency defined attributes
4) Threshold ID
5) Agency Code
&gt; Removal of fields:
1) Property Item Number
2) Assigned Empl Name
3) Region Code
&gt; Updates to Required Field column:
1) Location
2) Sensitive Asset
3) Acquisition Code
4) Asset on Loan
&gt; Clarifications made to processing rules and example values</t>
  </si>
  <si>
    <t>Design updates for 
DDID 0655 -
•	Remove Asset Attribute value ‘OCA’.
DDID 0656 – 
•	Update "Report Individual" label to "Report Individual ID".
•	Update "Report Individual ID" field length to 20.</t>
  </si>
  <si>
    <t>Administrative update for DD# 0663 to update the database field name used for user defined attributes to VALUE_ATTR</t>
  </si>
  <si>
    <t>Updates for DD#0704 - Update processing rules for required property fields.</t>
  </si>
  <si>
    <t>Updates for DD#0687 - added Chartfield Sequence Number</t>
  </si>
  <si>
    <t>Administrative Updates to the Chartfield Sequence Number Processing Rules.</t>
  </si>
  <si>
    <t>Administrative Updates for Asset Custodian Effective Date processing</t>
  </si>
  <si>
    <t>Updated Asset Condition as required (Y), added valid value '0' and updated processing rule (PALM-18082)</t>
  </si>
  <si>
    <t>AMI007 - Inbound Asset Spreadsheet Interface Layout</t>
  </si>
  <si>
    <t xml:space="preserve">Layout Contents </t>
  </si>
  <si>
    <t>Description</t>
  </si>
  <si>
    <t>This Interface layout contains the following sections (tabs):</t>
  </si>
  <si>
    <t>Version History:</t>
  </si>
  <si>
    <t>Log and track the version history of the layout.</t>
  </si>
  <si>
    <t>General Information:</t>
  </si>
  <si>
    <t>Contains information about the layout, its content and tabs.</t>
  </si>
  <si>
    <t>File Format Legend:</t>
  </si>
  <si>
    <t>Describes the column headings in the File Format Tab.</t>
  </si>
  <si>
    <t>File Format:</t>
  </si>
  <si>
    <t>The file format specifies the format in which data file is expected or sent by Florida PALM.</t>
  </si>
  <si>
    <t xml:space="preserve"> File Name</t>
  </si>
  <si>
    <t>Interface Overview</t>
  </si>
  <si>
    <t>AMI007-Spreadsheet Upload.csv / 
AMI007-Spreadsheet Upload.xls</t>
  </si>
  <si>
    <t>This inbound interface contains the information required to load new assets in Florida PALM in mass via the custom Asset Spreadsheet functionality.</t>
  </si>
  <si>
    <t>Business &amp; Technical Information</t>
  </si>
  <si>
    <t>Module:</t>
  </si>
  <si>
    <t>Asset Management</t>
  </si>
  <si>
    <t>Datafile Type:</t>
  </si>
  <si>
    <t>CSV/XLS/XML</t>
  </si>
  <si>
    <t>End Point:</t>
  </si>
  <si>
    <t>Not Applicable</t>
  </si>
  <si>
    <t>Access Details:</t>
  </si>
  <si>
    <t>Security Protocol:</t>
  </si>
  <si>
    <t>Authentication:</t>
  </si>
  <si>
    <t>Authorization:</t>
  </si>
  <si>
    <t>Authorized to upload the Spreadsheet data in Florida PALM.</t>
  </si>
  <si>
    <t>Request/Response:</t>
  </si>
  <si>
    <t>Sample Data Types</t>
  </si>
  <si>
    <t>Sample Data</t>
  </si>
  <si>
    <t>Sample Data Files are provided separately.</t>
  </si>
  <si>
    <t>Sample Data File Name(s)</t>
  </si>
  <si>
    <t>AMI007-Sample Data.csv/AMI007-Sample Data.xls</t>
  </si>
  <si>
    <t>AMI007 - Inbound Asset Spreadsheet Upload Interface Layout</t>
  </si>
  <si>
    <t>This section describes the column headings in the File Format Tab. Please review this section to understand the column headers before proceeding to the next section (file format tab).</t>
  </si>
  <si>
    <t xml:space="preserve">Column Headings </t>
  </si>
  <si>
    <t>Field Name:</t>
  </si>
  <si>
    <t>Name of the Florida PALM data field in the layout.</t>
  </si>
  <si>
    <t>Record Type:</t>
  </si>
  <si>
    <t>Specifies the record type "Header" or "Detail" or other free form delineation applicable for the fields in the record.</t>
  </si>
  <si>
    <t>Field Type:</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
- Date is a Date field</t>
  </si>
  <si>
    <t>Field Length:</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Required Field:</t>
  </si>
  <si>
    <t>States if the element value is required or not, Y= Yes, N=No OR C=Conditional. If data is supplied for a element that is marked "N" (Not Required) then it has to adhere to the specifications in Valid Values/Default and Processing Rules. If the data is not supplied, Florida PALM may insert a derived or default value based on the functional design. Conditional field, means this field value is dependent on some other field in the layout and may be needed when the other field value is present; check the processing rules column for additional details.</t>
  </si>
  <si>
    <t>Description:</t>
  </si>
  <si>
    <t>Business description of the field in the file format tab.</t>
  </si>
  <si>
    <t>Valid Values/Defaults:</t>
  </si>
  <si>
    <t>Lists valid values for the fields provided in this column. The data supplied (inbound or outbound) must conform to these values.</t>
  </si>
  <si>
    <t>Processing Rules:</t>
  </si>
  <si>
    <t>Provides the Florida PALM specific processing rules. For example, lists rules, default values, date formats, etc., which will be utilized by the program to extract data that will be exchanged with Florida PALM.</t>
  </si>
  <si>
    <t>Interfacing System Field Mapping</t>
  </si>
  <si>
    <t>Use this section (if applicable) to map fields from the Interfacing system and make notes as you go along.</t>
  </si>
  <si>
    <t>Map the Interface source systems field name in the layout with your system.</t>
  </si>
  <si>
    <t>Map the Interface source systems field type in the layout with your system.</t>
  </si>
  <si>
    <t>Map the Interface source systems field length in the layout with your system.</t>
  </si>
  <si>
    <t>Notes:</t>
  </si>
  <si>
    <t>Make notes as you map the source system fields with Florida PALM fields.</t>
  </si>
  <si>
    <t>The file format below is the definition that represents the data structure of the file to be processed. It provides information which is helpful in writing the program/s that
extract or insert data  with Florida PALM.</t>
  </si>
  <si>
    <t>AMI007 - Inbound Asset Spreadsheet Upload - File format: (CSV/XLS)</t>
  </si>
  <si>
    <t>Field Name</t>
  </si>
  <si>
    <t>Record Type</t>
  </si>
  <si>
    <t xml:space="preserve"> Field Type</t>
  </si>
  <si>
    <t xml:space="preserve"> Field Length</t>
  </si>
  <si>
    <t>Required Field (Florida PALM)
Yes (Y), No (N), Conditional (C)</t>
  </si>
  <si>
    <t>Valid Values/Defaults</t>
  </si>
  <si>
    <t>Processing Rules</t>
  </si>
  <si>
    <t>Field Type</t>
  </si>
  <si>
    <t>Field Length</t>
  </si>
  <si>
    <t>Notes</t>
  </si>
  <si>
    <t>Business Unit</t>
  </si>
  <si>
    <t>Asset Financial Information</t>
  </si>
  <si>
    <t>Character</t>
  </si>
  <si>
    <t>Y</t>
  </si>
  <si>
    <t>Used to define an organization or organizational subset that is independent with regards to one or more accounting or operational functions.</t>
  </si>
  <si>
    <t>Example: 43000</t>
  </si>
  <si>
    <t>This is a required field. Failure to provide a valid business unit will result in an error preventing the transaction from loading into Florida PALM.</t>
  </si>
  <si>
    <t>Chartfield Sequence Number</t>
  </si>
  <si>
    <t>Number</t>
  </si>
  <si>
    <t>The Chartfield Sequence Number determines which asset Chartfield row should be added during an asset addition.</t>
  </si>
  <si>
    <t>Example: 0</t>
  </si>
  <si>
    <t xml:space="preserve">This is a required field. The value for the first financial information row of an asset should begin at 0 and increment sequentially for each additional asset chartfield row, if applicable. If the ChartField sequence number does not begins with 0 – zero, then the program overwrites it with zero and each additional row will be sequential increased by one. </t>
  </si>
  <si>
    <t>Organization</t>
  </si>
  <si>
    <t>Organization ChartField tracks information according to a breakdown of your organization.</t>
  </si>
  <si>
    <t xml:space="preserve">Example: 852040000
Valid values will be shared by Florida PALM.  </t>
  </si>
  <si>
    <t>This is a required field. Failure to provide a valid Organization will result in an error preventing the transaction from loading into Florida PALM.</t>
  </si>
  <si>
    <t>Fund</t>
  </si>
  <si>
    <t>Segregates and captures specific activities or classifies certain objectives in accordance with special regulations, restrictions, or limitations.</t>
  </si>
  <si>
    <t>Example: 10000
Valid values will be shared by Florida PALM.</t>
  </si>
  <si>
    <t>This is a required field. Failure to provide a valid Fund will result in an error preventing the transaction from loading into Florida PALM.</t>
  </si>
  <si>
    <t>Budget Entity</t>
  </si>
  <si>
    <t>Budget Entity ChartField represents organizations and/or functions to which appropriations are made and typically represents a program.</t>
  </si>
  <si>
    <t xml:space="preserve">Example: 57010000                                      
Valid values will be shared by Florida PALM.  </t>
  </si>
  <si>
    <t>This is a required field. Failure to provide a valid Budget Entity will result in an error preventing the transaction from loading into Florida PALM.</t>
  </si>
  <si>
    <t>Category</t>
  </si>
  <si>
    <t>Category ChartField represents both appropriation categories and revenue source codes.</t>
  </si>
  <si>
    <t xml:space="preserve">Example: 001100                                        
Valid values will be shared by Florida PALM.  </t>
  </si>
  <si>
    <t>This is a required field. Failure to provide a valid Category will result in an error preventing the transaction from loading into Florida PALM.</t>
  </si>
  <si>
    <t>State Program</t>
  </si>
  <si>
    <t>State Program is used to identify the plan for an organization and use of resources to meet specified objectives of the State.</t>
  </si>
  <si>
    <t xml:space="preserve">Example: 5011203200                                    
Valid values will be shared by Florida PALM.  </t>
  </si>
  <si>
    <t>This is a required field. Failure to provide a valid State Program will result in an error preventing the transaction from loading into Florida PALM.</t>
  </si>
  <si>
    <t>Grant</t>
  </si>
  <si>
    <t>N</t>
  </si>
  <si>
    <t xml:space="preserve">Grant ID value used to track financial assistance that provides support or stimulation to accomplish a public purpose. </t>
  </si>
  <si>
    <t>Example: GR789
Valid values will be shared by Florida PALM.</t>
  </si>
  <si>
    <t>This field is not required. However, if provided, failure to provide a valid Grant ID that exists in Florida PALM will result in an error preventing the transaction from loading into Florida PALM.</t>
  </si>
  <si>
    <t>Contract</t>
  </si>
  <si>
    <t>Contract ChartField captures expenditure and revenue transactions for two party agreements.</t>
  </si>
  <si>
    <t xml:space="preserve">Example: F001700000                                            Valid values will be shared by Florida PALM.  </t>
  </si>
  <si>
    <t>This field is not required. However, if provided, failure to provide a valid Contract that exists in Florida PALM will result in an error preventing the transaction from loading into Florida PALM.</t>
  </si>
  <si>
    <t>OA1</t>
  </si>
  <si>
    <t>OA1 is a flexible ChartField reserved for tracking for optional reporting or specific use.</t>
  </si>
  <si>
    <t>Example: ACDFM
Valid values will be shared by Florida PALM.</t>
  </si>
  <si>
    <t>This field is not required. However, if provided, failure to provide a valid OA1 that exists in Florida PALM will result in an error preventing the transaction from loading into Florida PALM.</t>
  </si>
  <si>
    <t>OA2</t>
  </si>
  <si>
    <t>OA2 is a flexible ChartField reserved for tracking for optional reporting or specific use.</t>
  </si>
  <si>
    <t>Example: ACDFMACDFM
Valid values will be shared by Florida PALM.</t>
  </si>
  <si>
    <t>This field is not required. However, if provided, failure to provide a valid OA2 that exists in Florida PALM will result in an error preventing the transaction from loading into Florida PALM.</t>
  </si>
  <si>
    <t>PC Business Unit</t>
  </si>
  <si>
    <t>C</t>
  </si>
  <si>
    <t>Used to define an organization or organizational subset that is independent with regards to one or more accounting or operational functions for Project related ChartFields.</t>
  </si>
  <si>
    <t>This field is not required. However, if Project ID is provided then PC Business Unit should not be left blank in the spreadsheet. Also, failure to provide a valid PC Business Unit that exists in Florida PALM will result in an error preventing the transaction from loading into Florida PALM.</t>
  </si>
  <si>
    <t>Project</t>
  </si>
  <si>
    <t>Project ChartField is used to capture a planned undertaking of something to be accomplished or produced, having a beginning and ending date, for which expenditures/costs and revenues are to be tracked.</t>
  </si>
  <si>
    <t>Example: D17200RG7110000
Valid values will be shared by Florida PALM.</t>
  </si>
  <si>
    <t>This field is not required. However, if provided, failure to provide a valid Project that exists in Florida PALM will result in an error preventing the transaction from loading into Florida PALM.</t>
  </si>
  <si>
    <t>Activity</t>
  </si>
  <si>
    <t>Tracks specific tasks that make up a Project and records transactional details; a Project must have at least one associated Activity ID.</t>
  </si>
  <si>
    <t>Example: A00000000000001
Valid values will be shared by Florida PALM.</t>
  </si>
  <si>
    <t>This field is not required. However, if Project ID is provided then Activity should not be left blank in the spreadsheet. Also, failure to provide a valid Activity that exists in Florida PALM will result in an error preventing the transaction from loading into Florida PALM.</t>
  </si>
  <si>
    <t>PC Source Type</t>
  </si>
  <si>
    <t>Source types identify the purpose or origin of a transaction.</t>
  </si>
  <si>
    <t>Example: EQP
Valid values will be shared by Florida PALM.</t>
  </si>
  <si>
    <t>This field is not required. However, if provided, failure to provide a valid PC Source Type that exists in Florida PALM will result in an error preventing the transaction from loading into Florida PALM.</t>
  </si>
  <si>
    <t>PC Category</t>
  </si>
  <si>
    <t>Project Category provides more flexibility and granularity in tracking and analyzing financial activity associated with a Project.</t>
  </si>
  <si>
    <t xml:space="preserve">Example: GRANT                                               
Valid values will be shared by Florida PALM.  </t>
  </si>
  <si>
    <t>This field is not required. However, if provided, failure to provide a valid PC Category that exists in Florida PALM will result in an error preventing the transaction from loading into Florida PALM.</t>
  </si>
  <si>
    <t>PC Subcategory</t>
  </si>
  <si>
    <t>Subcategories provides more flexibility and granularity in tracking and analyzing financial activity associated with a Project.</t>
  </si>
  <si>
    <t xml:space="preserve">Example: RSRCH                                           
Valid values will be shared by Florida PALM.  </t>
  </si>
  <si>
    <t>This field is not required. However, if provided, failure to provide a valid PC Subcategory that exists in Florida PALM will result in an error preventing the transaction from loading into Florida PALM.</t>
  </si>
  <si>
    <t>Auto Approval Status</t>
  </si>
  <si>
    <t>Interface Lines Auto Approval Status</t>
  </si>
  <si>
    <t>Y - Yes;
N - No</t>
  </si>
  <si>
    <t>Value should be provided as "Y" if the interface lines are set to pre-approved. If Agency wants to review the interface details and manually approve the interface lines then provide value as "N".</t>
  </si>
  <si>
    <t>Cost Type</t>
  </si>
  <si>
    <t>Cost types is used to derive the GL accounts for any given financial transaction (used in conjunction with Trans Type, and Trans Code)</t>
  </si>
  <si>
    <t xml:space="preserve">Example: S - Sales of Assets                                                                                                                                                                                                                                                                                                                                                                                                                                         Valid values will be shared by Florida PALM.                                       </t>
  </si>
  <si>
    <t>This field is not required. However, if provided, failure to provide a valid Cost Type that exists in Florida PALM will result in an error preventing the transaction from loading into Florida PALM.</t>
  </si>
  <si>
    <t>Transaction Code</t>
  </si>
  <si>
    <t>Transaction Code Chartfield used to establish acquisition of the asset in Florida PALM. Transaction Code identifies special accounting treatment for the transaction.  Value used will depend on type of Assets being added to Florida PALM</t>
  </si>
  <si>
    <t>Example: N - Donated                                   Valid values will be shared by Florida PALM.</t>
  </si>
  <si>
    <t>This field is not required. However, if provided, failure to provide a valid Transaction Code that exists in Florida PALM will result in an error preventing the transaction from loading into Florida PALM.</t>
  </si>
  <si>
    <t>Transaction Date</t>
  </si>
  <si>
    <t>The date the asset was purchased.</t>
  </si>
  <si>
    <t xml:space="preserve">Example: 01/01/2020
</t>
  </si>
  <si>
    <t xml:space="preserve">The date format is MM/DD/YYYY.                                         This is a required field. Failure to provide a valid date in proper format will result in an error preventing the transaction from loading into Florida PALM.                    </t>
  </si>
  <si>
    <t>Accounting Date</t>
  </si>
  <si>
    <t>The Accounting Date is the date which determines the Accounting Period in which the asset is posted.</t>
  </si>
  <si>
    <t xml:space="preserve">The date format is MM/DD/YYYY.                                         
The accounting date should always be greater than or equal to the transaction date.          
This is a required field. Failure to provide a valid date in proper format will result in an error preventing the transaction from loading into Florida PALM.                         </t>
  </si>
  <si>
    <t>In Service Date</t>
  </si>
  <si>
    <t xml:space="preserve">The date the asset was placed in service. This field is used in conjunction with the convention to determine the begin depreciation date. This field only relates to depreciable assets.    </t>
  </si>
  <si>
    <t xml:space="preserve">The date format is MM/DD/YYYY.
This is a required field. Failure to provide a valid date in proper format will result in an error preventing the transaction from loading into Florida PALM.                                                                         </t>
  </si>
  <si>
    <t>Cost</t>
  </si>
  <si>
    <t>Signed Number</t>
  </si>
  <si>
    <t>Asset Cost is amount used to establish acquisition of the asset in Florida PALM. Cost represents asset acquisition cost (the funds disbursed to acquire the asset such as price, installation cost, freight, etc).</t>
  </si>
  <si>
    <t>Examples: 5000.00; 1234.56                          Maximum of 23 characters, with a breakdown as follows:
19 integers
2 decimals
1 decimal point
1 (-) sign
23 Total.</t>
  </si>
  <si>
    <t>This field is required. If provided more than 23 characters, will result in an error preventing the transaction from loading into Florida PALM.</t>
  </si>
  <si>
    <t>Salvage Value</t>
  </si>
  <si>
    <t xml:space="preserve">Salvage amount assigned to the asset. The Salvage Value is subtracted from Acquisition Cost to determine Depreciable Cost of the asset in Florida PALM. </t>
  </si>
  <si>
    <t>This field is not required. However, if provided more than 23 characters, will result in an error preventing the transaction from loading into Florida PALM.</t>
  </si>
  <si>
    <t>Operator ID</t>
  </si>
  <si>
    <t>User ID who is adding the asset.</t>
  </si>
  <si>
    <t>Example: JOHN.DEERE</t>
  </si>
  <si>
    <t>Tag Number</t>
  </si>
  <si>
    <t>Asset Physical Information-A</t>
  </si>
  <si>
    <t>The agency unique tag number that is assigned to this asset.</t>
  </si>
  <si>
    <t>Example: RP065876</t>
  </si>
  <si>
    <t>This is a required field. Failure to provide a Tag Number within the 12 character limit will result in an error preventing the transaction from loading into Florida PALM.</t>
  </si>
  <si>
    <t>Long description of the asset.</t>
  </si>
  <si>
    <t>Example: COMPUTER AXON PENT IV 1.7 GHZ</t>
  </si>
  <si>
    <t>This field is not required. However, if the length is provided more than 30 characters, will result in an error preventing the transaction from loading into Florida PALM.</t>
  </si>
  <si>
    <t>Short Description</t>
  </si>
  <si>
    <t>Short description of the asset.</t>
  </si>
  <si>
    <t>Example: Laptop</t>
  </si>
  <si>
    <t>This field is not required. However, if the length is provided more than 10 characters, will result in an error preventing the transaction from loading into Florida PALM.</t>
  </si>
  <si>
    <t>Source System ID</t>
  </si>
  <si>
    <t>Source System Asset Identifier.</t>
  </si>
  <si>
    <t>Example: 000000000178</t>
  </si>
  <si>
    <t>This field is not required. However, if provided, it is used to validate Duplicate data/transactions present in the Spreadsheet. If duplicate data is provided it will result in an error preventing the transaction from loading into Florida PALM.</t>
  </si>
  <si>
    <t>Acquisition Date</t>
  </si>
  <si>
    <t>Asset Acquisition Date to be reflected on this asset record in Florida PALM. This field is memo-only and is not used for any calculations.</t>
  </si>
  <si>
    <t xml:space="preserve">The date format is MM/DD/YYYY.
This is a required field. Failure to provide a valid date in proper format will result in an error preventing the transaction from loading into Florida PALM.      </t>
  </si>
  <si>
    <t>Financing Code</t>
  </si>
  <si>
    <t>Financing code indicates how asset acquisition is financed. Financial Code should be a valid value in the FINANCE_CD_ TBL.</t>
  </si>
  <si>
    <t>Example: INPUR, CEFP
Valid values will be shared by Florida PALM.</t>
  </si>
  <si>
    <t>This field is not required. However, if provided, failure to provide a valid Financing Code that exists in Florida PALM will result in an error preventing the transaction from loading into Florida PALM.</t>
  </si>
  <si>
    <t>Asset Profile ID</t>
  </si>
  <si>
    <t xml:space="preserve">Asset Profile ID identifies the Accounting Template that determines financial, depreciation and retirement attributes of asset being added.  </t>
  </si>
  <si>
    <t>Example: COMPUTER60
Valid values will be shared by Florida PALM.</t>
  </si>
  <si>
    <t>This is a required field. Failure to provide a valid Asset Profile will result in an error preventing the transaction from loading into Florida PALM.</t>
  </si>
  <si>
    <t>Manufacturer ID</t>
  </si>
  <si>
    <t>Manufacturer Name</t>
  </si>
  <si>
    <t>Name of manufacturer of the asset being recorded in Florida PALM.</t>
  </si>
  <si>
    <t>Example: John Deere</t>
  </si>
  <si>
    <t>This field is not required. However, if the length is provided more than 60 characters, will result in an error preventing the transaction from loading into Florida PALM.</t>
  </si>
  <si>
    <t>Serial ID</t>
  </si>
  <si>
    <t>Serial number of asset being recorded in Florida PALM.</t>
  </si>
  <si>
    <t>Example: DRS874521</t>
  </si>
  <si>
    <t>This field is not required. However, if the length is provided more than 20 characters, will result in an error preventing the transaction from loading into Florida PALM.</t>
  </si>
  <si>
    <t>Acquisition Descr</t>
  </si>
  <si>
    <t>Describes the acquisition detail for this transaction</t>
  </si>
  <si>
    <t>Example: John Deere 310L EP Backhoe</t>
  </si>
  <si>
    <t>Asset Custodian Effective Date</t>
  </si>
  <si>
    <t>Asset Custodian Effective Date represents the date the Custodian assumed management responsibility of this asset.</t>
  </si>
  <si>
    <t>The date format is MM/DD/YYYY.
This is conditional field. If the Asset Custodian Employee ID is populated, this is required.
If the custodian effective date is blank in the file then, default the custodian effective date as asset accounting date.</t>
  </si>
  <si>
    <t>Asset Custodian Employee ID</t>
  </si>
  <si>
    <t>The Employee ID of the custodian responsible for  this asset. A Custodian Identification Number (CID) Code is used to identify a particular Property Custodian within an agency. A CID is assigned to each asset record.</t>
  </si>
  <si>
    <t xml:space="preserve">Example: 1000000085 
</t>
  </si>
  <si>
    <t>This is conditional field. If the Asset Custodian Effective Date is populated, this is required.</t>
  </si>
  <si>
    <t>Location</t>
  </si>
  <si>
    <t>The location of this asset. Location code per Florida PALM configuration Workbook to indicate physical location of an asset (usually BU main location or primary safe-keeping address).</t>
  </si>
  <si>
    <t>Example: 43000_DFS                                  
Valid values will be shared by Florida PALM.</t>
  </si>
  <si>
    <t>This field is not required. However, if provided, failure to provide a valid Location that exists in Florida PALM will result in an error preventing the transaction from loading into Florida PALM.</t>
  </si>
  <si>
    <t>Area ID</t>
  </si>
  <si>
    <t>Agency administered field that identifies a more specific area within the location that houses the asset.</t>
  </si>
  <si>
    <t>Example: COURTROOM1
Valid values will be shared by Florida PALM.</t>
  </si>
  <si>
    <t>This field is not required. However, if provided, failure to provide a valid Area ID that exists in Florida PALM will result in an error preventing the transaction from loading into Florida PALM.</t>
  </si>
  <si>
    <t>VIN</t>
  </si>
  <si>
    <t>Vehicle Identification Number of asset (if applicable)</t>
  </si>
  <si>
    <t>Example: CD6068G123456</t>
  </si>
  <si>
    <t>This field is not required. However, if provided more than 18 characters, will result in an error preventing the transaction from loading into Florida PALM.</t>
  </si>
  <si>
    <t>Property Description</t>
  </si>
  <si>
    <t>Property Description (Real Property) of asset with Asset Type of Property.  Field should be populated ONLY for assets with Asset Type of 'Property'</t>
  </si>
  <si>
    <t>Example: GOLDEN GATE UNIT 124,TR.64,1.14 ACR</t>
  </si>
  <si>
    <t>Field is required for assets with Asset Type of Property.</t>
  </si>
  <si>
    <t>Property Name</t>
  </si>
  <si>
    <t>Property Name (Real Property)  of asset Property with Asset Type of Property.   Field should be populated ONLY for assets with Asset Type of 'Property'</t>
  </si>
  <si>
    <t xml:space="preserve">Example: GOLDEN GATE </t>
  </si>
  <si>
    <t>Total Area</t>
  </si>
  <si>
    <t>Field should be populated ONLY for assets with Asset Type of 'Property'.  Enter total area (numeric value) measure of the property</t>
  </si>
  <si>
    <t>Example: 54000
Maximum of 18 characters, with a breakdown as follows:
14 integers
3 decimals
1 decimal point
18 Total.</t>
  </si>
  <si>
    <t>Space Unit of Measure</t>
  </si>
  <si>
    <t>Space Unit of Measure field represents how total area of asset (Real Property) is measure.  Field should be populated ONLY for assets with Asset Type of 'Property'.  Enter total area measure of the property</t>
  </si>
  <si>
    <t>Example: SQF                                                        
Valid values will be shared by Florida PALM.</t>
  </si>
  <si>
    <t>Current Occupancy</t>
  </si>
  <si>
    <t>Number of Full-time equivalent (FTE) assigned to a location/building.</t>
  </si>
  <si>
    <t>Example: 597</t>
  </si>
  <si>
    <t>Field is optional for assets with Asset Type of Property.</t>
  </si>
  <si>
    <t>Maximum Occupancy</t>
  </si>
  <si>
    <t>Number of individual, or units authorized by the regulatory agency to occupy the asset (Real Property). Field should be populated ONLY for assets with Asset Type of 'Property'</t>
  </si>
  <si>
    <t>Example: 750</t>
  </si>
  <si>
    <t>Occupancy Status</t>
  </si>
  <si>
    <t>Occupancy Status field represents status of asset (Real Property) occupancy.  Field should be populated ONLY for assets with Asset Type of 'Property'</t>
  </si>
  <si>
    <t xml:space="preserve">10 - Occupied;
20 - Vacant
</t>
  </si>
  <si>
    <t>Ownership Status</t>
  </si>
  <si>
    <t>Ownership Status field indicates if asset (Real Property) is State owned.  Field should be populated ONLY for assets with Asset Type of 'Property'</t>
  </si>
  <si>
    <t xml:space="preserve">10 - Owned;
20 - Leased                                                   </t>
  </si>
  <si>
    <t>IDLE</t>
  </si>
  <si>
    <t xml:space="preserve">IDLE
Used to indicate property (land) utilization. </t>
  </si>
  <si>
    <t>This field is not required.
Valid input: 
Y – Yes, if land is idle at this time (the box is checked)
N – No, if land is not idle at this time (the box is not checked)</t>
  </si>
  <si>
    <t>Valuation Method</t>
  </si>
  <si>
    <t>The basis for acquisition cost</t>
  </si>
  <si>
    <t xml:space="preserve">Example(s): Cost, 
Appraised Fair Market Value, Other, 
Book Value,
Assigned Value, Appraised Historical                     </t>
  </si>
  <si>
    <t>This field is not required. However, if provided more than 10 characters, will result in an error preventing the transaction from loading into Florida PALM.</t>
  </si>
  <si>
    <t>Acquisition Code</t>
  </si>
  <si>
    <t>Code that signifies the method used to acquire an asset (e.g., Donated Federal Asset, Donated, Government Surplus, Purchased, Federally Donated)</t>
  </si>
  <si>
    <t>Example: P - Purchased
Valid values will be shared by Florida PALM.</t>
  </si>
  <si>
    <t>This field is required. Failure to provide a valid Acquisition Code that exists in Florida PALM will result in an error preventing the transaction from loading into Florida PALM.</t>
  </si>
  <si>
    <t>Asset Condition</t>
  </si>
  <si>
    <t>Refers to the physical condition of an asset.</t>
  </si>
  <si>
    <t>0 - Not Applicable
1 - New;
2 - Good;
3 - Fair;
4 - Poor</t>
  </si>
  <si>
    <t>This field is required.
If field is blank, asset condition will be defaulted to 'New'.
Failure to provide a valid Asset Condition that exists in Florida PALM will result in an error preventing the transaction from loading into Florida PALM.</t>
  </si>
  <si>
    <t>Availability Contact</t>
  </si>
  <si>
    <t>Availability Contact (This represents the availble contact phone number)
Contact Information of employee that has pertinent information regarding the asset.</t>
  </si>
  <si>
    <t>Example: 9873465980</t>
  </si>
  <si>
    <t>This field is not required. However, if provided more than 30 characters, will result in an error preventing the transaction from loading into Florida PALM.</t>
  </si>
  <si>
    <t>Surplus Asset</t>
  </si>
  <si>
    <t>A State-owned asset that is designated to be certified or has been certified Surplus by the Agency Surplus Board</t>
  </si>
  <si>
    <t>This field is conditional. 
Valid input: 
Y – Yes, if the asset is Surplus Asset (the box is checked)
N – No, if the asset is not Surplus Asset (the box is not checked).
If Surplus Asset Condition is provided, value for Surplus Asset is required.</t>
  </si>
  <si>
    <t>Surplus Asset Condition</t>
  </si>
  <si>
    <t>Refers to the physical condition of a Surplus asset.</t>
  </si>
  <si>
    <t>1 - Good;
2 - Fair;
3 - Poor</t>
  </si>
  <si>
    <t>This field is conditional. If Surplus Asset value is provided, value for Surplus Asset Condition is required. Failure to provide a valid Surplus Asset Condition that exists in Florida PALM will result in an error preventing the transaction from loading into Florida PALM.</t>
  </si>
  <si>
    <t>Model Year</t>
  </si>
  <si>
    <t xml:space="preserve">The model year of an asset as assigned by the manufacturer </t>
  </si>
  <si>
    <t>Example: 2021</t>
  </si>
  <si>
    <t>Model Name</t>
  </si>
  <si>
    <t>Asset On Loan</t>
  </si>
  <si>
    <t>Indicates asset managed by an agency but owned by a different agency (borrowed/loaned asset).</t>
  </si>
  <si>
    <t>This field is not required. Valid input: 
Y – Yes, if the asset is on Loan (the box is checked)
N – No, if the asset is not on Loan (the box is not checked).</t>
  </si>
  <si>
    <t>Threshold ID</t>
  </si>
  <si>
    <t>Legal Description</t>
  </si>
  <si>
    <t>Long Character</t>
  </si>
  <si>
    <t>Legal Description of an asset.</t>
  </si>
  <si>
    <t>Example: 93/67 (SECTION 1 2 7 12 35 36)</t>
  </si>
  <si>
    <t>This field is not required. This is the legal description of the asset.</t>
  </si>
  <si>
    <t>Asset Color</t>
  </si>
  <si>
    <t>Asset Physical Information-B</t>
  </si>
  <si>
    <t>Asset Color represents the color of the asset. This is the physical information which can be provided for the asset.</t>
  </si>
  <si>
    <t>Example: Red</t>
  </si>
  <si>
    <t>This field is not required. However, if provided more than 15 characters, will result in an error preventing the transaction from loading into Florida PALM.</t>
  </si>
  <si>
    <t>Asset Weight</t>
  </si>
  <si>
    <t>Asset Weight represents the weight (numeric value) of the asset. This is the physical information which can be provided for the asset.</t>
  </si>
  <si>
    <t>Example: 180
Maximum of 13 characters, with a breakdown as follows:
9 integers
3 decimals
1 decimal point
13 Total.</t>
  </si>
  <si>
    <t>This field is not required. However, if provided more than 13 characters, will result in an error preventing the transaction from loading into Florida PALM.</t>
  </si>
  <si>
    <t>Asset Weight Unit of Measure</t>
  </si>
  <si>
    <t xml:space="preserve">Asset Weight Unit of Measure represents the unit of measure used for the asset weight. </t>
  </si>
  <si>
    <t>Example: LBS                                             
Valid values will be shared by Florida PALM.</t>
  </si>
  <si>
    <t>This field is not required. However, if provided, failure to provide a valid Units of Measure that exists in Florida PALM will result in an error preventing the transaction from loading into Florida PALM.</t>
  </si>
  <si>
    <t>Asset Height</t>
  </si>
  <si>
    <t>Asset Height represents the height (numeric value) of the asset. This is the physical information which can be provided for the asset.</t>
  </si>
  <si>
    <t>Example: 6
Maximum of 13 characters, with a breakdown as follows:
9 integers
3 decimals
1 decimal point
13 Total.</t>
  </si>
  <si>
    <t>Asset Height Unit of Measure</t>
  </si>
  <si>
    <t>Asset Height Unit of Measure represents the unit of measure used for the asset height.</t>
  </si>
  <si>
    <t>Example: FT                                              
Valid values will be shared by Florida PALM.</t>
  </si>
  <si>
    <t>Asset Width</t>
  </si>
  <si>
    <t>Asset Width represents the width (numeric value) of the asset. This is the physical information which can be provided for the asset.</t>
  </si>
  <si>
    <t>Example: 3
Maximum of 13 characters, with a breakdown as follows:
9 integers
3 decimals
1 decimal point
13 Total.</t>
  </si>
  <si>
    <t>Asset Width Unit of Measure</t>
  </si>
  <si>
    <t>Asset Width Unit of Measure represents the unit of measure used for the asset width.</t>
  </si>
  <si>
    <t>Asset Length</t>
  </si>
  <si>
    <t>Asset Length represents the length of the asset. This is the physical information which can be provided for the asset.</t>
  </si>
  <si>
    <t>Example: 9
Maximum of 13 characters, with a breakdown as follows:
9 integers
3 decimals
1 decimal point
13 Total.</t>
  </si>
  <si>
    <t>Asset Length Unit of Measure</t>
  </si>
  <si>
    <t>Asset Length Unit of Measure represents the unit of measure used for the asset length.</t>
  </si>
  <si>
    <t>Asset Capacity</t>
  </si>
  <si>
    <t>Asset Capacity represents the capacity of the asset. This is the physical information which can be provided for the asset.</t>
  </si>
  <si>
    <t>Example: 70000
Maximum of 13 characters, with a breakdown as follows:
9 integers
3 decimals
1 decimal point
13 Total.</t>
  </si>
  <si>
    <t>Asset Capacity Unit of Measure</t>
  </si>
  <si>
    <t>The unit of measure used for the asset capacity.</t>
  </si>
  <si>
    <t>Example: WTS                                              
Valid values will be shared by Florida PALM.</t>
  </si>
  <si>
    <t>Comments</t>
  </si>
  <si>
    <t>The comments associated with the assets that will appear on the asset record. This is a free text field (50-character).</t>
  </si>
  <si>
    <t>Example: This asset belongs to DFS</t>
  </si>
  <si>
    <t>This field is not required. However, if provided more than 50 characters, will result in an error preventing the transaction from loading into Florida PALM.</t>
  </si>
  <si>
    <t>License Number</t>
  </si>
  <si>
    <t>A professional license number assigned to an employee.</t>
  </si>
  <si>
    <t>Example: 1235032400</t>
  </si>
  <si>
    <t>This field is not required. However, if provided more than 25 characters, will result in an error preventing the transaction from loading into Florida PALM.</t>
  </si>
  <si>
    <t>License Effective Date</t>
  </si>
  <si>
    <t>Date the license was assigned to the employee.</t>
  </si>
  <si>
    <t>The date format is MM/DD/YYYY.                                            Failure to provide a valid date in proper format will result in an error preventing the transaction from loading into Florida PALM.</t>
  </si>
  <si>
    <t>License Expiry Date</t>
  </si>
  <si>
    <t>Expiry Date of license.</t>
  </si>
  <si>
    <t xml:space="preserve">Example: 10/01/2020
</t>
  </si>
  <si>
    <t>Asset License Comments</t>
  </si>
  <si>
    <t>Free text field (50 character)  used to enter comments about the license or registration associated with this asset.</t>
  </si>
  <si>
    <t>Example: Asset is registered now</t>
  </si>
  <si>
    <t>Asset Warranty Effdt</t>
  </si>
  <si>
    <t>Asset Warranty Effective Date represents the date the current asset warranty becomes enforceable or voidable.</t>
  </si>
  <si>
    <t>The date format is MM/DD/YYYY.
This is a conditional field. Populate only if 'Warranty Effective Status' field is populated.                                             Failure to provide a valid date in proper format will result in an error preventing the transaction from loading into Florida PALM.</t>
  </si>
  <si>
    <t>Status as of Effective Date</t>
  </si>
  <si>
    <t xml:space="preserve">This field represent the status of the warranty as of the effective date.
</t>
  </si>
  <si>
    <t xml:space="preserve">A - Active;
I - Inactive
</t>
  </si>
  <si>
    <t>This is a conditional field. Populate only if 'Warranty Effective Date' field is populated.                                             Failure to provide a valid date in proper format will result in an error preventing the transaction from loading into Florida PALM.</t>
  </si>
  <si>
    <t>Warranty Supplier ID</t>
  </si>
  <si>
    <t>Supplier ID of entity providing the warranty for this asset. Warranty  Supplier ID must be a valid Supplier ID in PALM</t>
  </si>
  <si>
    <t>Example: 0000000741</t>
  </si>
  <si>
    <t>Warranty Number</t>
  </si>
  <si>
    <t>Warranty Number that identifies the  warranty associated with this asset.</t>
  </si>
  <si>
    <t>Example: WW45268745</t>
  </si>
  <si>
    <t>Warranty Duration (months)</t>
  </si>
  <si>
    <t>The number of periods (months) warranty coverage is provided by this warranty agreement.</t>
  </si>
  <si>
    <t>Example: 60</t>
  </si>
  <si>
    <t>This field is not required. However, if provided more than 5 characters, will result in an error preventing the transaction from loading into Florida PALM.</t>
  </si>
  <si>
    <t>Warranty Coverage</t>
  </si>
  <si>
    <t>This is a free text field (50-character) used to enter details of the warranty agreement.</t>
  </si>
  <si>
    <t>Example: Warranty only covers parts and not labour</t>
  </si>
  <si>
    <t>Improvement Date</t>
  </si>
  <si>
    <t>Supplemental Data</t>
  </si>
  <si>
    <t>Represents the date when asset  improvement was completed</t>
  </si>
  <si>
    <t>Example: 01/01/2020</t>
  </si>
  <si>
    <t xml:space="preserve">The date format is MM/DD/YYYY.
This is conditional field. If the Improvement Description field is populated, it is required.        
Failure to provide a valid date in proper format will result in an error preventing the transaction from loading into Florida PALM.                                                                          </t>
  </si>
  <si>
    <t>Improvement Description</t>
  </si>
  <si>
    <t>Description of Capital Improvement performed on asset. 
This is a free text field (30)</t>
  </si>
  <si>
    <t>Example: Roof replaced</t>
  </si>
  <si>
    <t xml:space="preserve">This is conditonal field. If the Improvement Date field is populated, it is required.     
</t>
  </si>
  <si>
    <t>Delivery Date</t>
  </si>
  <si>
    <t>Date on which an asset is delivered to an agency.</t>
  </si>
  <si>
    <t>The date format is MM/DD/YYYY.                                        Failure to provide a valid date in proper format will result in an error preventing the transaction from loading into Florida PALM.</t>
  </si>
  <si>
    <t>ALN</t>
  </si>
  <si>
    <t>CFDA Number(s) associated with Federal financing of an asset.</t>
  </si>
  <si>
    <t>This field is not required. Valid input: 
Y – Yes, if the asset is associated with CFDA number (the box is checked)
N – No, if the asset is not associated with CFDA number (the box is not checked).</t>
  </si>
  <si>
    <t>Fed Participate</t>
  </si>
  <si>
    <t>The amount of federal monies used to purchase the land.</t>
  </si>
  <si>
    <t>Example: 40.0000
Maximum of 21 characters, with a breakdown as follows:
15 integers
4 decimals
1 decimal point
1 (-) sign
21 Total.</t>
  </si>
  <si>
    <t>This field is not required. However, if provided more than 21 characters, will result in an error preventing the transaction from loading into Florida PALM.</t>
  </si>
  <si>
    <t>State Participate</t>
  </si>
  <si>
    <t>The amount of state monies used to purchase the land.</t>
  </si>
  <si>
    <t>Example: 60.0000
Maximum of 21 characters, with a breakdown as follows:
15 integers
4 decimals
1 decimal point
1 (-) sign
21 Total.</t>
  </si>
  <si>
    <t>Emp Effective Date</t>
  </si>
  <si>
    <t>Date the assignment of the asset to the employee becomes effective.</t>
  </si>
  <si>
    <t>The date format is MM/DD/YYYY.
This is conditional field. If the ‘Assigned Employee ID’ field is populated, it is required.                                                                                          Failure to provide a valid date in proper format will result in an error preventing the transaction from loading into Florida PALM.</t>
  </si>
  <si>
    <t>Assigned Empl ID</t>
  </si>
  <si>
    <t>Example: 12345</t>
  </si>
  <si>
    <t xml:space="preserve">This is conditional field. If the ‘Emp Effective Date’ field is populated, it is required.                                                                                          </t>
  </si>
  <si>
    <t>Escrow Balances</t>
  </si>
  <si>
    <t>Escrow balance recorded on a contract that should be included in asset purchase price (e.g., land and buildings).</t>
  </si>
  <si>
    <t xml:space="preserve">Example: 200.00
Maximum of 11 characters, with a breakdown as follows:
7 integers
2 decimals
1 decimal point
1 (-) sign
11 Total.
</t>
  </si>
  <si>
    <t>This field is not required. However, if provided more than 11 characters, will result in an error preventing the transaction from loading into Florida PALM.</t>
  </si>
  <si>
    <t>CSFA</t>
  </si>
  <si>
    <t>The Catalog of State Financial Assistance (CSFA) Number (s) associated with financing an asset.</t>
  </si>
  <si>
    <t>This field is not required. Valid input: 
Y – Yes, if the asset is associated with CSFA number (the box is checked)
N – No, if the asset is not associated with CSFA number (the box is not checked).</t>
  </si>
  <si>
    <t>Sensitive Asset</t>
  </si>
  <si>
    <t>Indicates if asset record should be identified as Sensitive or not.</t>
  </si>
  <si>
    <t>P - Partial;
F - Full;
If left blank, the asset is considered as not sensitive.</t>
  </si>
  <si>
    <t>This field is not required. Valid input: 
P, if the asset is partially sensitive
F – if the asset is fully sensitive.
If left blank, the asset is considered as not sensitive.</t>
  </si>
  <si>
    <t>Occur/Discovery Dt</t>
  </si>
  <si>
    <t xml:space="preserve">Date of Occurrence/Discovery
Date asset becomes missing or stolen. Date asset is discovered missing or stolen. </t>
  </si>
  <si>
    <t>Disposal Doc Num</t>
  </si>
  <si>
    <t>Number assigned to asset disposal transactions.</t>
  </si>
  <si>
    <t>Example: 96
Maximum of 10 characters, with a breakdown as follows:
9 integers
1 decimal point
10 Total.</t>
  </si>
  <si>
    <t>Disposition Date</t>
  </si>
  <si>
    <t>Date of asset disposition.</t>
  </si>
  <si>
    <t>Report Individual ID</t>
  </si>
  <si>
    <t>Employee ID of the individual reporting an asset lost or stolen.</t>
  </si>
  <si>
    <t>Example: E000123456</t>
  </si>
  <si>
    <t>This field is not required. However, if provided more than 20 characters, will result in an error preventing the transaction from loading into Florida PALM.</t>
  </si>
  <si>
    <t>Agency Code</t>
  </si>
  <si>
    <t>This field will be used to house miscellaneous asset data elements.</t>
  </si>
  <si>
    <t>Example: DFS_AssetGroup_1</t>
  </si>
  <si>
    <t>AGENCY1</t>
  </si>
  <si>
    <t>Asset Attribute</t>
  </si>
  <si>
    <t>Agency user defined attribute.</t>
  </si>
  <si>
    <t>Example(s): A000001</t>
  </si>
  <si>
    <t>This field is not required. However, if field is left blank then, details will not be captured on the transaction once loaded in Florida PALM.
Once asset is loaded, for each asset attribute value, new row is populated in the PS_ASSET_UD_ATTR record.</t>
  </si>
  <si>
    <t>AGENCY2</t>
  </si>
  <si>
    <t>Example(s): A000002</t>
  </si>
  <si>
    <t>CID1</t>
  </si>
  <si>
    <t>User defined attribute representing the Custodian ID.</t>
  </si>
  <si>
    <t>Example(s): EMPL123</t>
  </si>
  <si>
    <t>CID2</t>
  </si>
  <si>
    <t>Example(s): EMPL234</t>
  </si>
  <si>
    <t>CID3</t>
  </si>
  <si>
    <t>Example(s): EMPL345</t>
  </si>
  <si>
    <t>This field is reserved for future use in Florida PALM. Any data submitted in this field will not be loaded into Florida PALM at this time. Even if value is provided in the input file, it should be updated as blank when loading data in Florida PALM asset staging records.</t>
  </si>
  <si>
    <t>This field is reserved for future use in Florida PALM</t>
  </si>
  <si>
    <t>Default blank</t>
  </si>
  <si>
    <t>Updated the Description and Processing Rules for Model Name and Manufacturer ID (PALM-18757)</t>
  </si>
  <si>
    <t>Updated the Processing Rules for Threshold ID and Operator ID. (UAT0006425)</t>
  </si>
  <si>
    <t xml:space="preserve">This field is reserved for future use in Florida PALM. Any data submitted in this field will not be loaded into Florida PALM at this time. </t>
  </si>
  <si>
    <t>Example: 'FURNEQUIP'</t>
  </si>
  <si>
    <t>The Threshold ID is used to identify the asset record as a Capital or Non Capital asset.</t>
  </si>
  <si>
    <t xml:space="preserve">The Threshold ID is used to identify the asset as a Capital or Non Capital asset. The Threshold ID is mapped to the Asset Profile configuration setup. The Threshold ID value provided in the input file is always overridden with the threshold id value present on the asset profile setup.
For FAD requests: 
1) If Threshold ID is mapped/not mapped on the profile and asset amount is greater than the Threshold limit then asset will be created as Capitalized Asset. 
2) If Threshold ID is mapped on the asset profile and asset amount is less than or equal to the Threshold limit then asset will be created as Already Non-Capitalized Asset.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8" x14ac:knownFonts="1">
    <font>
      <sz val="11"/>
      <color theme="1"/>
      <name val="Calibri"/>
      <family val="2"/>
      <scheme val="minor"/>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1"/>
      <color theme="1"/>
      <name val="Arial"/>
      <family val="2"/>
    </font>
    <font>
      <b/>
      <sz val="11"/>
      <color theme="0"/>
      <name val="Arial"/>
      <family val="2"/>
    </font>
    <font>
      <b/>
      <sz val="11"/>
      <color theme="1"/>
      <name val="Arial"/>
      <family val="2"/>
    </font>
    <font>
      <sz val="20"/>
      <name val="Arial"/>
      <family val="2"/>
    </font>
    <font>
      <b/>
      <sz val="11"/>
      <name val="Arial"/>
      <family val="2"/>
    </font>
    <font>
      <sz val="11"/>
      <name val="Arial"/>
      <family val="2"/>
    </font>
    <font>
      <sz val="12"/>
      <name val="Arial"/>
      <family val="2"/>
    </font>
    <font>
      <b/>
      <sz val="11"/>
      <color rgb="FF000000"/>
      <name val="Arial"/>
      <family val="2"/>
    </font>
    <font>
      <b/>
      <sz val="18"/>
      <name val="Arial"/>
      <family val="2"/>
    </font>
    <font>
      <sz val="11"/>
      <color rgb="FF000000"/>
      <name val="Arial"/>
      <family val="2"/>
    </font>
    <font>
      <sz val="11"/>
      <color rgb="FFFF0000"/>
      <name val="Arial"/>
      <family val="2"/>
    </font>
    <font>
      <sz val="11"/>
      <color rgb="FF000000"/>
      <name val="Arial"/>
      <family val="2"/>
    </font>
  </fonts>
  <fills count="10">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FFFFFF"/>
        <bgColor indexed="64"/>
      </patternFill>
    </fill>
    <fill>
      <patternFill patternType="solid">
        <fgColor rgb="FF22658A"/>
        <bgColor indexed="64"/>
      </patternFill>
    </fill>
    <fill>
      <patternFill patternType="solid">
        <fgColor indexed="22"/>
        <bgColor indexed="64"/>
      </patternFill>
    </fill>
    <fill>
      <patternFill patternType="solid">
        <fgColor theme="0" tint="-0.249977111117893"/>
        <bgColor indexed="64"/>
      </patternFill>
    </fill>
  </fills>
  <borders count="8">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right style="thin">
        <color indexed="64"/>
      </right>
      <top style="medium">
        <color indexed="64"/>
      </top>
      <bottom/>
      <diagonal/>
    </border>
    <border>
      <left style="thin">
        <color indexed="64"/>
      </left>
      <right style="thin">
        <color indexed="64"/>
      </right>
      <top style="thin">
        <color indexed="64"/>
      </top>
      <bottom/>
      <diagonal/>
    </border>
    <border>
      <left/>
      <right style="thin">
        <color indexed="64"/>
      </right>
      <top/>
      <bottom style="thin">
        <color indexed="64"/>
      </bottom>
      <diagonal/>
    </border>
  </borders>
  <cellStyleXfs count="19">
    <xf numFmtId="0" fontId="0" fillId="0" borderId="0"/>
    <xf numFmtId="0" fontId="1"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4"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2" fillId="0" borderId="0"/>
    <xf numFmtId="0" fontId="2" fillId="0" borderId="0" applyNumberFormat="0" applyFont="0" applyFill="0" applyBorder="0" applyAlignment="0" applyProtection="0">
      <alignment horizontal="left"/>
    </xf>
    <xf numFmtId="15" fontId="2" fillId="0" borderId="0" applyFont="0" applyFill="0" applyBorder="0" applyAlignment="0" applyProtection="0"/>
    <xf numFmtId="4" fontId="2" fillId="0" borderId="0" applyFont="0" applyFill="0" applyBorder="0" applyAlignment="0" applyProtection="0"/>
    <xf numFmtId="0" fontId="5" fillId="0" borderId="1">
      <alignment horizontal="center"/>
    </xf>
    <xf numFmtId="3" fontId="2" fillId="0" borderId="0" applyFont="0" applyFill="0" applyBorder="0" applyAlignment="0" applyProtection="0"/>
    <xf numFmtId="0" fontId="2" fillId="3" borderId="0" applyNumberFormat="0" applyFont="0" applyBorder="0" applyAlignment="0" applyProtection="0"/>
    <xf numFmtId="0" fontId="6" fillId="0" borderId="0"/>
    <xf numFmtId="0" fontId="6" fillId="0" borderId="0"/>
    <xf numFmtId="0" fontId="2" fillId="0" borderId="0"/>
    <xf numFmtId="0" fontId="2" fillId="0" borderId="0"/>
  </cellStyleXfs>
  <cellXfs count="84">
    <xf numFmtId="0" fontId="0" fillId="0" borderId="0" xfId="0"/>
    <xf numFmtId="0" fontId="6" fillId="0" borderId="0" xfId="0" applyFont="1"/>
    <xf numFmtId="0" fontId="6" fillId="0" borderId="0" xfId="15"/>
    <xf numFmtId="0" fontId="6" fillId="0" borderId="2" xfId="15" applyBorder="1"/>
    <xf numFmtId="0" fontId="0" fillId="2" borderId="0" xfId="0" applyFill="1"/>
    <xf numFmtId="0" fontId="8" fillId="5" borderId="2" xfId="1" applyFont="1" applyFill="1" applyBorder="1" applyAlignment="1">
      <alignment horizontal="left" vertical="top" wrapText="1"/>
    </xf>
    <xf numFmtId="0" fontId="6" fillId="2" borderId="0" xfId="0" applyFont="1" applyFill="1"/>
    <xf numFmtId="0" fontId="8" fillId="2" borderId="0" xfId="8" applyFont="1" applyFill="1" applyAlignment="1">
      <alignment vertical="top"/>
    </xf>
    <xf numFmtId="0" fontId="7" fillId="4" borderId="2" xfId="8" applyFont="1" applyFill="1" applyBorder="1" applyAlignment="1">
      <alignment vertical="top" wrapText="1"/>
    </xf>
    <xf numFmtId="0" fontId="11" fillId="2" borderId="0" xfId="0" applyFont="1" applyFill="1"/>
    <xf numFmtId="0" fontId="10" fillId="2" borderId="0" xfId="0" applyFont="1" applyFill="1" applyAlignment="1">
      <alignment horizontal="center"/>
    </xf>
    <xf numFmtId="0" fontId="8" fillId="8" borderId="2" xfId="0" applyFont="1" applyFill="1" applyBorder="1" applyAlignment="1">
      <alignment horizontal="left" vertical="top" wrapText="1"/>
    </xf>
    <xf numFmtId="0" fontId="7" fillId="7" borderId="2" xfId="0" applyFont="1" applyFill="1" applyBorder="1" applyAlignment="1">
      <alignment vertical="top" wrapText="1"/>
    </xf>
    <xf numFmtId="0" fontId="6" fillId="2" borderId="2" xfId="0" applyFont="1" applyFill="1" applyBorder="1"/>
    <xf numFmtId="0" fontId="8" fillId="5" borderId="2" xfId="15" applyFont="1" applyFill="1" applyBorder="1" applyAlignment="1">
      <alignment horizontal="left" vertical="center"/>
    </xf>
    <xf numFmtId="0" fontId="6" fillId="0" borderId="2" xfId="15" applyBorder="1" applyAlignment="1">
      <alignment horizontal="left"/>
    </xf>
    <xf numFmtId="0" fontId="6" fillId="0" borderId="2" xfId="15" applyBorder="1" applyAlignment="1">
      <alignment horizontal="left" vertical="top" wrapText="1"/>
    </xf>
    <xf numFmtId="0" fontId="11" fillId="2" borderId="0" xfId="1" applyFont="1" applyFill="1"/>
    <xf numFmtId="0" fontId="8" fillId="2" borderId="2" xfId="8" applyFont="1" applyFill="1" applyBorder="1" applyAlignment="1">
      <alignment horizontal="left" vertical="top"/>
    </xf>
    <xf numFmtId="0" fontId="6" fillId="2" borderId="2" xfId="0" applyFont="1" applyFill="1" applyBorder="1" applyAlignment="1">
      <alignment vertical="top"/>
    </xf>
    <xf numFmtId="0" fontId="13" fillId="6" borderId="2" xfId="0" applyFont="1" applyFill="1" applyBorder="1" applyAlignment="1">
      <alignment horizontal="left" vertical="center" wrapText="1"/>
    </xf>
    <xf numFmtId="0" fontId="6" fillId="0" borderId="2" xfId="0" applyFont="1" applyBorder="1" applyAlignment="1">
      <alignment vertical="center" wrapText="1"/>
    </xf>
    <xf numFmtId="0" fontId="7" fillId="4" borderId="0" xfId="0" applyFont="1" applyFill="1"/>
    <xf numFmtId="0" fontId="7" fillId="4" borderId="2" xfId="0" applyFont="1" applyFill="1" applyBorder="1"/>
    <xf numFmtId="0" fontId="10" fillId="2" borderId="2" xfId="18" applyFont="1" applyFill="1" applyBorder="1" applyAlignment="1">
      <alignment vertical="top"/>
    </xf>
    <xf numFmtId="0" fontId="11" fillId="2" borderId="2" xfId="18" applyFont="1" applyFill="1" applyBorder="1" applyAlignment="1">
      <alignment vertical="top" wrapText="1"/>
    </xf>
    <xf numFmtId="0" fontId="11" fillId="2" borderId="2" xfId="18" applyFont="1" applyFill="1" applyBorder="1" applyAlignment="1">
      <alignment vertical="top"/>
    </xf>
    <xf numFmtId="0" fontId="8" fillId="2" borderId="2" xfId="0" applyFont="1" applyFill="1" applyBorder="1"/>
    <xf numFmtId="0" fontId="7" fillId="4" borderId="2" xfId="8" applyFont="1" applyFill="1" applyBorder="1" applyAlignment="1">
      <alignment vertical="top"/>
    </xf>
    <xf numFmtId="0" fontId="10" fillId="9" borderId="2" xfId="8" applyFont="1" applyFill="1" applyBorder="1" applyAlignment="1">
      <alignment vertical="top"/>
    </xf>
    <xf numFmtId="0" fontId="7" fillId="0" borderId="2" xfId="8" applyFont="1" applyBorder="1" applyAlignment="1">
      <alignment vertical="top"/>
    </xf>
    <xf numFmtId="0" fontId="7" fillId="4" borderId="2" xfId="8" applyFont="1" applyFill="1" applyBorder="1" applyAlignment="1">
      <alignment horizontal="left" vertical="top" wrapText="1"/>
    </xf>
    <xf numFmtId="0" fontId="6" fillId="2" borderId="2" xfId="0" applyFont="1" applyFill="1" applyBorder="1" applyAlignment="1">
      <alignment horizontal="left" vertical="top" wrapText="1"/>
    </xf>
    <xf numFmtId="0" fontId="6" fillId="2" borderId="2" xfId="8" applyFont="1" applyFill="1" applyBorder="1" applyAlignment="1">
      <alignment vertical="top" wrapText="1"/>
    </xf>
    <xf numFmtId="0" fontId="6" fillId="2" borderId="2" xfId="0" applyFont="1" applyFill="1" applyBorder="1" applyAlignment="1">
      <alignment vertical="top" wrapText="1"/>
    </xf>
    <xf numFmtId="0" fontId="10" fillId="2" borderId="2" xfId="1" applyFont="1" applyFill="1" applyBorder="1"/>
    <xf numFmtId="0" fontId="10" fillId="2" borderId="2" xfId="1" applyFont="1" applyFill="1" applyBorder="1" applyAlignment="1">
      <alignment vertical="top"/>
    </xf>
    <xf numFmtId="0" fontId="6" fillId="0" borderId="2" xfId="15" applyBorder="1" applyAlignment="1">
      <alignment horizontal="right"/>
    </xf>
    <xf numFmtId="14" fontId="6" fillId="0" borderId="2" xfId="15" applyNumberFormat="1" applyBorder="1" applyAlignment="1">
      <alignment horizontal="right"/>
    </xf>
    <xf numFmtId="0" fontId="6" fillId="0" borderId="2" xfId="15" applyBorder="1" applyAlignment="1">
      <alignment vertical="top"/>
    </xf>
    <xf numFmtId="14" fontId="6" fillId="0" borderId="2" xfId="15" applyNumberFormat="1" applyBorder="1" applyAlignment="1">
      <alignment vertical="top"/>
    </xf>
    <xf numFmtId="0" fontId="6" fillId="0" borderId="0" xfId="0" applyFont="1" applyAlignment="1">
      <alignment vertical="top"/>
    </xf>
    <xf numFmtId="0" fontId="11" fillId="0" borderId="2" xfId="0" applyFont="1" applyBorder="1" applyAlignment="1">
      <alignment vertical="top" wrapText="1"/>
    </xf>
    <xf numFmtId="0" fontId="11" fillId="0" borderId="2" xfId="0" applyFont="1" applyBorder="1" applyAlignment="1">
      <alignment horizontal="left" vertical="top" wrapText="1"/>
    </xf>
    <xf numFmtId="0" fontId="14" fillId="2" borderId="0" xfId="0" applyFont="1" applyFill="1"/>
    <xf numFmtId="0" fontId="7" fillId="0" borderId="0" xfId="0" applyFont="1" applyAlignment="1">
      <alignment vertical="top" wrapText="1"/>
    </xf>
    <xf numFmtId="0" fontId="9" fillId="2" borderId="0" xfId="1" applyFont="1" applyFill="1"/>
    <xf numFmtId="0" fontId="11" fillId="0" borderId="2" xfId="0" applyFont="1" applyBorder="1" applyAlignment="1">
      <alignment vertical="top"/>
    </xf>
    <xf numFmtId="0" fontId="10" fillId="2" borderId="2" xfId="8" applyFont="1" applyFill="1" applyBorder="1" applyAlignment="1">
      <alignment vertical="top"/>
    </xf>
    <xf numFmtId="0" fontId="6" fillId="0" borderId="0" xfId="0" applyFont="1" applyAlignment="1">
      <alignment wrapText="1"/>
    </xf>
    <xf numFmtId="0" fontId="16" fillId="0" borderId="0" xfId="0" applyFont="1"/>
    <xf numFmtId="0" fontId="11" fillId="0" borderId="2" xfId="1" applyFont="1" applyBorder="1" applyAlignment="1">
      <alignment vertical="top" wrapText="1"/>
    </xf>
    <xf numFmtId="0" fontId="11" fillId="2" borderId="2" xfId="0" applyFont="1" applyFill="1" applyBorder="1" applyAlignment="1">
      <alignment horizontal="left" vertical="top" wrapText="1"/>
    </xf>
    <xf numFmtId="0" fontId="11" fillId="2" borderId="2" xfId="0" applyFont="1" applyFill="1" applyBorder="1" applyAlignment="1">
      <alignment horizontal="left" vertical="top"/>
    </xf>
    <xf numFmtId="49" fontId="11" fillId="0" borderId="0" xfId="0" applyNumberFormat="1" applyFont="1" applyAlignment="1">
      <alignment horizontal="left" vertical="top" wrapText="1"/>
    </xf>
    <xf numFmtId="0" fontId="11" fillId="0" borderId="2" xfId="0" applyFont="1" applyBorder="1" applyAlignment="1">
      <alignment horizontal="left" vertical="top"/>
    </xf>
    <xf numFmtId="0" fontId="6" fillId="0" borderId="2" xfId="0" applyFont="1" applyBorder="1" applyAlignment="1">
      <alignment vertical="top" wrapText="1"/>
    </xf>
    <xf numFmtId="0" fontId="6" fillId="2" borderId="2" xfId="0" applyFont="1" applyFill="1" applyBorder="1" applyAlignment="1">
      <alignment wrapText="1"/>
    </xf>
    <xf numFmtId="0" fontId="15" fillId="0" borderId="2" xfId="0" applyFont="1" applyBorder="1"/>
    <xf numFmtId="0" fontId="6" fillId="0" borderId="2" xfId="15" applyBorder="1" applyAlignment="1">
      <alignment horizontal="left" wrapText="1"/>
    </xf>
    <xf numFmtId="0" fontId="15" fillId="0" borderId="2" xfId="0" applyFont="1" applyBorder="1" applyAlignment="1">
      <alignment vertical="top" wrapText="1"/>
    </xf>
    <xf numFmtId="0" fontId="11" fillId="0" borderId="6" xfId="0" applyFont="1" applyBorder="1" applyAlignment="1">
      <alignment vertical="top" wrapText="1"/>
    </xf>
    <xf numFmtId="0" fontId="11" fillId="0" borderId="6" xfId="0" applyFont="1" applyBorder="1" applyAlignment="1">
      <alignment horizontal="left" vertical="top" wrapText="1"/>
    </xf>
    <xf numFmtId="49" fontId="11" fillId="0" borderId="2" xfId="0" applyNumberFormat="1" applyFont="1" applyBorder="1" applyAlignment="1">
      <alignment vertical="top" wrapText="1"/>
    </xf>
    <xf numFmtId="0" fontId="15" fillId="0" borderId="2" xfId="0" applyFont="1" applyBorder="1" applyAlignment="1">
      <alignment horizontal="left" vertical="top" wrapText="1"/>
    </xf>
    <xf numFmtId="14" fontId="6" fillId="0" borderId="2" xfId="15" applyNumberFormat="1" applyBorder="1"/>
    <xf numFmtId="0" fontId="6" fillId="0" borderId="7" xfId="15" applyBorder="1"/>
    <xf numFmtId="0" fontId="6" fillId="0" borderId="2" xfId="15" applyBorder="1" applyAlignment="1">
      <alignment wrapText="1"/>
    </xf>
    <xf numFmtId="0" fontId="7" fillId="4" borderId="3" xfId="0" applyFont="1" applyFill="1" applyBorder="1" applyAlignment="1">
      <alignment horizontal="left" vertical="top" wrapText="1"/>
    </xf>
    <xf numFmtId="0" fontId="17" fillId="0" borderId="2" xfId="0" applyFont="1" applyBorder="1" applyAlignment="1">
      <alignment horizontal="left" vertical="top" wrapText="1"/>
    </xf>
    <xf numFmtId="0" fontId="11" fillId="0" borderId="2" xfId="0" applyFont="1" applyFill="1" applyBorder="1" applyAlignment="1">
      <alignment vertical="top" wrapText="1"/>
    </xf>
    <xf numFmtId="0" fontId="11" fillId="0" borderId="2" xfId="0" applyFont="1" applyFill="1" applyBorder="1" applyAlignment="1">
      <alignment horizontal="left" vertical="top" wrapText="1"/>
    </xf>
    <xf numFmtId="0" fontId="11" fillId="0" borderId="2" xfId="1" applyFont="1" applyFill="1" applyBorder="1" applyAlignment="1">
      <alignment vertical="top" wrapText="1"/>
    </xf>
    <xf numFmtId="0" fontId="15" fillId="0" borderId="2" xfId="0" applyFont="1" applyFill="1" applyBorder="1" applyAlignment="1">
      <alignment horizontal="left" vertical="top" wrapText="1"/>
    </xf>
    <xf numFmtId="0" fontId="15" fillId="0" borderId="2" xfId="0" applyFont="1" applyFill="1" applyBorder="1" applyAlignment="1">
      <alignment vertical="top" wrapText="1"/>
    </xf>
    <xf numFmtId="0" fontId="7" fillId="4" borderId="0" xfId="15" applyFont="1" applyFill="1" applyAlignment="1">
      <alignment horizontal="left"/>
    </xf>
    <xf numFmtId="0" fontId="11" fillId="2" borderId="2" xfId="1" applyFont="1" applyFill="1" applyBorder="1" applyAlignment="1">
      <alignment horizontal="left"/>
    </xf>
    <xf numFmtId="0" fontId="11" fillId="2" borderId="0" xfId="0" applyFont="1" applyFill="1" applyAlignment="1">
      <alignment horizontal="left" vertical="top" wrapText="1"/>
    </xf>
    <xf numFmtId="0" fontId="11" fillId="2" borderId="2" xfId="0" applyFont="1" applyFill="1" applyBorder="1" applyAlignment="1">
      <alignment horizontal="left"/>
    </xf>
    <xf numFmtId="0" fontId="12" fillId="2" borderId="0" xfId="0" applyFont="1" applyFill="1" applyAlignment="1">
      <alignment horizontal="left" vertical="top" wrapText="1"/>
    </xf>
    <xf numFmtId="0" fontId="7" fillId="4" borderId="3" xfId="0" applyFont="1" applyFill="1" applyBorder="1" applyAlignment="1">
      <alignment horizontal="left" vertical="top" wrapText="1"/>
    </xf>
    <xf numFmtId="0" fontId="7" fillId="4" borderId="5" xfId="0" applyFont="1" applyFill="1" applyBorder="1" applyAlignment="1">
      <alignment horizontal="left" vertical="top" wrapText="1"/>
    </xf>
    <xf numFmtId="0" fontId="7" fillId="4" borderId="4" xfId="0" applyFont="1" applyFill="1" applyBorder="1" applyAlignment="1">
      <alignment horizontal="left" vertical="top" wrapText="1"/>
    </xf>
    <xf numFmtId="0" fontId="7" fillId="7" borderId="2" xfId="0" applyFont="1" applyFill="1" applyBorder="1" applyAlignment="1">
      <alignment horizontal="center" vertical="top" wrapText="1"/>
    </xf>
  </cellXfs>
  <cellStyles count="19">
    <cellStyle name="Normal" xfId="0" builtinId="0"/>
    <cellStyle name="Normal 2" xfId="1" xr:uid="{00000000-0005-0000-0000-000001000000}"/>
    <cellStyle name="Normal 3" xfId="8" xr:uid="{00000000-0005-0000-0000-000002000000}"/>
    <cellStyle name="Normal 4" xfId="15" xr:uid="{4AC97C70-4FA3-401C-9B57-AE12D1F8D070}"/>
    <cellStyle name="Normal 4 2" xfId="16" xr:uid="{0A2F343F-6451-43F0-957A-AA3011B028CA}"/>
    <cellStyle name="Normal 5" xfId="18" xr:uid="{371B6315-0600-4F6E-9E1C-9C7111657169}"/>
    <cellStyle name="Normal 6" xfId="17" xr:uid="{2C30BF41-3224-4F81-8EB1-BB1791039667}"/>
    <cellStyle name="PSChar" xfId="2" xr:uid="{00000000-0005-0000-0000-000003000000}"/>
    <cellStyle name="PSChar 2" xfId="9" xr:uid="{00000000-0005-0000-0000-000004000000}"/>
    <cellStyle name="PSDate" xfId="3" xr:uid="{00000000-0005-0000-0000-000005000000}"/>
    <cellStyle name="PSDate 2" xfId="10" xr:uid="{00000000-0005-0000-0000-000006000000}"/>
    <cellStyle name="PSDec" xfId="4" xr:uid="{00000000-0005-0000-0000-000007000000}"/>
    <cellStyle name="PSDec 2" xfId="11" xr:uid="{00000000-0005-0000-0000-000008000000}"/>
    <cellStyle name="PSHeading" xfId="5" xr:uid="{00000000-0005-0000-0000-000009000000}"/>
    <cellStyle name="PSHeading 2" xfId="12" xr:uid="{00000000-0005-0000-0000-00000A000000}"/>
    <cellStyle name="PSInt" xfId="6" xr:uid="{00000000-0005-0000-0000-00000B000000}"/>
    <cellStyle name="PSInt 2" xfId="13" xr:uid="{00000000-0005-0000-0000-00000C000000}"/>
    <cellStyle name="PSSpacer" xfId="7" xr:uid="{00000000-0005-0000-0000-00000D000000}"/>
    <cellStyle name="PSSpacer 2" xfId="14" xr:uid="{00000000-0005-0000-0000-00000E000000}"/>
  </cellStyles>
  <dxfs count="1">
    <dxf>
      <font>
        <color rgb="FF9C0006"/>
      </font>
      <fill>
        <patternFill>
          <bgColor rgb="FFFFC7CE"/>
        </patternFill>
      </fill>
    </dxf>
  </dxfs>
  <tableStyles count="0" defaultTableStyle="TableStyleMedium2" defaultPivotStyle="PivotStyleLight16"/>
  <colors>
    <mruColors>
      <color rgb="FF000000"/>
      <color rgb="FF03304B"/>
      <color rgb="FF00FFFF"/>
      <color rgb="FF66FFCC"/>
      <color rgb="FF22658A"/>
      <color rgb="FFE2E2E2"/>
      <color rgb="FFCC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1</xdr:colOff>
      <xdr:row>0</xdr:row>
      <xdr:rowOff>0</xdr:rowOff>
    </xdr:from>
    <xdr:to>
      <xdr:col>2</xdr:col>
      <xdr:colOff>2060306</xdr:colOff>
      <xdr:row>4</xdr:row>
      <xdr:rowOff>154514</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1" y="0"/>
          <a:ext cx="4193905" cy="865714"/>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3941130</xdr:colOff>
      <xdr:row>4</xdr:row>
      <xdr:rowOff>189032</xdr:rowOff>
    </xdr:to>
    <xdr:pic>
      <xdr:nvPicPr>
        <xdr:cNvPr id="2" name="Picture 1">
          <a:extLst>
            <a:ext uri="{FF2B5EF4-FFF2-40B4-BE49-F238E27FC236}">
              <a16:creationId xmlns:a16="http://schemas.microsoft.com/office/drawing/2014/main" id="{0F3D8744-C47B-4291-81CB-4AEFABC53782}"/>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82430" cy="900232"/>
        </a:xfrm>
        <a:prstGeom prst="rect">
          <a:avLst/>
        </a:prstGeom>
      </xdr:spPr>
    </xdr:pic>
    <xdr:clientData/>
  </xdr:twoCellAnchor>
  <xdr:twoCellAnchor editAs="oneCell">
    <xdr:from>
      <xdr:col>0</xdr:col>
      <xdr:colOff>0</xdr:colOff>
      <xdr:row>0</xdr:row>
      <xdr:rowOff>0</xdr:rowOff>
    </xdr:from>
    <xdr:to>
      <xdr:col>1</xdr:col>
      <xdr:colOff>3941130</xdr:colOff>
      <xdr:row>4</xdr:row>
      <xdr:rowOff>189032</xdr:rowOff>
    </xdr:to>
    <xdr:pic>
      <xdr:nvPicPr>
        <xdr:cNvPr id="3" name="Picture 2">
          <a:extLst>
            <a:ext uri="{FF2B5EF4-FFF2-40B4-BE49-F238E27FC236}">
              <a16:creationId xmlns:a16="http://schemas.microsoft.com/office/drawing/2014/main" id="{E3153800-37DA-4399-A01D-BE64D0F6C1B1}"/>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82430" cy="90023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1455105</xdr:colOff>
      <xdr:row>4</xdr:row>
      <xdr:rowOff>163632</xdr:rowOff>
    </xdr:to>
    <xdr:pic>
      <xdr:nvPicPr>
        <xdr:cNvPr id="2" name="Picture 1">
          <a:extLst>
            <a:ext uri="{FF2B5EF4-FFF2-40B4-BE49-F238E27FC236}">
              <a16:creationId xmlns:a16="http://schemas.microsoft.com/office/drawing/2014/main" id="{E62D66DF-46FC-4B7C-81A1-994B3714E226}"/>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twoCellAnchor editAs="oneCell">
    <xdr:from>
      <xdr:col>0</xdr:col>
      <xdr:colOff>0</xdr:colOff>
      <xdr:row>0</xdr:row>
      <xdr:rowOff>0</xdr:rowOff>
    </xdr:from>
    <xdr:to>
      <xdr:col>2</xdr:col>
      <xdr:colOff>1455105</xdr:colOff>
      <xdr:row>4</xdr:row>
      <xdr:rowOff>163632</xdr:rowOff>
    </xdr:to>
    <xdr:pic>
      <xdr:nvPicPr>
        <xdr:cNvPr id="3" name="Picture 2">
          <a:extLst>
            <a:ext uri="{FF2B5EF4-FFF2-40B4-BE49-F238E27FC236}">
              <a16:creationId xmlns:a16="http://schemas.microsoft.com/office/drawing/2014/main" id="{78AE5C4B-DD2C-4BDF-94FF-38D9D69C3A99}"/>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688166</xdr:colOff>
      <xdr:row>5</xdr:row>
      <xdr:rowOff>20122</xdr:rowOff>
    </xdr:to>
    <xdr:pic>
      <xdr:nvPicPr>
        <xdr:cNvPr id="2" name="Picture 1">
          <a:extLst>
            <a:ext uri="{FF2B5EF4-FFF2-40B4-BE49-F238E27FC236}">
              <a16:creationId xmlns:a16="http://schemas.microsoft.com/office/drawing/2014/main" id="{8E78C526-DDEC-42DB-890A-E95435320A4A}"/>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93366" cy="900232"/>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F4B25F-C76F-44E2-AFF9-F29AEF3A4B0C}">
  <sheetPr codeName="Sheet1"/>
  <dimension ref="A7:C21"/>
  <sheetViews>
    <sheetView showGridLines="0" topLeftCell="A13" zoomScaleNormal="100" zoomScalePageLayoutView="80" workbookViewId="0">
      <selection activeCell="C21" sqref="C21"/>
    </sheetView>
  </sheetViews>
  <sheetFormatPr defaultColWidth="8.5546875" defaultRowHeight="13.8" x14ac:dyDescent="0.25"/>
  <cols>
    <col min="1" max="1" width="17" style="2" customWidth="1"/>
    <col min="2" max="2" width="13.5546875" style="2" customWidth="1"/>
    <col min="3" max="3" width="94.44140625" style="2" customWidth="1"/>
    <col min="4" max="16384" width="8.5546875" style="2"/>
  </cols>
  <sheetData>
    <row r="7" spans="1:3" x14ac:dyDescent="0.25">
      <c r="A7" s="75" t="s">
        <v>0</v>
      </c>
      <c r="B7" s="75"/>
      <c r="C7" s="75"/>
    </row>
    <row r="8" spans="1:3" x14ac:dyDescent="0.25">
      <c r="A8" s="14" t="s">
        <v>1</v>
      </c>
      <c r="B8" s="14" t="s">
        <v>2</v>
      </c>
      <c r="C8" s="14" t="s">
        <v>3</v>
      </c>
    </row>
    <row r="9" spans="1:3" x14ac:dyDescent="0.25">
      <c r="A9" s="37">
        <v>0.1</v>
      </c>
      <c r="B9" s="38">
        <v>45182</v>
      </c>
      <c r="C9" s="15" t="s">
        <v>4</v>
      </c>
    </row>
    <row r="10" spans="1:3" x14ac:dyDescent="0.25">
      <c r="A10" s="39">
        <v>0.2</v>
      </c>
      <c r="B10" s="40">
        <v>45202</v>
      </c>
      <c r="C10" s="16" t="s">
        <v>5</v>
      </c>
    </row>
    <row r="11" spans="1:3" ht="69" x14ac:dyDescent="0.25">
      <c r="A11" s="39">
        <v>0.3</v>
      </c>
      <c r="B11" s="40">
        <v>45210</v>
      </c>
      <c r="C11" s="59" t="s">
        <v>6</v>
      </c>
    </row>
    <row r="12" spans="1:3" ht="234.6" x14ac:dyDescent="0.25">
      <c r="A12" s="39">
        <v>0.4</v>
      </c>
      <c r="B12" s="40">
        <v>45427</v>
      </c>
      <c r="C12" s="59" t="s">
        <v>7</v>
      </c>
    </row>
    <row r="13" spans="1:3" ht="82.8" x14ac:dyDescent="0.25">
      <c r="A13" s="37">
        <v>0.5</v>
      </c>
      <c r="B13" s="38">
        <v>45441</v>
      </c>
      <c r="C13" s="59" t="s">
        <v>8</v>
      </c>
    </row>
    <row r="14" spans="1:3" ht="27.6" x14ac:dyDescent="0.25">
      <c r="A14" s="37">
        <v>0.6</v>
      </c>
      <c r="B14" s="38">
        <v>45443</v>
      </c>
      <c r="C14" s="59" t="s">
        <v>9</v>
      </c>
    </row>
    <row r="15" spans="1:3" x14ac:dyDescent="0.25">
      <c r="A15" s="3">
        <v>0.7</v>
      </c>
      <c r="B15" s="38">
        <v>45470</v>
      </c>
      <c r="C15" s="16" t="s">
        <v>10</v>
      </c>
    </row>
    <row r="16" spans="1:3" x14ac:dyDescent="0.25">
      <c r="A16" s="3">
        <v>0.8</v>
      </c>
      <c r="B16" s="65">
        <v>45659</v>
      </c>
      <c r="C16" s="3" t="s">
        <v>11</v>
      </c>
    </row>
    <row r="17" spans="1:3" x14ac:dyDescent="0.25">
      <c r="A17" s="3">
        <v>0.9</v>
      </c>
      <c r="B17" s="65">
        <v>45776</v>
      </c>
      <c r="C17" s="3" t="s">
        <v>12</v>
      </c>
    </row>
    <row r="18" spans="1:3" x14ac:dyDescent="0.25">
      <c r="A18" s="3">
        <v>1</v>
      </c>
      <c r="B18" s="65">
        <v>45861</v>
      </c>
      <c r="C18" s="3" t="s">
        <v>13</v>
      </c>
    </row>
    <row r="19" spans="1:3" ht="27.6" x14ac:dyDescent="0.25">
      <c r="A19" s="66">
        <v>1.1000000000000001</v>
      </c>
      <c r="B19" s="65">
        <v>45909</v>
      </c>
      <c r="C19" s="67" t="s">
        <v>14</v>
      </c>
    </row>
    <row r="20" spans="1:3" x14ac:dyDescent="0.25">
      <c r="A20" s="3">
        <v>1.2</v>
      </c>
      <c r="B20" s="65">
        <v>45932</v>
      </c>
      <c r="C20" s="3" t="s">
        <v>458</v>
      </c>
    </row>
    <row r="21" spans="1:3" x14ac:dyDescent="0.25">
      <c r="A21" s="3">
        <v>1.3</v>
      </c>
      <c r="B21" s="65">
        <v>46015</v>
      </c>
      <c r="C21" s="3" t="s">
        <v>459</v>
      </c>
    </row>
  </sheetData>
  <mergeCells count="1">
    <mergeCell ref="A7:C7"/>
  </mergeCells>
  <pageMargins left="0.7" right="0.7" top="0.75" bottom="0.75" header="0.3" footer="0.3"/>
  <pageSetup paperSize="5" scale="60" orientation="landscape" r:id="rId1"/>
  <headerFooter>
    <oddHeader>&amp;C&amp;F
&amp;G</oddHeader>
    <oddFooter>Page &amp;P of &amp;N</oddFooter>
  </headerFooter>
  <drawing r:id="rId2"/>
  <legacyDrawingHF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F35A01-E323-41C7-B06C-1806AB2C198C}">
  <dimension ref="B5:C32"/>
  <sheetViews>
    <sheetView topLeftCell="C8" zoomScaleNormal="100" workbookViewId="0">
      <selection activeCell="C24" sqref="C24"/>
    </sheetView>
  </sheetViews>
  <sheetFormatPr defaultColWidth="8.5546875" defaultRowHeight="13.8" x14ac:dyDescent="0.25"/>
  <cols>
    <col min="1" max="1" width="3.44140625" style="6" customWidth="1"/>
    <col min="2" max="2" width="59.44140625" style="6" customWidth="1"/>
    <col min="3" max="3" width="97.44140625" style="6" customWidth="1"/>
    <col min="4" max="16384" width="8.5546875" style="6"/>
  </cols>
  <sheetData>
    <row r="5" spans="2:3" ht="23.85" customHeight="1" x14ac:dyDescent="0.25"/>
    <row r="6" spans="2:3" ht="24.6" x14ac:dyDescent="0.4">
      <c r="B6" s="46" t="s">
        <v>15</v>
      </c>
      <c r="C6" s="46"/>
    </row>
    <row r="7" spans="2:3" ht="17.100000000000001" customHeight="1" x14ac:dyDescent="0.4">
      <c r="B7" s="46"/>
    </row>
    <row r="8" spans="2:3" x14ac:dyDescent="0.25">
      <c r="B8" s="8" t="s">
        <v>16</v>
      </c>
      <c r="C8" s="8" t="s">
        <v>17</v>
      </c>
    </row>
    <row r="9" spans="2:3" x14ac:dyDescent="0.25">
      <c r="B9" s="76" t="s">
        <v>18</v>
      </c>
      <c r="C9" s="76"/>
    </row>
    <row r="10" spans="2:3" x14ac:dyDescent="0.25">
      <c r="B10" s="35" t="s">
        <v>19</v>
      </c>
      <c r="C10" s="13" t="s">
        <v>20</v>
      </c>
    </row>
    <row r="11" spans="2:3" x14ac:dyDescent="0.25">
      <c r="B11" s="35" t="s">
        <v>21</v>
      </c>
      <c r="C11" s="13" t="s">
        <v>22</v>
      </c>
    </row>
    <row r="12" spans="2:3" x14ac:dyDescent="0.25">
      <c r="B12" s="35" t="s">
        <v>23</v>
      </c>
      <c r="C12" s="13" t="s">
        <v>24</v>
      </c>
    </row>
    <row r="13" spans="2:3" x14ac:dyDescent="0.25">
      <c r="B13" s="36" t="s">
        <v>25</v>
      </c>
      <c r="C13" s="34" t="s">
        <v>26</v>
      </c>
    </row>
    <row r="14" spans="2:3" ht="17.100000000000001" customHeight="1" x14ac:dyDescent="0.25">
      <c r="B14" s="17"/>
    </row>
    <row r="15" spans="2:3" x14ac:dyDescent="0.25">
      <c r="B15" s="8" t="s">
        <v>27</v>
      </c>
      <c r="C15" s="31" t="s">
        <v>28</v>
      </c>
    </row>
    <row r="16" spans="2:3" ht="27.6" x14ac:dyDescent="0.25">
      <c r="B16" s="56" t="s">
        <v>29</v>
      </c>
      <c r="C16" s="32" t="s">
        <v>30</v>
      </c>
    </row>
    <row r="17" spans="2:3" x14ac:dyDescent="0.25">
      <c r="B17" s="17"/>
    </row>
    <row r="18" spans="2:3" x14ac:dyDescent="0.25">
      <c r="B18" s="8" t="s">
        <v>31</v>
      </c>
      <c r="C18" s="8" t="s">
        <v>17</v>
      </c>
    </row>
    <row r="19" spans="2:3" x14ac:dyDescent="0.25">
      <c r="B19" s="18" t="s">
        <v>32</v>
      </c>
      <c r="C19" s="19" t="s">
        <v>33</v>
      </c>
    </row>
    <row r="20" spans="2:3" x14ac:dyDescent="0.25">
      <c r="B20" s="18" t="s">
        <v>34</v>
      </c>
      <c r="C20" s="33" t="s">
        <v>35</v>
      </c>
    </row>
    <row r="21" spans="2:3" x14ac:dyDescent="0.25">
      <c r="B21" s="20" t="s">
        <v>36</v>
      </c>
      <c r="C21" s="21" t="s">
        <v>37</v>
      </c>
    </row>
    <row r="22" spans="2:3" x14ac:dyDescent="0.25">
      <c r="B22" s="20" t="s">
        <v>38</v>
      </c>
      <c r="C22" s="21" t="s">
        <v>37</v>
      </c>
    </row>
    <row r="23" spans="2:3" x14ac:dyDescent="0.25">
      <c r="B23" s="20" t="s">
        <v>39</v>
      </c>
      <c r="C23" s="21" t="s">
        <v>37</v>
      </c>
    </row>
    <row r="24" spans="2:3" x14ac:dyDescent="0.25">
      <c r="B24" s="20" t="s">
        <v>40</v>
      </c>
      <c r="C24" s="21" t="s">
        <v>37</v>
      </c>
    </row>
    <row r="25" spans="2:3" x14ac:dyDescent="0.25">
      <c r="B25" s="20" t="s">
        <v>41</v>
      </c>
      <c r="C25" s="58" t="s">
        <v>42</v>
      </c>
    </row>
    <row r="26" spans="2:3" x14ac:dyDescent="0.25">
      <c r="B26" s="20" t="s">
        <v>43</v>
      </c>
      <c r="C26" s="21" t="s">
        <v>37</v>
      </c>
    </row>
    <row r="27" spans="2:3" x14ac:dyDescent="0.25">
      <c r="B27" s="7"/>
      <c r="C27" s="7"/>
    </row>
    <row r="28" spans="2:3" x14ac:dyDescent="0.25">
      <c r="B28" s="28" t="s">
        <v>44</v>
      </c>
      <c r="C28" s="28" t="s">
        <v>17</v>
      </c>
    </row>
    <row r="29" spans="2:3" x14ac:dyDescent="0.25">
      <c r="B29" s="30"/>
      <c r="C29" s="30"/>
    </row>
    <row r="30" spans="2:3" x14ac:dyDescent="0.25">
      <c r="B30" s="29" t="s">
        <v>45</v>
      </c>
      <c r="C30" s="47" t="s">
        <v>46</v>
      </c>
    </row>
    <row r="31" spans="2:3" x14ac:dyDescent="0.25">
      <c r="B31" s="48"/>
      <c r="C31" s="47"/>
    </row>
    <row r="32" spans="2:3" x14ac:dyDescent="0.25">
      <c r="B32" s="29" t="s">
        <v>47</v>
      </c>
      <c r="C32" s="57" t="s">
        <v>48</v>
      </c>
    </row>
  </sheetData>
  <mergeCells count="1">
    <mergeCell ref="B9:C9"/>
  </mergeCells>
  <conditionalFormatting sqref="B25">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0" xr:uid="{7CBCDDBF-42A1-4694-A79B-7AE0238C2914}"/>
  </dataValidation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AC6AF9-45A1-4550-A3D0-F9A06550D14B}">
  <dimension ref="B1:E26"/>
  <sheetViews>
    <sheetView topLeftCell="A3" zoomScaleNormal="100" workbookViewId="0">
      <selection activeCell="B6" sqref="B6"/>
    </sheetView>
  </sheetViews>
  <sheetFormatPr defaultColWidth="8.5546875" defaultRowHeight="14.4" x14ac:dyDescent="0.3"/>
  <cols>
    <col min="1" max="1" width="3.44140625" style="4" customWidth="1"/>
    <col min="2" max="2" width="36" style="4" bestFit="1" customWidth="1"/>
    <col min="3" max="3" width="91.5546875" style="4" customWidth="1"/>
    <col min="4" max="16384" width="8.5546875" style="4"/>
  </cols>
  <sheetData>
    <row r="1" spans="2:3" x14ac:dyDescent="0.3">
      <c r="C1" s="6"/>
    </row>
    <row r="2" spans="2:3" x14ac:dyDescent="0.3">
      <c r="C2" s="6"/>
    </row>
    <row r="3" spans="2:3" x14ac:dyDescent="0.3">
      <c r="C3" s="6"/>
    </row>
    <row r="5" spans="2:3" ht="23.1" customHeight="1" x14ac:dyDescent="0.3"/>
    <row r="6" spans="2:3" ht="22.5" customHeight="1" x14ac:dyDescent="0.4">
      <c r="B6" s="44" t="s">
        <v>49</v>
      </c>
      <c r="C6" s="44"/>
    </row>
    <row r="7" spans="2:3" x14ac:dyDescent="0.3">
      <c r="B7" s="10"/>
      <c r="C7" s="10"/>
    </row>
    <row r="8" spans="2:3" ht="33" customHeight="1" x14ac:dyDescent="0.3">
      <c r="B8" s="77" t="s">
        <v>50</v>
      </c>
      <c r="C8" s="77"/>
    </row>
    <row r="9" spans="2:3" x14ac:dyDescent="0.3">
      <c r="B9" s="9"/>
      <c r="C9" s="9"/>
    </row>
    <row r="10" spans="2:3" x14ac:dyDescent="0.3">
      <c r="B10" s="22" t="s">
        <v>51</v>
      </c>
      <c r="C10" s="23" t="s">
        <v>17</v>
      </c>
    </row>
    <row r="11" spans="2:3" x14ac:dyDescent="0.3">
      <c r="B11" s="24" t="s">
        <v>52</v>
      </c>
      <c r="C11" s="25" t="s">
        <v>53</v>
      </c>
    </row>
    <row r="12" spans="2:3" ht="27.6" x14ac:dyDescent="0.3">
      <c r="B12" s="24" t="s">
        <v>54</v>
      </c>
      <c r="C12" s="25" t="s">
        <v>55</v>
      </c>
    </row>
    <row r="13" spans="2:3" ht="96.6" x14ac:dyDescent="0.3">
      <c r="B13" s="24" t="s">
        <v>56</v>
      </c>
      <c r="C13" s="25" t="s">
        <v>57</v>
      </c>
    </row>
    <row r="14" spans="2:3" ht="69" x14ac:dyDescent="0.3">
      <c r="B14" s="24" t="s">
        <v>58</v>
      </c>
      <c r="C14" s="25" t="s">
        <v>59</v>
      </c>
    </row>
    <row r="15" spans="2:3" ht="82.8" x14ac:dyDescent="0.3">
      <c r="B15" s="24" t="s">
        <v>60</v>
      </c>
      <c r="C15" s="25" t="s">
        <v>61</v>
      </c>
    </row>
    <row r="16" spans="2:3" x14ac:dyDescent="0.3">
      <c r="B16" s="24" t="s">
        <v>62</v>
      </c>
      <c r="C16" s="26" t="s">
        <v>63</v>
      </c>
    </row>
    <row r="17" spans="2:5" ht="27.6" x14ac:dyDescent="0.3">
      <c r="B17" s="24" t="s">
        <v>64</v>
      </c>
      <c r="C17" s="25" t="s">
        <v>65</v>
      </c>
    </row>
    <row r="18" spans="2:5" ht="41.4" x14ac:dyDescent="0.3">
      <c r="B18" s="24" t="s">
        <v>66</v>
      </c>
      <c r="C18" s="25" t="s">
        <v>67</v>
      </c>
    </row>
    <row r="19" spans="2:5" x14ac:dyDescent="0.3">
      <c r="B19" s="6"/>
      <c r="C19" s="6"/>
    </row>
    <row r="20" spans="2:5" x14ac:dyDescent="0.3">
      <c r="B20" s="6"/>
      <c r="C20" s="6"/>
      <c r="D20" s="45"/>
      <c r="E20" s="45"/>
    </row>
    <row r="21" spans="2:5" x14ac:dyDescent="0.3">
      <c r="B21" s="12" t="s">
        <v>68</v>
      </c>
      <c r="C21" s="12" t="s">
        <v>17</v>
      </c>
    </row>
    <row r="22" spans="2:5" x14ac:dyDescent="0.3">
      <c r="B22" s="78" t="s">
        <v>69</v>
      </c>
      <c r="C22" s="78"/>
    </row>
    <row r="23" spans="2:5" x14ac:dyDescent="0.3">
      <c r="B23" s="27" t="s">
        <v>52</v>
      </c>
      <c r="C23" s="13" t="s">
        <v>70</v>
      </c>
    </row>
    <row r="24" spans="2:5" x14ac:dyDescent="0.3">
      <c r="B24" s="27" t="s">
        <v>56</v>
      </c>
      <c r="C24" s="13" t="s">
        <v>71</v>
      </c>
    </row>
    <row r="25" spans="2:5" x14ac:dyDescent="0.3">
      <c r="B25" s="27" t="s">
        <v>58</v>
      </c>
      <c r="C25" s="13" t="s">
        <v>72</v>
      </c>
    </row>
    <row r="26" spans="2:5" x14ac:dyDescent="0.3">
      <c r="B26" s="27" t="s">
        <v>73</v>
      </c>
      <c r="C26" s="13" t="s">
        <v>74</v>
      </c>
    </row>
  </sheetData>
  <mergeCells count="2">
    <mergeCell ref="B8:C8"/>
    <mergeCell ref="B22:C22"/>
  </mergeCell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991FD4-18F4-4CC9-BA6A-91C5D96181EC}">
  <dimension ref="A4:O116"/>
  <sheetViews>
    <sheetView showGridLines="0" tabSelected="1" zoomScale="90" zoomScaleNormal="90" workbookViewId="0">
      <selection activeCell="A11" sqref="A11"/>
    </sheetView>
  </sheetViews>
  <sheetFormatPr defaultColWidth="8.5546875" defaultRowHeight="13.8" x14ac:dyDescent="0.25"/>
  <cols>
    <col min="1" max="1" width="31.5546875" style="41" bestFit="1" customWidth="1"/>
    <col min="2" max="2" width="18.5546875" style="1" customWidth="1"/>
    <col min="3" max="3" width="18" style="1" customWidth="1"/>
    <col min="4" max="5" width="19.109375" style="1" customWidth="1"/>
    <col min="6" max="6" width="30.109375" style="1" customWidth="1"/>
    <col min="7" max="7" width="26.109375" style="1" customWidth="1"/>
    <col min="8" max="8" width="32.109375" style="1" customWidth="1"/>
    <col min="9" max="11" width="8.5546875" style="1" customWidth="1"/>
    <col min="12" max="12" width="14.44140625" style="1" customWidth="1"/>
    <col min="13" max="16384" width="8.5546875" style="1"/>
  </cols>
  <sheetData>
    <row r="4" spans="1:15" x14ac:dyDescent="0.25">
      <c r="F4" s="50"/>
    </row>
    <row r="8" spans="1:15" ht="35.85" customHeight="1" x14ac:dyDescent="0.25">
      <c r="A8" s="79" t="s">
        <v>75</v>
      </c>
      <c r="B8" s="79"/>
      <c r="C8" s="79"/>
      <c r="D8" s="79"/>
      <c r="E8" s="79"/>
      <c r="F8" s="79"/>
      <c r="G8" s="79"/>
      <c r="H8" s="79"/>
      <c r="I8" s="79"/>
      <c r="J8" s="79"/>
      <c r="K8" s="79"/>
      <c r="L8" s="79"/>
    </row>
    <row r="9" spans="1:15" ht="14.4" thickBot="1" x14ac:dyDescent="0.3"/>
    <row r="10" spans="1:15" ht="14.1" customHeight="1" x14ac:dyDescent="0.25">
      <c r="A10" s="80" t="s">
        <v>76</v>
      </c>
      <c r="B10" s="81"/>
      <c r="C10" s="82"/>
      <c r="D10" s="82"/>
      <c r="E10" s="82"/>
      <c r="F10" s="82"/>
      <c r="G10" s="82"/>
      <c r="H10" s="68"/>
      <c r="I10" s="83" t="s">
        <v>68</v>
      </c>
      <c r="J10" s="83"/>
      <c r="K10" s="83"/>
      <c r="L10" s="83"/>
    </row>
    <row r="11" spans="1:15" ht="70.5" customHeight="1" x14ac:dyDescent="0.25">
      <c r="A11" s="5" t="s">
        <v>77</v>
      </c>
      <c r="B11" s="5" t="s">
        <v>78</v>
      </c>
      <c r="C11" s="5" t="s">
        <v>79</v>
      </c>
      <c r="D11" s="5" t="s">
        <v>80</v>
      </c>
      <c r="E11" s="5" t="s">
        <v>81</v>
      </c>
      <c r="F11" s="5" t="s">
        <v>17</v>
      </c>
      <c r="G11" s="5" t="s">
        <v>82</v>
      </c>
      <c r="H11" s="5" t="s">
        <v>83</v>
      </c>
      <c r="I11" s="11" t="s">
        <v>77</v>
      </c>
      <c r="J11" s="11" t="s">
        <v>84</v>
      </c>
      <c r="K11" s="11" t="s">
        <v>85</v>
      </c>
      <c r="L11" s="11" t="s">
        <v>86</v>
      </c>
    </row>
    <row r="12" spans="1:15" s="49" customFormat="1" ht="69" x14ac:dyDescent="0.25">
      <c r="A12" s="42" t="s">
        <v>87</v>
      </c>
      <c r="B12" s="42" t="s">
        <v>88</v>
      </c>
      <c r="C12" s="42" t="s">
        <v>89</v>
      </c>
      <c r="D12" s="43">
        <v>5</v>
      </c>
      <c r="E12" s="42" t="s">
        <v>90</v>
      </c>
      <c r="F12" s="42" t="s">
        <v>91</v>
      </c>
      <c r="G12" s="43" t="s">
        <v>92</v>
      </c>
      <c r="H12" s="43" t="s">
        <v>93</v>
      </c>
      <c r="I12" s="42"/>
      <c r="J12" s="42"/>
      <c r="K12" s="42"/>
      <c r="L12" s="42"/>
      <c r="M12" s="1"/>
      <c r="N12" s="1"/>
      <c r="O12" s="1"/>
    </row>
    <row r="13" spans="1:15" s="49" customFormat="1" ht="151.80000000000001" x14ac:dyDescent="0.25">
      <c r="A13" s="42" t="s">
        <v>94</v>
      </c>
      <c r="B13" s="42" t="s">
        <v>88</v>
      </c>
      <c r="C13" s="42" t="s">
        <v>95</v>
      </c>
      <c r="D13" s="43">
        <v>6</v>
      </c>
      <c r="E13" s="42" t="s">
        <v>90</v>
      </c>
      <c r="F13" s="42" t="s">
        <v>96</v>
      </c>
      <c r="G13" s="43" t="s">
        <v>97</v>
      </c>
      <c r="H13" s="43" t="s">
        <v>98</v>
      </c>
      <c r="I13" s="42"/>
      <c r="J13" s="42"/>
      <c r="K13" s="42"/>
      <c r="L13" s="42"/>
      <c r="M13" s="1"/>
      <c r="N13" s="1"/>
      <c r="O13" s="1"/>
    </row>
    <row r="14" spans="1:15" s="49" customFormat="1" ht="69" x14ac:dyDescent="0.25">
      <c r="A14" s="42" t="s">
        <v>99</v>
      </c>
      <c r="B14" s="42" t="s">
        <v>88</v>
      </c>
      <c r="C14" s="42" t="s">
        <v>89</v>
      </c>
      <c r="D14" s="43">
        <v>10</v>
      </c>
      <c r="E14" s="42" t="s">
        <v>90</v>
      </c>
      <c r="F14" s="43" t="s">
        <v>100</v>
      </c>
      <c r="G14" s="42" t="s">
        <v>101</v>
      </c>
      <c r="H14" s="43" t="s">
        <v>102</v>
      </c>
      <c r="I14" s="42"/>
      <c r="J14" s="42"/>
      <c r="K14" s="42"/>
      <c r="L14" s="42"/>
    </row>
    <row r="15" spans="1:15" s="49" customFormat="1" ht="89.25" customHeight="1" x14ac:dyDescent="0.25">
      <c r="A15" s="42" t="s">
        <v>103</v>
      </c>
      <c r="B15" s="42" t="s">
        <v>88</v>
      </c>
      <c r="C15" s="42" t="s">
        <v>89</v>
      </c>
      <c r="D15" s="43">
        <v>5</v>
      </c>
      <c r="E15" s="42" t="s">
        <v>90</v>
      </c>
      <c r="F15" s="43" t="s">
        <v>104</v>
      </c>
      <c r="G15" s="43" t="s">
        <v>105</v>
      </c>
      <c r="H15" s="43" t="s">
        <v>106</v>
      </c>
      <c r="I15" s="42"/>
      <c r="J15" s="42"/>
      <c r="K15" s="42"/>
      <c r="L15" s="42"/>
    </row>
    <row r="16" spans="1:15" s="49" customFormat="1" ht="87.6" customHeight="1" x14ac:dyDescent="0.25">
      <c r="A16" s="42" t="s">
        <v>107</v>
      </c>
      <c r="B16" s="42" t="s">
        <v>88</v>
      </c>
      <c r="C16" s="42" t="s">
        <v>89</v>
      </c>
      <c r="D16" s="43">
        <v>8</v>
      </c>
      <c r="E16" s="42" t="s">
        <v>90</v>
      </c>
      <c r="F16" s="43" t="s">
        <v>108</v>
      </c>
      <c r="G16" s="42" t="s">
        <v>109</v>
      </c>
      <c r="H16" s="43" t="s">
        <v>110</v>
      </c>
      <c r="I16" s="42"/>
      <c r="J16" s="42"/>
      <c r="K16" s="42"/>
      <c r="L16" s="42"/>
    </row>
    <row r="17" spans="1:12" s="49" customFormat="1" ht="69" x14ac:dyDescent="0.25">
      <c r="A17" s="42" t="s">
        <v>111</v>
      </c>
      <c r="B17" s="42" t="s">
        <v>88</v>
      </c>
      <c r="C17" s="42" t="s">
        <v>89</v>
      </c>
      <c r="D17" s="43">
        <v>6</v>
      </c>
      <c r="E17" s="42" t="s">
        <v>90</v>
      </c>
      <c r="F17" s="43" t="s">
        <v>112</v>
      </c>
      <c r="G17" s="42" t="s">
        <v>113</v>
      </c>
      <c r="H17" s="43" t="s">
        <v>114</v>
      </c>
      <c r="I17" s="42"/>
      <c r="J17" s="42"/>
      <c r="K17" s="42"/>
      <c r="L17" s="42"/>
    </row>
    <row r="18" spans="1:12" s="49" customFormat="1" ht="81.599999999999994" customHeight="1" x14ac:dyDescent="0.25">
      <c r="A18" s="42" t="s">
        <v>115</v>
      </c>
      <c r="B18" s="42" t="s">
        <v>88</v>
      </c>
      <c r="C18" s="42" t="s">
        <v>89</v>
      </c>
      <c r="D18" s="43">
        <v>10</v>
      </c>
      <c r="E18" s="42" t="s">
        <v>90</v>
      </c>
      <c r="F18" s="43" t="s">
        <v>116</v>
      </c>
      <c r="G18" s="42" t="s">
        <v>117</v>
      </c>
      <c r="H18" s="43" t="s">
        <v>118</v>
      </c>
      <c r="I18" s="42"/>
      <c r="J18" s="42"/>
      <c r="K18" s="42"/>
      <c r="L18" s="42"/>
    </row>
    <row r="19" spans="1:12" s="49" customFormat="1" ht="81.599999999999994" customHeight="1" x14ac:dyDescent="0.25">
      <c r="A19" s="42" t="s">
        <v>119</v>
      </c>
      <c r="B19" s="42" t="s">
        <v>88</v>
      </c>
      <c r="C19" s="52" t="s">
        <v>89</v>
      </c>
      <c r="D19" s="53">
        <v>5</v>
      </c>
      <c r="E19" s="52" t="s">
        <v>120</v>
      </c>
      <c r="F19" s="52" t="s">
        <v>121</v>
      </c>
      <c r="G19" s="52" t="s">
        <v>122</v>
      </c>
      <c r="H19" s="43" t="s">
        <v>123</v>
      </c>
      <c r="I19" s="42"/>
      <c r="J19" s="42"/>
      <c r="K19" s="42"/>
      <c r="L19" s="42"/>
    </row>
    <row r="20" spans="1:12" s="49" customFormat="1" ht="56.1" customHeight="1" x14ac:dyDescent="0.25">
      <c r="A20" s="42" t="s">
        <v>124</v>
      </c>
      <c r="B20" s="42" t="s">
        <v>88</v>
      </c>
      <c r="C20" s="42" t="s">
        <v>89</v>
      </c>
      <c r="D20" s="43">
        <v>10</v>
      </c>
      <c r="E20" s="42" t="s">
        <v>120</v>
      </c>
      <c r="F20" s="43" t="s">
        <v>125</v>
      </c>
      <c r="G20" s="42" t="s">
        <v>126</v>
      </c>
      <c r="H20" s="43" t="s">
        <v>127</v>
      </c>
      <c r="I20" s="42"/>
      <c r="J20" s="42"/>
      <c r="K20" s="42"/>
      <c r="L20" s="42"/>
    </row>
    <row r="21" spans="1:12" s="49" customFormat="1" ht="79.5" customHeight="1" x14ac:dyDescent="0.25">
      <c r="A21" s="42" t="s">
        <v>128</v>
      </c>
      <c r="B21" s="42" t="s">
        <v>88</v>
      </c>
      <c r="C21" s="42" t="s">
        <v>89</v>
      </c>
      <c r="D21" s="43">
        <v>5</v>
      </c>
      <c r="E21" s="42" t="s">
        <v>120</v>
      </c>
      <c r="F21" s="43" t="s">
        <v>129</v>
      </c>
      <c r="G21" s="43" t="s">
        <v>130</v>
      </c>
      <c r="H21" s="43" t="s">
        <v>131</v>
      </c>
      <c r="I21" s="42"/>
      <c r="J21" s="42"/>
      <c r="K21" s="42"/>
      <c r="L21" s="42"/>
    </row>
    <row r="22" spans="1:12" s="49" customFormat="1" ht="62.1" customHeight="1" x14ac:dyDescent="0.25">
      <c r="A22" s="42" t="s">
        <v>132</v>
      </c>
      <c r="B22" s="42" t="s">
        <v>88</v>
      </c>
      <c r="C22" s="42" t="s">
        <v>89</v>
      </c>
      <c r="D22" s="43">
        <v>10</v>
      </c>
      <c r="E22" s="42" t="s">
        <v>120</v>
      </c>
      <c r="F22" s="43" t="s">
        <v>133</v>
      </c>
      <c r="G22" s="43" t="s">
        <v>134</v>
      </c>
      <c r="H22" s="43" t="s">
        <v>135</v>
      </c>
      <c r="I22" s="42"/>
      <c r="J22" s="42"/>
      <c r="K22" s="42"/>
      <c r="L22" s="42"/>
    </row>
    <row r="23" spans="1:12" s="49" customFormat="1" ht="98.25" customHeight="1" x14ac:dyDescent="0.25">
      <c r="A23" s="42" t="s">
        <v>136</v>
      </c>
      <c r="B23" s="42" t="s">
        <v>88</v>
      </c>
      <c r="C23" s="42" t="s">
        <v>89</v>
      </c>
      <c r="D23" s="43">
        <v>5</v>
      </c>
      <c r="E23" s="42" t="s">
        <v>137</v>
      </c>
      <c r="F23" s="43" t="s">
        <v>138</v>
      </c>
      <c r="G23" s="42" t="s">
        <v>92</v>
      </c>
      <c r="H23" s="43" t="s">
        <v>139</v>
      </c>
      <c r="I23" s="42"/>
      <c r="J23" s="42"/>
      <c r="K23" s="42"/>
      <c r="L23" s="42"/>
    </row>
    <row r="24" spans="1:12" s="49" customFormat="1" ht="99.9" customHeight="1" x14ac:dyDescent="0.25">
      <c r="A24" s="42" t="s">
        <v>140</v>
      </c>
      <c r="B24" s="42" t="s">
        <v>88</v>
      </c>
      <c r="C24" s="42" t="s">
        <v>89</v>
      </c>
      <c r="D24" s="43">
        <v>15</v>
      </c>
      <c r="E24" s="42" t="s">
        <v>120</v>
      </c>
      <c r="F24" s="43" t="s">
        <v>141</v>
      </c>
      <c r="G24" s="54" t="s">
        <v>142</v>
      </c>
      <c r="H24" s="43" t="s">
        <v>143</v>
      </c>
      <c r="I24" s="42"/>
      <c r="J24" s="42"/>
      <c r="K24" s="42"/>
      <c r="L24" s="42"/>
    </row>
    <row r="25" spans="1:12" s="49" customFormat="1" ht="81.900000000000006" customHeight="1" x14ac:dyDescent="0.25">
      <c r="A25" s="42" t="s">
        <v>144</v>
      </c>
      <c r="B25" s="42" t="s">
        <v>88</v>
      </c>
      <c r="C25" s="42" t="s">
        <v>89</v>
      </c>
      <c r="D25" s="43">
        <v>15</v>
      </c>
      <c r="E25" s="42" t="s">
        <v>137</v>
      </c>
      <c r="F25" s="43" t="s">
        <v>145</v>
      </c>
      <c r="G25" s="43" t="s">
        <v>146</v>
      </c>
      <c r="H25" s="43" t="s">
        <v>147</v>
      </c>
      <c r="I25" s="42"/>
      <c r="J25" s="42"/>
      <c r="K25" s="42"/>
      <c r="L25" s="42"/>
    </row>
    <row r="26" spans="1:12" s="49" customFormat="1" ht="96.6" x14ac:dyDescent="0.25">
      <c r="A26" s="42" t="s">
        <v>148</v>
      </c>
      <c r="B26" s="42" t="s">
        <v>88</v>
      </c>
      <c r="C26" s="42" t="s">
        <v>89</v>
      </c>
      <c r="D26" s="43">
        <v>5</v>
      </c>
      <c r="E26" s="42" t="s">
        <v>120</v>
      </c>
      <c r="F26" s="43" t="s">
        <v>149</v>
      </c>
      <c r="G26" s="43" t="s">
        <v>150</v>
      </c>
      <c r="H26" s="43" t="s">
        <v>151</v>
      </c>
      <c r="I26" s="42"/>
      <c r="J26" s="42"/>
      <c r="K26" s="42"/>
      <c r="L26" s="42"/>
    </row>
    <row r="27" spans="1:12" s="49" customFormat="1" ht="114" customHeight="1" x14ac:dyDescent="0.25">
      <c r="A27" s="42" t="s">
        <v>152</v>
      </c>
      <c r="B27" s="42" t="s">
        <v>88</v>
      </c>
      <c r="C27" s="42" t="s">
        <v>89</v>
      </c>
      <c r="D27" s="43">
        <v>5</v>
      </c>
      <c r="E27" s="42" t="s">
        <v>120</v>
      </c>
      <c r="F27" s="43" t="s">
        <v>153</v>
      </c>
      <c r="G27" s="42" t="s">
        <v>154</v>
      </c>
      <c r="H27" s="43" t="s">
        <v>155</v>
      </c>
      <c r="I27" s="42"/>
      <c r="J27" s="42"/>
      <c r="K27" s="42"/>
      <c r="L27" s="42"/>
    </row>
    <row r="28" spans="1:12" s="49" customFormat="1" ht="102.9" customHeight="1" x14ac:dyDescent="0.25">
      <c r="A28" s="42" t="s">
        <v>156</v>
      </c>
      <c r="B28" s="42" t="s">
        <v>88</v>
      </c>
      <c r="C28" s="42" t="s">
        <v>89</v>
      </c>
      <c r="D28" s="43">
        <v>5</v>
      </c>
      <c r="E28" s="42" t="s">
        <v>120</v>
      </c>
      <c r="F28" s="43" t="s">
        <v>157</v>
      </c>
      <c r="G28" s="42" t="s">
        <v>158</v>
      </c>
      <c r="H28" s="43" t="s">
        <v>159</v>
      </c>
      <c r="I28" s="42"/>
      <c r="J28" s="42"/>
      <c r="K28" s="42"/>
      <c r="L28" s="42"/>
    </row>
    <row r="29" spans="1:12" s="49" customFormat="1" ht="90" customHeight="1" x14ac:dyDescent="0.25">
      <c r="A29" s="42" t="s">
        <v>160</v>
      </c>
      <c r="B29" s="42" t="s">
        <v>88</v>
      </c>
      <c r="C29" s="42" t="s">
        <v>89</v>
      </c>
      <c r="D29" s="43">
        <v>1</v>
      </c>
      <c r="E29" s="42" t="s">
        <v>90</v>
      </c>
      <c r="F29" s="42" t="s">
        <v>161</v>
      </c>
      <c r="G29" s="42" t="s">
        <v>162</v>
      </c>
      <c r="H29" s="43" t="s">
        <v>163</v>
      </c>
      <c r="I29" s="42"/>
      <c r="J29" s="42"/>
      <c r="K29" s="42"/>
      <c r="L29" s="42"/>
    </row>
    <row r="30" spans="1:12" s="49" customFormat="1" ht="92.85" customHeight="1" x14ac:dyDescent="0.25">
      <c r="A30" s="42" t="s">
        <v>164</v>
      </c>
      <c r="B30" s="42" t="s">
        <v>88</v>
      </c>
      <c r="C30" s="42" t="s">
        <v>89</v>
      </c>
      <c r="D30" s="43">
        <v>1</v>
      </c>
      <c r="E30" s="42" t="s">
        <v>120</v>
      </c>
      <c r="F30" s="42" t="s">
        <v>165</v>
      </c>
      <c r="G30" s="42" t="s">
        <v>166</v>
      </c>
      <c r="H30" s="43" t="s">
        <v>167</v>
      </c>
      <c r="I30" s="42"/>
      <c r="J30" s="42"/>
      <c r="K30" s="42"/>
      <c r="L30" s="42"/>
    </row>
    <row r="31" spans="1:12" s="49" customFormat="1" ht="108.75" customHeight="1" x14ac:dyDescent="0.25">
      <c r="A31" s="42" t="s">
        <v>168</v>
      </c>
      <c r="B31" s="42" t="s">
        <v>88</v>
      </c>
      <c r="C31" s="42" t="s">
        <v>89</v>
      </c>
      <c r="D31" s="43">
        <v>5</v>
      </c>
      <c r="E31" s="42" t="s">
        <v>120</v>
      </c>
      <c r="F31" s="42" t="s">
        <v>169</v>
      </c>
      <c r="G31" s="42" t="s">
        <v>170</v>
      </c>
      <c r="H31" s="43" t="s">
        <v>171</v>
      </c>
      <c r="I31" s="42"/>
      <c r="J31" s="42"/>
      <c r="K31" s="42"/>
      <c r="L31" s="42"/>
    </row>
    <row r="32" spans="1:12" s="49" customFormat="1" ht="108.75" customHeight="1" x14ac:dyDescent="0.25">
      <c r="A32" s="42" t="s">
        <v>172</v>
      </c>
      <c r="B32" s="42" t="s">
        <v>88</v>
      </c>
      <c r="C32" s="42" t="s">
        <v>2</v>
      </c>
      <c r="D32" s="43">
        <v>10</v>
      </c>
      <c r="E32" s="42" t="s">
        <v>90</v>
      </c>
      <c r="F32" s="42" t="s">
        <v>173</v>
      </c>
      <c r="G32" s="42" t="s">
        <v>174</v>
      </c>
      <c r="H32" s="43" t="s">
        <v>175</v>
      </c>
      <c r="I32" s="42"/>
      <c r="J32" s="42"/>
      <c r="K32" s="42"/>
      <c r="L32" s="42"/>
    </row>
    <row r="33" spans="1:12" s="49" customFormat="1" ht="108.75" customHeight="1" x14ac:dyDescent="0.25">
      <c r="A33" s="42" t="s">
        <v>176</v>
      </c>
      <c r="B33" s="42" t="s">
        <v>88</v>
      </c>
      <c r="C33" s="42" t="s">
        <v>2</v>
      </c>
      <c r="D33" s="43">
        <v>10</v>
      </c>
      <c r="E33" s="42" t="s">
        <v>90</v>
      </c>
      <c r="F33" s="42" t="s">
        <v>177</v>
      </c>
      <c r="G33" s="42" t="s">
        <v>174</v>
      </c>
      <c r="H33" s="43" t="s">
        <v>178</v>
      </c>
      <c r="I33" s="42"/>
      <c r="J33" s="42"/>
      <c r="K33" s="42"/>
      <c r="L33" s="42"/>
    </row>
    <row r="34" spans="1:12" s="49" customFormat="1" ht="74.25" customHeight="1" x14ac:dyDescent="0.25">
      <c r="A34" s="42" t="s">
        <v>179</v>
      </c>
      <c r="B34" s="42" t="s">
        <v>88</v>
      </c>
      <c r="C34" s="42" t="s">
        <v>2</v>
      </c>
      <c r="D34" s="43">
        <v>10</v>
      </c>
      <c r="E34" s="42" t="s">
        <v>90</v>
      </c>
      <c r="F34" s="42" t="s">
        <v>180</v>
      </c>
      <c r="G34" s="42" t="s">
        <v>174</v>
      </c>
      <c r="H34" s="43" t="s">
        <v>181</v>
      </c>
      <c r="I34" s="42"/>
      <c r="J34" s="42"/>
      <c r="K34" s="42"/>
      <c r="L34" s="42"/>
    </row>
    <row r="35" spans="1:12" s="49" customFormat="1" ht="138" x14ac:dyDescent="0.25">
      <c r="A35" s="42" t="s">
        <v>182</v>
      </c>
      <c r="B35" s="42" t="s">
        <v>88</v>
      </c>
      <c r="C35" s="42" t="s">
        <v>183</v>
      </c>
      <c r="D35" s="43">
        <v>23</v>
      </c>
      <c r="E35" s="42" t="s">
        <v>90</v>
      </c>
      <c r="F35" s="42" t="s">
        <v>184</v>
      </c>
      <c r="G35" s="51" t="s">
        <v>185</v>
      </c>
      <c r="H35" s="43" t="s">
        <v>186</v>
      </c>
      <c r="I35" s="42"/>
      <c r="J35" s="42"/>
      <c r="K35" s="42"/>
      <c r="L35" s="42"/>
    </row>
    <row r="36" spans="1:12" s="49" customFormat="1" ht="87" customHeight="1" x14ac:dyDescent="0.25">
      <c r="A36" s="42" t="s">
        <v>187</v>
      </c>
      <c r="B36" s="42" t="s">
        <v>88</v>
      </c>
      <c r="C36" s="42" t="s">
        <v>183</v>
      </c>
      <c r="D36" s="43">
        <v>23</v>
      </c>
      <c r="E36" s="42" t="s">
        <v>120</v>
      </c>
      <c r="F36" s="42" t="s">
        <v>188</v>
      </c>
      <c r="G36" s="51" t="s">
        <v>185</v>
      </c>
      <c r="H36" s="43" t="s">
        <v>189</v>
      </c>
      <c r="I36" s="42"/>
      <c r="J36" s="42"/>
      <c r="K36" s="42"/>
      <c r="L36" s="42"/>
    </row>
    <row r="37" spans="1:12" s="49" customFormat="1" ht="75.75" customHeight="1" x14ac:dyDescent="0.25">
      <c r="A37" s="70" t="s">
        <v>190</v>
      </c>
      <c r="B37" s="70" t="s">
        <v>88</v>
      </c>
      <c r="C37" s="70" t="s">
        <v>89</v>
      </c>
      <c r="D37" s="71">
        <v>30</v>
      </c>
      <c r="E37" s="70" t="s">
        <v>120</v>
      </c>
      <c r="F37" s="70" t="s">
        <v>191</v>
      </c>
      <c r="G37" s="72" t="s">
        <v>192</v>
      </c>
      <c r="H37" s="71" t="s">
        <v>460</v>
      </c>
      <c r="I37" s="70"/>
      <c r="J37" s="70"/>
      <c r="K37" s="70"/>
      <c r="L37" s="70"/>
    </row>
    <row r="38" spans="1:12" s="49" customFormat="1" ht="75.75" customHeight="1" x14ac:dyDescent="0.25">
      <c r="A38" s="60" t="s">
        <v>193</v>
      </c>
      <c r="B38" s="43" t="s">
        <v>194</v>
      </c>
      <c r="C38" s="64" t="s">
        <v>89</v>
      </c>
      <c r="D38" s="64">
        <v>12</v>
      </c>
      <c r="E38" s="64" t="s">
        <v>90</v>
      </c>
      <c r="F38" s="60" t="s">
        <v>195</v>
      </c>
      <c r="G38" s="64" t="s">
        <v>196</v>
      </c>
      <c r="H38" s="43" t="s">
        <v>197</v>
      </c>
      <c r="I38" s="42"/>
      <c r="J38" s="42"/>
      <c r="K38" s="42"/>
      <c r="L38" s="42"/>
    </row>
    <row r="39" spans="1:12" s="49" customFormat="1" ht="82.8" x14ac:dyDescent="0.25">
      <c r="A39" s="42" t="s">
        <v>17</v>
      </c>
      <c r="B39" s="42" t="s">
        <v>194</v>
      </c>
      <c r="C39" s="42" t="s">
        <v>89</v>
      </c>
      <c r="D39" s="43">
        <v>30</v>
      </c>
      <c r="E39" s="42" t="s">
        <v>120</v>
      </c>
      <c r="F39" s="42" t="s">
        <v>198</v>
      </c>
      <c r="G39" s="42" t="s">
        <v>199</v>
      </c>
      <c r="H39" s="43" t="s">
        <v>200</v>
      </c>
      <c r="I39" s="42"/>
      <c r="J39" s="42"/>
      <c r="K39" s="42"/>
      <c r="L39" s="42"/>
    </row>
    <row r="40" spans="1:12" s="49" customFormat="1" ht="82.8" x14ac:dyDescent="0.25">
      <c r="A40" s="42" t="s">
        <v>201</v>
      </c>
      <c r="B40" s="42" t="s">
        <v>194</v>
      </c>
      <c r="C40" s="42" t="s">
        <v>89</v>
      </c>
      <c r="D40" s="43">
        <v>10</v>
      </c>
      <c r="E40" s="42" t="s">
        <v>120</v>
      </c>
      <c r="F40" s="42" t="s">
        <v>202</v>
      </c>
      <c r="G40" s="42" t="s">
        <v>203</v>
      </c>
      <c r="H40" s="43" t="s">
        <v>204</v>
      </c>
      <c r="I40" s="42"/>
      <c r="J40" s="42"/>
      <c r="K40" s="42"/>
      <c r="L40" s="42"/>
    </row>
    <row r="41" spans="1:12" s="49" customFormat="1" ht="110.4" x14ac:dyDescent="0.25">
      <c r="A41" s="42" t="s">
        <v>205</v>
      </c>
      <c r="B41" s="42" t="s">
        <v>194</v>
      </c>
      <c r="C41" s="42" t="s">
        <v>89</v>
      </c>
      <c r="D41" s="43">
        <v>15</v>
      </c>
      <c r="E41" s="42" t="s">
        <v>120</v>
      </c>
      <c r="F41" s="42" t="s">
        <v>206</v>
      </c>
      <c r="G41" s="42" t="s">
        <v>207</v>
      </c>
      <c r="H41" s="43" t="s">
        <v>208</v>
      </c>
      <c r="I41" s="42"/>
      <c r="J41" s="42"/>
      <c r="K41" s="42"/>
      <c r="L41" s="42"/>
    </row>
    <row r="42" spans="1:12" s="49" customFormat="1" ht="82.8" x14ac:dyDescent="0.25">
      <c r="A42" s="42" t="s">
        <v>209</v>
      </c>
      <c r="B42" s="42" t="s">
        <v>194</v>
      </c>
      <c r="C42" s="42" t="s">
        <v>2</v>
      </c>
      <c r="D42" s="43">
        <v>10</v>
      </c>
      <c r="E42" s="42" t="s">
        <v>90</v>
      </c>
      <c r="F42" s="42" t="s">
        <v>210</v>
      </c>
      <c r="G42" s="42" t="s">
        <v>174</v>
      </c>
      <c r="H42" s="43" t="s">
        <v>211</v>
      </c>
      <c r="I42" s="42"/>
      <c r="J42" s="42"/>
      <c r="K42" s="42"/>
      <c r="L42" s="42"/>
    </row>
    <row r="43" spans="1:12" s="49" customFormat="1" ht="96.6" x14ac:dyDescent="0.25">
      <c r="A43" s="42" t="s">
        <v>212</v>
      </c>
      <c r="B43" s="42" t="s">
        <v>194</v>
      </c>
      <c r="C43" s="42" t="s">
        <v>89</v>
      </c>
      <c r="D43" s="43">
        <v>5</v>
      </c>
      <c r="E43" s="42" t="s">
        <v>120</v>
      </c>
      <c r="F43" s="42" t="s">
        <v>213</v>
      </c>
      <c r="G43" s="42" t="s">
        <v>214</v>
      </c>
      <c r="H43" s="43" t="s">
        <v>215</v>
      </c>
      <c r="I43" s="42"/>
      <c r="J43" s="42"/>
      <c r="K43" s="42"/>
      <c r="L43" s="42"/>
    </row>
    <row r="44" spans="1:12" s="49" customFormat="1" ht="69" x14ac:dyDescent="0.25">
      <c r="A44" s="42" t="s">
        <v>216</v>
      </c>
      <c r="B44" s="42" t="s">
        <v>194</v>
      </c>
      <c r="C44" s="42" t="s">
        <v>89</v>
      </c>
      <c r="D44" s="43">
        <v>10</v>
      </c>
      <c r="E44" s="42" t="s">
        <v>90</v>
      </c>
      <c r="F44" s="43" t="s">
        <v>217</v>
      </c>
      <c r="G44" s="42" t="s">
        <v>218</v>
      </c>
      <c r="H44" s="43" t="s">
        <v>219</v>
      </c>
      <c r="I44" s="42"/>
      <c r="J44" s="42"/>
      <c r="K44" s="42"/>
      <c r="L44" s="42"/>
    </row>
    <row r="45" spans="1:12" s="49" customFormat="1" ht="124.2" x14ac:dyDescent="0.25">
      <c r="A45" s="42" t="s">
        <v>220</v>
      </c>
      <c r="B45" s="42" t="s">
        <v>194</v>
      </c>
      <c r="C45" s="42" t="s">
        <v>89</v>
      </c>
      <c r="D45" s="43">
        <v>50</v>
      </c>
      <c r="E45" s="42" t="s">
        <v>120</v>
      </c>
      <c r="F45" s="42" t="s">
        <v>456</v>
      </c>
      <c r="G45" s="42" t="s">
        <v>457</v>
      </c>
      <c r="H45" s="43" t="s">
        <v>455</v>
      </c>
      <c r="I45" s="42"/>
      <c r="J45" s="42"/>
      <c r="K45" s="42"/>
      <c r="L45" s="42"/>
    </row>
    <row r="46" spans="1:12" s="49" customFormat="1" ht="82.8" x14ac:dyDescent="0.25">
      <c r="A46" s="42" t="s">
        <v>221</v>
      </c>
      <c r="B46" s="42" t="s">
        <v>194</v>
      </c>
      <c r="C46" s="42" t="s">
        <v>89</v>
      </c>
      <c r="D46" s="43">
        <v>60</v>
      </c>
      <c r="E46" s="42" t="s">
        <v>120</v>
      </c>
      <c r="F46" s="42" t="s">
        <v>222</v>
      </c>
      <c r="G46" s="42" t="s">
        <v>223</v>
      </c>
      <c r="H46" s="43" t="s">
        <v>224</v>
      </c>
      <c r="I46" s="42"/>
      <c r="J46" s="42"/>
      <c r="K46" s="42"/>
      <c r="L46" s="42"/>
    </row>
    <row r="47" spans="1:12" s="49" customFormat="1" ht="82.8" x14ac:dyDescent="0.25">
      <c r="A47" s="42" t="s">
        <v>225</v>
      </c>
      <c r="B47" s="42" t="s">
        <v>194</v>
      </c>
      <c r="C47" s="42" t="s">
        <v>89</v>
      </c>
      <c r="D47" s="43">
        <v>20</v>
      </c>
      <c r="E47" s="42" t="s">
        <v>120</v>
      </c>
      <c r="F47" s="42" t="s">
        <v>226</v>
      </c>
      <c r="G47" s="42" t="s">
        <v>227</v>
      </c>
      <c r="H47" s="43" t="s">
        <v>228</v>
      </c>
      <c r="I47" s="42"/>
      <c r="J47" s="42"/>
      <c r="K47" s="42"/>
      <c r="L47" s="42"/>
    </row>
    <row r="48" spans="1:12" s="49" customFormat="1" ht="82.8" x14ac:dyDescent="0.25">
      <c r="A48" s="42" t="s">
        <v>229</v>
      </c>
      <c r="B48" s="42" t="s">
        <v>194</v>
      </c>
      <c r="C48" s="42" t="s">
        <v>89</v>
      </c>
      <c r="D48" s="43">
        <v>30</v>
      </c>
      <c r="E48" s="42" t="s">
        <v>120</v>
      </c>
      <c r="F48" s="42" t="s">
        <v>230</v>
      </c>
      <c r="G48" s="42" t="s">
        <v>231</v>
      </c>
      <c r="H48" s="43" t="s">
        <v>200</v>
      </c>
      <c r="I48" s="42"/>
      <c r="J48" s="42"/>
      <c r="K48" s="42"/>
      <c r="L48" s="42"/>
    </row>
    <row r="49" spans="1:12" s="49" customFormat="1" ht="110.4" x14ac:dyDescent="0.25">
      <c r="A49" s="42" t="s">
        <v>232</v>
      </c>
      <c r="B49" s="42" t="s">
        <v>194</v>
      </c>
      <c r="C49" s="42" t="s">
        <v>2</v>
      </c>
      <c r="D49" s="43">
        <v>10</v>
      </c>
      <c r="E49" s="42" t="s">
        <v>137</v>
      </c>
      <c r="F49" s="42" t="s">
        <v>233</v>
      </c>
      <c r="G49" s="42" t="s">
        <v>174</v>
      </c>
      <c r="H49" s="43" t="s">
        <v>234</v>
      </c>
      <c r="I49" s="42"/>
      <c r="J49" s="42"/>
      <c r="K49" s="42"/>
      <c r="L49" s="42"/>
    </row>
    <row r="50" spans="1:12" s="49" customFormat="1" ht="110.4" x14ac:dyDescent="0.25">
      <c r="A50" s="42" t="s">
        <v>235</v>
      </c>
      <c r="B50" s="42" t="s">
        <v>194</v>
      </c>
      <c r="C50" s="42" t="s">
        <v>89</v>
      </c>
      <c r="D50" s="43">
        <v>11</v>
      </c>
      <c r="E50" s="42" t="s">
        <v>137</v>
      </c>
      <c r="F50" s="42" t="s">
        <v>236</v>
      </c>
      <c r="G50" s="42" t="s">
        <v>237</v>
      </c>
      <c r="H50" s="43" t="s">
        <v>238</v>
      </c>
      <c r="I50" s="42"/>
      <c r="J50" s="42"/>
      <c r="K50" s="42"/>
      <c r="L50" s="42"/>
    </row>
    <row r="51" spans="1:12" s="49" customFormat="1" ht="73.5" customHeight="1" x14ac:dyDescent="0.25">
      <c r="A51" s="42" t="s">
        <v>239</v>
      </c>
      <c r="B51" s="42" t="s">
        <v>194</v>
      </c>
      <c r="C51" s="42" t="s">
        <v>89</v>
      </c>
      <c r="D51" s="43">
        <v>10</v>
      </c>
      <c r="E51" s="42" t="s">
        <v>90</v>
      </c>
      <c r="F51" s="42" t="s">
        <v>240</v>
      </c>
      <c r="G51" s="42" t="s">
        <v>241</v>
      </c>
      <c r="H51" s="43" t="s">
        <v>242</v>
      </c>
      <c r="I51" s="42"/>
      <c r="J51" s="42"/>
      <c r="K51" s="42"/>
      <c r="L51" s="42"/>
    </row>
    <row r="52" spans="1:12" s="49" customFormat="1" ht="73.5" customHeight="1" x14ac:dyDescent="0.25">
      <c r="A52" s="64" t="s">
        <v>243</v>
      </c>
      <c r="B52" s="42" t="s">
        <v>194</v>
      </c>
      <c r="C52" s="64" t="s">
        <v>89</v>
      </c>
      <c r="D52" s="64">
        <v>10</v>
      </c>
      <c r="E52" s="64" t="s">
        <v>120</v>
      </c>
      <c r="F52" s="60" t="s">
        <v>244</v>
      </c>
      <c r="G52" s="43" t="s">
        <v>245</v>
      </c>
      <c r="H52" s="43" t="s">
        <v>246</v>
      </c>
      <c r="I52" s="42"/>
      <c r="J52" s="42"/>
      <c r="K52" s="42"/>
      <c r="L52" s="42"/>
    </row>
    <row r="53" spans="1:12" s="49" customFormat="1" ht="69" x14ac:dyDescent="0.25">
      <c r="A53" s="42" t="s">
        <v>247</v>
      </c>
      <c r="B53" s="42" t="s">
        <v>194</v>
      </c>
      <c r="C53" s="42" t="s">
        <v>89</v>
      </c>
      <c r="D53" s="43">
        <v>18</v>
      </c>
      <c r="E53" s="42" t="s">
        <v>120</v>
      </c>
      <c r="F53" s="42" t="s">
        <v>248</v>
      </c>
      <c r="G53" s="42" t="s">
        <v>249</v>
      </c>
      <c r="H53" s="43" t="s">
        <v>250</v>
      </c>
      <c r="I53" s="42"/>
      <c r="J53" s="42"/>
      <c r="K53" s="42"/>
      <c r="L53" s="42"/>
    </row>
    <row r="54" spans="1:12" s="49" customFormat="1" ht="69" x14ac:dyDescent="0.25">
      <c r="A54" s="42" t="s">
        <v>251</v>
      </c>
      <c r="B54" s="42" t="s">
        <v>194</v>
      </c>
      <c r="C54" s="42" t="s">
        <v>89</v>
      </c>
      <c r="D54" s="43">
        <v>50</v>
      </c>
      <c r="E54" s="42" t="s">
        <v>137</v>
      </c>
      <c r="F54" s="43" t="s">
        <v>252</v>
      </c>
      <c r="G54" s="42" t="s">
        <v>253</v>
      </c>
      <c r="H54" s="43" t="s">
        <v>254</v>
      </c>
      <c r="I54" s="42"/>
      <c r="J54" s="42"/>
      <c r="K54" s="42"/>
      <c r="L54" s="42"/>
    </row>
    <row r="55" spans="1:12" s="49" customFormat="1" ht="69" x14ac:dyDescent="0.25">
      <c r="A55" s="42" t="s">
        <v>255</v>
      </c>
      <c r="B55" s="42" t="s">
        <v>194</v>
      </c>
      <c r="C55" s="42" t="s">
        <v>89</v>
      </c>
      <c r="D55" s="43">
        <v>50</v>
      </c>
      <c r="E55" s="42" t="s">
        <v>137</v>
      </c>
      <c r="F55" s="43" t="s">
        <v>256</v>
      </c>
      <c r="G55" s="42" t="s">
        <v>257</v>
      </c>
      <c r="H55" s="43" t="s">
        <v>254</v>
      </c>
      <c r="I55" s="42"/>
      <c r="J55" s="42"/>
      <c r="K55" s="42"/>
      <c r="L55" s="42"/>
    </row>
    <row r="56" spans="1:12" s="49" customFormat="1" ht="110.4" x14ac:dyDescent="0.25">
      <c r="A56" s="42" t="s">
        <v>258</v>
      </c>
      <c r="B56" s="42" t="s">
        <v>194</v>
      </c>
      <c r="C56" s="42" t="s">
        <v>95</v>
      </c>
      <c r="D56" s="43">
        <v>18</v>
      </c>
      <c r="E56" s="42" t="s">
        <v>137</v>
      </c>
      <c r="F56" s="43" t="s">
        <v>259</v>
      </c>
      <c r="G56" s="42" t="s">
        <v>260</v>
      </c>
      <c r="H56" s="43" t="s">
        <v>254</v>
      </c>
      <c r="I56" s="42"/>
      <c r="J56" s="42"/>
      <c r="K56" s="42"/>
      <c r="L56" s="42"/>
    </row>
    <row r="57" spans="1:12" s="49" customFormat="1" ht="110.4" x14ac:dyDescent="0.25">
      <c r="A57" s="42" t="s">
        <v>261</v>
      </c>
      <c r="B57" s="42" t="s">
        <v>194</v>
      </c>
      <c r="C57" s="42" t="s">
        <v>89</v>
      </c>
      <c r="D57" s="43">
        <v>3</v>
      </c>
      <c r="E57" s="42" t="s">
        <v>137</v>
      </c>
      <c r="F57" s="43" t="s">
        <v>262</v>
      </c>
      <c r="G57" s="42" t="s">
        <v>263</v>
      </c>
      <c r="H57" s="43" t="s">
        <v>254</v>
      </c>
      <c r="I57" s="42"/>
      <c r="J57" s="42"/>
      <c r="K57" s="42"/>
      <c r="L57" s="42"/>
    </row>
    <row r="58" spans="1:12" s="49" customFormat="1" ht="41.4" x14ac:dyDescent="0.25">
      <c r="A58" s="42" t="s">
        <v>264</v>
      </c>
      <c r="B58" s="42" t="s">
        <v>194</v>
      </c>
      <c r="C58" s="42" t="s">
        <v>95</v>
      </c>
      <c r="D58" s="43">
        <v>7</v>
      </c>
      <c r="E58" s="42" t="s">
        <v>120</v>
      </c>
      <c r="F58" s="42" t="s">
        <v>265</v>
      </c>
      <c r="G58" s="42" t="s">
        <v>266</v>
      </c>
      <c r="H58" s="43" t="s">
        <v>267</v>
      </c>
      <c r="I58" s="42"/>
      <c r="J58" s="42"/>
      <c r="K58" s="42"/>
      <c r="L58" s="42"/>
    </row>
    <row r="59" spans="1:12" s="49" customFormat="1" ht="73.5" customHeight="1" x14ac:dyDescent="0.25">
      <c r="A59" s="42" t="s">
        <v>268</v>
      </c>
      <c r="B59" s="42" t="s">
        <v>194</v>
      </c>
      <c r="C59" s="42" t="s">
        <v>95</v>
      </c>
      <c r="D59" s="43">
        <v>8</v>
      </c>
      <c r="E59" s="42" t="s">
        <v>120</v>
      </c>
      <c r="F59" s="43" t="s">
        <v>269</v>
      </c>
      <c r="G59" s="42" t="s">
        <v>270</v>
      </c>
      <c r="H59" s="43" t="s">
        <v>267</v>
      </c>
      <c r="I59" s="42"/>
      <c r="J59" s="42"/>
      <c r="K59" s="42"/>
      <c r="L59" s="42"/>
    </row>
    <row r="60" spans="1:12" s="49" customFormat="1" ht="70.5" customHeight="1" x14ac:dyDescent="0.25">
      <c r="A60" s="42" t="s">
        <v>271</v>
      </c>
      <c r="B60" s="42" t="s">
        <v>194</v>
      </c>
      <c r="C60" s="42" t="s">
        <v>89</v>
      </c>
      <c r="D60" s="43">
        <v>2</v>
      </c>
      <c r="E60" s="42" t="s">
        <v>120</v>
      </c>
      <c r="F60" s="43" t="s">
        <v>272</v>
      </c>
      <c r="G60" s="42" t="s">
        <v>273</v>
      </c>
      <c r="H60" s="43" t="s">
        <v>267</v>
      </c>
      <c r="I60" s="42"/>
      <c r="J60" s="42"/>
      <c r="K60" s="42"/>
      <c r="L60" s="42"/>
    </row>
    <row r="61" spans="1:12" s="49" customFormat="1" ht="69" x14ac:dyDescent="0.25">
      <c r="A61" s="42" t="s">
        <v>274</v>
      </c>
      <c r="B61" s="42" t="s">
        <v>194</v>
      </c>
      <c r="C61" s="42" t="s">
        <v>89</v>
      </c>
      <c r="D61" s="43">
        <v>2</v>
      </c>
      <c r="E61" s="42" t="s">
        <v>120</v>
      </c>
      <c r="F61" s="43" t="s">
        <v>275</v>
      </c>
      <c r="G61" s="42" t="s">
        <v>276</v>
      </c>
      <c r="H61" s="43" t="s">
        <v>267</v>
      </c>
      <c r="I61" s="42"/>
      <c r="J61" s="42"/>
      <c r="K61" s="42"/>
      <c r="L61" s="42"/>
    </row>
    <row r="62" spans="1:12" s="49" customFormat="1" ht="82.8" x14ac:dyDescent="0.25">
      <c r="A62" s="42" t="s">
        <v>277</v>
      </c>
      <c r="B62" s="42" t="s">
        <v>194</v>
      </c>
      <c r="C62" s="42" t="s">
        <v>89</v>
      </c>
      <c r="D62" s="43">
        <v>1</v>
      </c>
      <c r="E62" s="42" t="s">
        <v>120</v>
      </c>
      <c r="F62" s="42" t="s">
        <v>278</v>
      </c>
      <c r="G62" s="42" t="s">
        <v>162</v>
      </c>
      <c r="H62" s="43" t="s">
        <v>279</v>
      </c>
      <c r="I62" s="42"/>
      <c r="J62" s="42"/>
      <c r="K62" s="42"/>
      <c r="L62" s="42"/>
    </row>
    <row r="63" spans="1:12" s="49" customFormat="1" ht="82.8" x14ac:dyDescent="0.25">
      <c r="A63" s="42" t="s">
        <v>280</v>
      </c>
      <c r="B63" s="42" t="s">
        <v>194</v>
      </c>
      <c r="C63" s="42" t="s">
        <v>89</v>
      </c>
      <c r="D63" s="43">
        <v>10</v>
      </c>
      <c r="E63" s="42" t="s">
        <v>120</v>
      </c>
      <c r="F63" s="42" t="s">
        <v>281</v>
      </c>
      <c r="G63" s="42" t="s">
        <v>282</v>
      </c>
      <c r="H63" s="43" t="s">
        <v>283</v>
      </c>
      <c r="I63" s="42"/>
      <c r="J63" s="42"/>
      <c r="K63" s="42"/>
      <c r="L63" s="42"/>
    </row>
    <row r="64" spans="1:12" s="49" customFormat="1" ht="82.8" x14ac:dyDescent="0.25">
      <c r="A64" s="42" t="s">
        <v>284</v>
      </c>
      <c r="B64" s="42" t="s">
        <v>194</v>
      </c>
      <c r="C64" s="42" t="s">
        <v>89</v>
      </c>
      <c r="D64" s="43">
        <v>1</v>
      </c>
      <c r="E64" s="42" t="s">
        <v>90</v>
      </c>
      <c r="F64" s="42" t="s">
        <v>285</v>
      </c>
      <c r="G64" s="42" t="s">
        <v>286</v>
      </c>
      <c r="H64" s="43" t="s">
        <v>287</v>
      </c>
      <c r="I64" s="42"/>
      <c r="J64" s="42"/>
      <c r="K64" s="42"/>
      <c r="L64" s="42"/>
    </row>
    <row r="65" spans="1:12" s="49" customFormat="1" ht="138" x14ac:dyDescent="0.25">
      <c r="A65" s="42" t="s">
        <v>288</v>
      </c>
      <c r="B65" s="42" t="s">
        <v>194</v>
      </c>
      <c r="C65" s="42" t="s">
        <v>89</v>
      </c>
      <c r="D65" s="43">
        <v>1</v>
      </c>
      <c r="E65" s="60" t="s">
        <v>90</v>
      </c>
      <c r="F65" s="60" t="s">
        <v>289</v>
      </c>
      <c r="G65" s="60" t="s">
        <v>290</v>
      </c>
      <c r="H65" s="69" t="s">
        <v>291</v>
      </c>
      <c r="I65" s="42"/>
      <c r="J65" s="42"/>
      <c r="K65" s="42"/>
      <c r="L65" s="42"/>
    </row>
    <row r="66" spans="1:12" s="49" customFormat="1" ht="82.8" x14ac:dyDescent="0.25">
      <c r="A66" s="42" t="s">
        <v>292</v>
      </c>
      <c r="B66" s="42" t="s">
        <v>194</v>
      </c>
      <c r="C66" s="42" t="s">
        <v>89</v>
      </c>
      <c r="D66" s="43">
        <v>30</v>
      </c>
      <c r="E66" s="42" t="s">
        <v>120</v>
      </c>
      <c r="F66" s="42" t="s">
        <v>293</v>
      </c>
      <c r="G66" s="42" t="s">
        <v>294</v>
      </c>
      <c r="H66" s="43" t="s">
        <v>295</v>
      </c>
      <c r="I66" s="42"/>
      <c r="J66" s="42"/>
      <c r="K66" s="42"/>
      <c r="L66" s="42"/>
    </row>
    <row r="67" spans="1:12" s="49" customFormat="1" ht="124.2" x14ac:dyDescent="0.25">
      <c r="A67" s="42" t="s">
        <v>296</v>
      </c>
      <c r="B67" s="42" t="s">
        <v>194</v>
      </c>
      <c r="C67" s="42" t="s">
        <v>89</v>
      </c>
      <c r="D67" s="43">
        <v>1</v>
      </c>
      <c r="E67" s="42" t="s">
        <v>137</v>
      </c>
      <c r="F67" s="42" t="s">
        <v>297</v>
      </c>
      <c r="G67" s="42" t="s">
        <v>162</v>
      </c>
      <c r="H67" s="43" t="s">
        <v>298</v>
      </c>
      <c r="I67" s="42"/>
      <c r="J67" s="42"/>
      <c r="K67" s="42"/>
      <c r="L67" s="42"/>
    </row>
    <row r="68" spans="1:12" s="49" customFormat="1" ht="77.400000000000006" customHeight="1" x14ac:dyDescent="0.25">
      <c r="A68" s="42" t="s">
        <v>299</v>
      </c>
      <c r="B68" s="42" t="s">
        <v>194</v>
      </c>
      <c r="C68" s="42" t="s">
        <v>89</v>
      </c>
      <c r="D68" s="43">
        <v>1</v>
      </c>
      <c r="E68" s="42" t="s">
        <v>137</v>
      </c>
      <c r="F68" s="42" t="s">
        <v>300</v>
      </c>
      <c r="G68" s="42" t="s">
        <v>301</v>
      </c>
      <c r="H68" s="43" t="s">
        <v>302</v>
      </c>
      <c r="I68" s="42"/>
      <c r="J68" s="42"/>
      <c r="K68" s="42"/>
      <c r="L68" s="42"/>
    </row>
    <row r="69" spans="1:12" s="49" customFormat="1" ht="77.400000000000006" customHeight="1" x14ac:dyDescent="0.25">
      <c r="A69" s="42" t="s">
        <v>303</v>
      </c>
      <c r="B69" s="42" t="s">
        <v>194</v>
      </c>
      <c r="C69" s="42" t="s">
        <v>89</v>
      </c>
      <c r="D69" s="43">
        <v>10</v>
      </c>
      <c r="E69" s="42" t="s">
        <v>120</v>
      </c>
      <c r="F69" s="42" t="s">
        <v>304</v>
      </c>
      <c r="G69" s="42" t="s">
        <v>305</v>
      </c>
      <c r="H69" s="43" t="s">
        <v>283</v>
      </c>
      <c r="I69" s="42"/>
      <c r="J69" s="42"/>
      <c r="K69" s="42"/>
      <c r="L69" s="42"/>
    </row>
    <row r="70" spans="1:12" s="49" customFormat="1" ht="124.2" x14ac:dyDescent="0.25">
      <c r="A70" s="42" t="s">
        <v>306</v>
      </c>
      <c r="B70" s="42" t="s">
        <v>194</v>
      </c>
      <c r="C70" s="42" t="s">
        <v>89</v>
      </c>
      <c r="D70" s="43">
        <v>30</v>
      </c>
      <c r="E70" s="42" t="s">
        <v>120</v>
      </c>
      <c r="F70" s="42" t="s">
        <v>456</v>
      </c>
      <c r="G70" s="42" t="s">
        <v>457</v>
      </c>
      <c r="H70" s="43" t="s">
        <v>455</v>
      </c>
      <c r="I70" s="42"/>
      <c r="J70" s="42"/>
      <c r="K70" s="42"/>
      <c r="L70" s="42"/>
    </row>
    <row r="71" spans="1:12" s="49" customFormat="1" ht="82.8" x14ac:dyDescent="0.25">
      <c r="A71" s="42" t="s">
        <v>307</v>
      </c>
      <c r="B71" s="42" t="s">
        <v>194</v>
      </c>
      <c r="C71" s="42" t="s">
        <v>89</v>
      </c>
      <c r="D71" s="43">
        <v>1</v>
      </c>
      <c r="E71" s="42" t="s">
        <v>120</v>
      </c>
      <c r="F71" s="42" t="s">
        <v>308</v>
      </c>
      <c r="G71" s="42" t="s">
        <v>162</v>
      </c>
      <c r="H71" s="43" t="s">
        <v>309</v>
      </c>
      <c r="I71" s="42"/>
      <c r="J71" s="42"/>
      <c r="K71" s="42"/>
      <c r="L71" s="42"/>
    </row>
    <row r="72" spans="1:12" s="49" customFormat="1" ht="289.8" x14ac:dyDescent="0.25">
      <c r="A72" s="73" t="s">
        <v>310</v>
      </c>
      <c r="B72" s="71" t="s">
        <v>194</v>
      </c>
      <c r="C72" s="73" t="s">
        <v>89</v>
      </c>
      <c r="D72" s="73">
        <v>10</v>
      </c>
      <c r="E72" s="73" t="s">
        <v>137</v>
      </c>
      <c r="F72" s="74" t="s">
        <v>462</v>
      </c>
      <c r="G72" s="71" t="s">
        <v>461</v>
      </c>
      <c r="H72" s="71" t="s">
        <v>463</v>
      </c>
      <c r="I72" s="70"/>
      <c r="J72" s="70"/>
      <c r="K72" s="70"/>
      <c r="L72" s="70"/>
    </row>
    <row r="73" spans="1:12" s="49" customFormat="1" ht="27.6" x14ac:dyDescent="0.25">
      <c r="A73" s="42" t="s">
        <v>311</v>
      </c>
      <c r="B73" s="42" t="s">
        <v>194</v>
      </c>
      <c r="C73" s="42" t="s">
        <v>312</v>
      </c>
      <c r="D73" s="43">
        <v>8529</v>
      </c>
      <c r="E73" s="42" t="s">
        <v>120</v>
      </c>
      <c r="F73" s="42" t="s">
        <v>313</v>
      </c>
      <c r="G73" s="42" t="s">
        <v>314</v>
      </c>
      <c r="H73" s="43" t="s">
        <v>315</v>
      </c>
      <c r="I73" s="42"/>
      <c r="J73" s="42"/>
      <c r="K73" s="42"/>
      <c r="L73" s="42"/>
    </row>
    <row r="74" spans="1:12" s="49" customFormat="1" ht="69" x14ac:dyDescent="0.25">
      <c r="A74" s="42" t="s">
        <v>316</v>
      </c>
      <c r="B74" s="42" t="s">
        <v>317</v>
      </c>
      <c r="C74" s="42" t="s">
        <v>89</v>
      </c>
      <c r="D74" s="43">
        <v>15</v>
      </c>
      <c r="E74" s="42" t="s">
        <v>120</v>
      </c>
      <c r="F74" s="43" t="s">
        <v>318</v>
      </c>
      <c r="G74" s="42" t="s">
        <v>319</v>
      </c>
      <c r="H74" s="43" t="s">
        <v>320</v>
      </c>
      <c r="I74" s="42"/>
      <c r="J74" s="42"/>
      <c r="K74" s="42"/>
      <c r="L74" s="42"/>
    </row>
    <row r="75" spans="1:12" s="49" customFormat="1" ht="110.4" x14ac:dyDescent="0.25">
      <c r="A75" s="42" t="s">
        <v>321</v>
      </c>
      <c r="B75" s="42" t="s">
        <v>317</v>
      </c>
      <c r="C75" s="42" t="s">
        <v>95</v>
      </c>
      <c r="D75" s="43">
        <v>13</v>
      </c>
      <c r="E75" s="42" t="s">
        <v>120</v>
      </c>
      <c r="F75" s="43" t="s">
        <v>322</v>
      </c>
      <c r="G75" s="42" t="s">
        <v>323</v>
      </c>
      <c r="H75" s="43" t="s">
        <v>324</v>
      </c>
      <c r="I75" s="42"/>
      <c r="J75" s="42"/>
      <c r="K75" s="42"/>
      <c r="L75" s="42"/>
    </row>
    <row r="76" spans="1:12" s="49" customFormat="1" ht="96.6" x14ac:dyDescent="0.25">
      <c r="A76" s="42" t="s">
        <v>325</v>
      </c>
      <c r="B76" s="42" t="s">
        <v>317</v>
      </c>
      <c r="C76" s="42" t="s">
        <v>89</v>
      </c>
      <c r="D76" s="43">
        <v>3</v>
      </c>
      <c r="E76" s="42" t="s">
        <v>120</v>
      </c>
      <c r="F76" s="43" t="s">
        <v>326</v>
      </c>
      <c r="G76" s="42" t="s">
        <v>327</v>
      </c>
      <c r="H76" s="43" t="s">
        <v>328</v>
      </c>
      <c r="I76" s="42"/>
      <c r="J76" s="42"/>
      <c r="K76" s="42"/>
      <c r="L76" s="42"/>
    </row>
    <row r="77" spans="1:12" s="49" customFormat="1" ht="110.4" x14ac:dyDescent="0.25">
      <c r="A77" s="42" t="s">
        <v>329</v>
      </c>
      <c r="B77" s="42" t="s">
        <v>317</v>
      </c>
      <c r="C77" s="42" t="s">
        <v>95</v>
      </c>
      <c r="D77" s="43">
        <v>13</v>
      </c>
      <c r="E77" s="42" t="s">
        <v>120</v>
      </c>
      <c r="F77" s="43" t="s">
        <v>330</v>
      </c>
      <c r="G77" s="42" t="s">
        <v>331</v>
      </c>
      <c r="H77" s="43" t="s">
        <v>324</v>
      </c>
      <c r="I77" s="42"/>
      <c r="J77" s="42"/>
      <c r="K77" s="42"/>
      <c r="L77" s="42"/>
    </row>
    <row r="78" spans="1:12" s="49" customFormat="1" ht="96.6" x14ac:dyDescent="0.25">
      <c r="A78" s="42" t="s">
        <v>332</v>
      </c>
      <c r="B78" s="42" t="s">
        <v>317</v>
      </c>
      <c r="C78" s="42" t="s">
        <v>89</v>
      </c>
      <c r="D78" s="43">
        <v>3</v>
      </c>
      <c r="E78" s="42" t="s">
        <v>120</v>
      </c>
      <c r="F78" s="43" t="s">
        <v>333</v>
      </c>
      <c r="G78" s="42" t="s">
        <v>334</v>
      </c>
      <c r="H78" s="43" t="s">
        <v>328</v>
      </c>
      <c r="I78" s="42"/>
      <c r="J78" s="42"/>
      <c r="K78" s="42"/>
      <c r="L78" s="42"/>
    </row>
    <row r="79" spans="1:12" s="49" customFormat="1" ht="110.4" x14ac:dyDescent="0.25">
      <c r="A79" s="42" t="s">
        <v>335</v>
      </c>
      <c r="B79" s="42" t="s">
        <v>317</v>
      </c>
      <c r="C79" s="42" t="s">
        <v>95</v>
      </c>
      <c r="D79" s="43">
        <v>13</v>
      </c>
      <c r="E79" s="42" t="s">
        <v>120</v>
      </c>
      <c r="F79" s="43" t="s">
        <v>336</v>
      </c>
      <c r="G79" s="42" t="s">
        <v>337</v>
      </c>
      <c r="H79" s="43" t="s">
        <v>324</v>
      </c>
      <c r="I79" s="42"/>
      <c r="J79" s="42"/>
      <c r="K79" s="42"/>
      <c r="L79" s="42"/>
    </row>
    <row r="80" spans="1:12" s="49" customFormat="1" ht="96.6" x14ac:dyDescent="0.25">
      <c r="A80" s="42" t="s">
        <v>338</v>
      </c>
      <c r="B80" s="42" t="s">
        <v>317</v>
      </c>
      <c r="C80" s="42" t="s">
        <v>89</v>
      </c>
      <c r="D80" s="43">
        <v>3</v>
      </c>
      <c r="E80" s="42" t="s">
        <v>120</v>
      </c>
      <c r="F80" s="43" t="s">
        <v>339</v>
      </c>
      <c r="G80" s="42" t="s">
        <v>334</v>
      </c>
      <c r="H80" s="43" t="s">
        <v>328</v>
      </c>
      <c r="I80" s="42"/>
      <c r="J80" s="42"/>
      <c r="K80" s="42"/>
      <c r="L80" s="42"/>
    </row>
    <row r="81" spans="1:12" s="49" customFormat="1" ht="110.4" x14ac:dyDescent="0.25">
      <c r="A81" s="42" t="s">
        <v>340</v>
      </c>
      <c r="B81" s="42" t="s">
        <v>317</v>
      </c>
      <c r="C81" s="42" t="s">
        <v>95</v>
      </c>
      <c r="D81" s="43">
        <v>13</v>
      </c>
      <c r="E81" s="42" t="s">
        <v>120</v>
      </c>
      <c r="F81" s="43" t="s">
        <v>341</v>
      </c>
      <c r="G81" s="42" t="s">
        <v>342</v>
      </c>
      <c r="H81" s="43" t="s">
        <v>324</v>
      </c>
      <c r="I81" s="42"/>
      <c r="J81" s="42"/>
      <c r="K81" s="42"/>
      <c r="L81" s="42"/>
    </row>
    <row r="82" spans="1:12" s="49" customFormat="1" ht="96.6" x14ac:dyDescent="0.25">
      <c r="A82" s="42" t="s">
        <v>343</v>
      </c>
      <c r="B82" s="42" t="s">
        <v>317</v>
      </c>
      <c r="C82" s="42" t="s">
        <v>89</v>
      </c>
      <c r="D82" s="43">
        <v>3</v>
      </c>
      <c r="E82" s="42" t="s">
        <v>120</v>
      </c>
      <c r="F82" s="43" t="s">
        <v>344</v>
      </c>
      <c r="G82" s="42" t="s">
        <v>334</v>
      </c>
      <c r="H82" s="43" t="s">
        <v>328</v>
      </c>
      <c r="I82" s="42"/>
      <c r="J82" s="42"/>
      <c r="K82" s="42"/>
      <c r="L82" s="42"/>
    </row>
    <row r="83" spans="1:12" s="49" customFormat="1" ht="110.4" x14ac:dyDescent="0.25">
      <c r="A83" s="42" t="s">
        <v>345</v>
      </c>
      <c r="B83" s="42" t="s">
        <v>317</v>
      </c>
      <c r="C83" s="42" t="s">
        <v>95</v>
      </c>
      <c r="D83" s="43">
        <v>13</v>
      </c>
      <c r="E83" s="42" t="s">
        <v>120</v>
      </c>
      <c r="F83" s="43" t="s">
        <v>346</v>
      </c>
      <c r="G83" s="42" t="s">
        <v>347</v>
      </c>
      <c r="H83" s="43" t="s">
        <v>324</v>
      </c>
      <c r="I83" s="42"/>
      <c r="J83" s="42"/>
      <c r="K83" s="42"/>
      <c r="L83" s="42"/>
    </row>
    <row r="84" spans="1:12" s="49" customFormat="1" ht="96.6" x14ac:dyDescent="0.25">
      <c r="A84" s="42" t="s">
        <v>348</v>
      </c>
      <c r="B84" s="42" t="s">
        <v>317</v>
      </c>
      <c r="C84" s="42" t="s">
        <v>89</v>
      </c>
      <c r="D84" s="43">
        <v>3</v>
      </c>
      <c r="E84" s="42" t="s">
        <v>120</v>
      </c>
      <c r="F84" s="43" t="s">
        <v>349</v>
      </c>
      <c r="G84" s="42" t="s">
        <v>350</v>
      </c>
      <c r="H84" s="43" t="s">
        <v>328</v>
      </c>
      <c r="I84" s="42"/>
      <c r="J84" s="42"/>
      <c r="K84" s="42"/>
      <c r="L84" s="42"/>
    </row>
    <row r="85" spans="1:12" s="49" customFormat="1" ht="69" x14ac:dyDescent="0.25">
      <c r="A85" s="42" t="s">
        <v>351</v>
      </c>
      <c r="B85" s="42" t="s">
        <v>317</v>
      </c>
      <c r="C85" s="42" t="s">
        <v>89</v>
      </c>
      <c r="D85" s="43">
        <v>50</v>
      </c>
      <c r="E85" s="42" t="s">
        <v>120</v>
      </c>
      <c r="F85" s="42" t="s">
        <v>352</v>
      </c>
      <c r="G85" s="42" t="s">
        <v>353</v>
      </c>
      <c r="H85" s="43" t="s">
        <v>354</v>
      </c>
      <c r="I85" s="42"/>
      <c r="J85" s="42"/>
      <c r="K85" s="42"/>
      <c r="L85" s="42"/>
    </row>
    <row r="86" spans="1:12" s="49" customFormat="1" ht="69" x14ac:dyDescent="0.25">
      <c r="A86" s="42" t="s">
        <v>355</v>
      </c>
      <c r="B86" s="42" t="s">
        <v>317</v>
      </c>
      <c r="C86" s="42" t="s">
        <v>89</v>
      </c>
      <c r="D86" s="43">
        <v>25</v>
      </c>
      <c r="E86" s="42" t="s">
        <v>120</v>
      </c>
      <c r="F86" s="42" t="s">
        <v>356</v>
      </c>
      <c r="G86" s="42" t="s">
        <v>357</v>
      </c>
      <c r="H86" s="43" t="s">
        <v>358</v>
      </c>
      <c r="I86" s="42"/>
      <c r="J86" s="42"/>
      <c r="K86" s="42"/>
      <c r="L86" s="42"/>
    </row>
    <row r="87" spans="1:12" s="49" customFormat="1" ht="60" customHeight="1" x14ac:dyDescent="0.25">
      <c r="A87" s="42" t="s">
        <v>359</v>
      </c>
      <c r="B87" s="42" t="s">
        <v>317</v>
      </c>
      <c r="C87" s="42" t="s">
        <v>2</v>
      </c>
      <c r="D87" s="43">
        <v>10</v>
      </c>
      <c r="E87" s="42" t="s">
        <v>120</v>
      </c>
      <c r="F87" s="42" t="s">
        <v>360</v>
      </c>
      <c r="G87" s="42" t="s">
        <v>174</v>
      </c>
      <c r="H87" s="43" t="s">
        <v>361</v>
      </c>
      <c r="I87" s="42"/>
      <c r="J87" s="42"/>
      <c r="K87" s="42"/>
      <c r="L87" s="42"/>
    </row>
    <row r="88" spans="1:12" s="49" customFormat="1" ht="69" x14ac:dyDescent="0.25">
      <c r="A88" s="42" t="s">
        <v>362</v>
      </c>
      <c r="B88" s="42" t="s">
        <v>317</v>
      </c>
      <c r="C88" s="42" t="s">
        <v>2</v>
      </c>
      <c r="D88" s="43">
        <v>10</v>
      </c>
      <c r="E88" s="42" t="s">
        <v>120</v>
      </c>
      <c r="F88" s="42" t="s">
        <v>363</v>
      </c>
      <c r="G88" s="42" t="s">
        <v>364</v>
      </c>
      <c r="H88" s="43" t="s">
        <v>361</v>
      </c>
      <c r="I88" s="42"/>
      <c r="J88" s="42"/>
      <c r="K88" s="42"/>
      <c r="L88" s="42"/>
    </row>
    <row r="89" spans="1:12" s="49" customFormat="1" ht="69" x14ac:dyDescent="0.25">
      <c r="A89" s="42" t="s">
        <v>365</v>
      </c>
      <c r="B89" s="42" t="s">
        <v>317</v>
      </c>
      <c r="C89" s="42" t="s">
        <v>89</v>
      </c>
      <c r="D89" s="43">
        <v>50</v>
      </c>
      <c r="E89" s="42" t="s">
        <v>120</v>
      </c>
      <c r="F89" s="42" t="s">
        <v>366</v>
      </c>
      <c r="G89" s="42" t="s">
        <v>367</v>
      </c>
      <c r="H89" s="43" t="s">
        <v>354</v>
      </c>
      <c r="I89" s="42"/>
      <c r="J89" s="42"/>
      <c r="K89" s="42"/>
      <c r="L89" s="42"/>
    </row>
    <row r="90" spans="1:12" s="49" customFormat="1" ht="110.4" x14ac:dyDescent="0.25">
      <c r="A90" s="42" t="s">
        <v>368</v>
      </c>
      <c r="B90" s="42" t="s">
        <v>317</v>
      </c>
      <c r="C90" s="42" t="s">
        <v>2</v>
      </c>
      <c r="D90" s="43">
        <v>10</v>
      </c>
      <c r="E90" s="42" t="s">
        <v>137</v>
      </c>
      <c r="F90" s="42" t="s">
        <v>369</v>
      </c>
      <c r="G90" s="42" t="s">
        <v>174</v>
      </c>
      <c r="H90" s="43" t="s">
        <v>370</v>
      </c>
      <c r="I90" s="42"/>
      <c r="J90" s="42"/>
      <c r="K90" s="42"/>
      <c r="L90" s="42"/>
    </row>
    <row r="91" spans="1:12" s="49" customFormat="1" ht="154.35" customHeight="1" x14ac:dyDescent="0.25">
      <c r="A91" s="42" t="s">
        <v>371</v>
      </c>
      <c r="B91" s="42" t="s">
        <v>317</v>
      </c>
      <c r="C91" s="42" t="s">
        <v>89</v>
      </c>
      <c r="D91" s="43">
        <v>1</v>
      </c>
      <c r="E91" s="42" t="s">
        <v>137</v>
      </c>
      <c r="F91" s="42" t="s">
        <v>372</v>
      </c>
      <c r="G91" s="42" t="s">
        <v>373</v>
      </c>
      <c r="H91" s="43" t="s">
        <v>374</v>
      </c>
      <c r="I91" s="42"/>
      <c r="J91" s="42"/>
      <c r="K91" s="42"/>
      <c r="L91" s="42"/>
    </row>
    <row r="92" spans="1:12" s="49" customFormat="1" ht="69" x14ac:dyDescent="0.25">
      <c r="A92" s="42" t="s">
        <v>375</v>
      </c>
      <c r="B92" s="42" t="s">
        <v>317</v>
      </c>
      <c r="C92" s="42" t="s">
        <v>89</v>
      </c>
      <c r="D92" s="43">
        <v>10</v>
      </c>
      <c r="E92" s="42" t="s">
        <v>120</v>
      </c>
      <c r="F92" s="42" t="s">
        <v>376</v>
      </c>
      <c r="G92" s="42" t="s">
        <v>377</v>
      </c>
      <c r="H92" s="43" t="s">
        <v>283</v>
      </c>
      <c r="I92" s="42"/>
      <c r="J92" s="42"/>
      <c r="K92" s="42"/>
      <c r="L92" s="42"/>
    </row>
    <row r="93" spans="1:12" s="49" customFormat="1" ht="69" x14ac:dyDescent="0.25">
      <c r="A93" s="42" t="s">
        <v>378</v>
      </c>
      <c r="B93" s="42" t="s">
        <v>317</v>
      </c>
      <c r="C93" s="42" t="s">
        <v>89</v>
      </c>
      <c r="D93" s="43">
        <v>30</v>
      </c>
      <c r="E93" s="42" t="s">
        <v>120</v>
      </c>
      <c r="F93" s="42" t="s">
        <v>379</v>
      </c>
      <c r="G93" s="42" t="s">
        <v>380</v>
      </c>
      <c r="H93" s="43" t="s">
        <v>295</v>
      </c>
      <c r="I93" s="42"/>
      <c r="J93" s="42"/>
      <c r="K93" s="42"/>
      <c r="L93" s="42"/>
    </row>
    <row r="94" spans="1:12" s="49" customFormat="1" ht="69" x14ac:dyDescent="0.25">
      <c r="A94" s="42" t="s">
        <v>381</v>
      </c>
      <c r="B94" s="42" t="s">
        <v>317</v>
      </c>
      <c r="C94" s="42" t="s">
        <v>95</v>
      </c>
      <c r="D94" s="43">
        <v>5</v>
      </c>
      <c r="E94" s="42" t="s">
        <v>120</v>
      </c>
      <c r="F94" s="42" t="s">
        <v>382</v>
      </c>
      <c r="G94" s="43" t="s">
        <v>383</v>
      </c>
      <c r="H94" s="43" t="s">
        <v>384</v>
      </c>
      <c r="I94" s="42"/>
      <c r="J94" s="42"/>
      <c r="K94" s="42"/>
      <c r="L94" s="42"/>
    </row>
    <row r="95" spans="1:12" s="49" customFormat="1" ht="69" x14ac:dyDescent="0.25">
      <c r="A95" s="42" t="s">
        <v>385</v>
      </c>
      <c r="B95" s="42" t="s">
        <v>317</v>
      </c>
      <c r="C95" s="42" t="s">
        <v>89</v>
      </c>
      <c r="D95" s="43">
        <v>50</v>
      </c>
      <c r="E95" s="42" t="s">
        <v>120</v>
      </c>
      <c r="F95" s="42" t="s">
        <v>386</v>
      </c>
      <c r="G95" s="42" t="s">
        <v>387</v>
      </c>
      <c r="H95" s="43" t="s">
        <v>354</v>
      </c>
      <c r="I95" s="42"/>
      <c r="J95" s="42"/>
      <c r="K95" s="42"/>
      <c r="L95" s="42"/>
    </row>
    <row r="96" spans="1:12" s="49" customFormat="1" ht="110.4" x14ac:dyDescent="0.25">
      <c r="A96" s="42" t="s">
        <v>388</v>
      </c>
      <c r="B96" s="42" t="s">
        <v>389</v>
      </c>
      <c r="C96" s="42" t="s">
        <v>2</v>
      </c>
      <c r="D96" s="43">
        <v>10</v>
      </c>
      <c r="E96" s="42" t="s">
        <v>137</v>
      </c>
      <c r="F96" s="42" t="s">
        <v>390</v>
      </c>
      <c r="G96" s="42" t="s">
        <v>391</v>
      </c>
      <c r="H96" s="43" t="s">
        <v>392</v>
      </c>
      <c r="I96" s="42"/>
      <c r="J96" s="42"/>
      <c r="K96" s="42"/>
      <c r="L96" s="42"/>
    </row>
    <row r="97" spans="1:12" s="49" customFormat="1" ht="55.2" x14ac:dyDescent="0.25">
      <c r="A97" s="42" t="s">
        <v>393</v>
      </c>
      <c r="B97" s="42" t="s">
        <v>389</v>
      </c>
      <c r="C97" s="42" t="s">
        <v>89</v>
      </c>
      <c r="D97" s="43">
        <v>50</v>
      </c>
      <c r="E97" s="42" t="s">
        <v>137</v>
      </c>
      <c r="F97" s="42" t="s">
        <v>394</v>
      </c>
      <c r="G97" s="42" t="s">
        <v>395</v>
      </c>
      <c r="H97" s="43" t="s">
        <v>396</v>
      </c>
      <c r="I97" s="42"/>
      <c r="J97" s="42"/>
      <c r="K97" s="42"/>
      <c r="L97" s="42"/>
    </row>
    <row r="98" spans="1:12" s="49" customFormat="1" ht="69" x14ac:dyDescent="0.25">
      <c r="A98" s="42" t="s">
        <v>397</v>
      </c>
      <c r="B98" s="42" t="s">
        <v>389</v>
      </c>
      <c r="C98" s="42" t="s">
        <v>2</v>
      </c>
      <c r="D98" s="43">
        <v>10</v>
      </c>
      <c r="E98" s="42" t="s">
        <v>120</v>
      </c>
      <c r="F98" s="42" t="s">
        <v>398</v>
      </c>
      <c r="G98" s="42" t="s">
        <v>174</v>
      </c>
      <c r="H98" s="43" t="s">
        <v>399</v>
      </c>
      <c r="I98" s="42"/>
      <c r="J98" s="42"/>
      <c r="K98" s="42"/>
      <c r="L98" s="42"/>
    </row>
    <row r="99" spans="1:12" ht="110.4" x14ac:dyDescent="0.25">
      <c r="A99" s="55" t="s">
        <v>400</v>
      </c>
      <c r="B99" s="42" t="s">
        <v>389</v>
      </c>
      <c r="C99" s="42" t="s">
        <v>89</v>
      </c>
      <c r="D99" s="55">
        <v>4</v>
      </c>
      <c r="E99" s="47" t="s">
        <v>120</v>
      </c>
      <c r="F99" s="42" t="s">
        <v>401</v>
      </c>
      <c r="G99" s="42" t="s">
        <v>162</v>
      </c>
      <c r="H99" s="43" t="s">
        <v>402</v>
      </c>
      <c r="I99" s="47"/>
      <c r="J99" s="47"/>
      <c r="K99" s="47"/>
      <c r="L99" s="47"/>
    </row>
    <row r="100" spans="1:12" ht="138" x14ac:dyDescent="0.25">
      <c r="A100" s="55" t="s">
        <v>403</v>
      </c>
      <c r="B100" s="42" t="s">
        <v>389</v>
      </c>
      <c r="C100" s="47" t="s">
        <v>183</v>
      </c>
      <c r="D100" s="55">
        <v>21</v>
      </c>
      <c r="E100" s="47" t="s">
        <v>120</v>
      </c>
      <c r="F100" s="47" t="s">
        <v>404</v>
      </c>
      <c r="G100" s="42" t="s">
        <v>405</v>
      </c>
      <c r="H100" s="43" t="s">
        <v>406</v>
      </c>
      <c r="I100" s="47"/>
      <c r="J100" s="47"/>
      <c r="K100" s="47"/>
      <c r="L100" s="47"/>
    </row>
    <row r="101" spans="1:12" ht="138" x14ac:dyDescent="0.25">
      <c r="A101" s="55" t="s">
        <v>407</v>
      </c>
      <c r="B101" s="42" t="s">
        <v>389</v>
      </c>
      <c r="C101" s="47" t="s">
        <v>183</v>
      </c>
      <c r="D101" s="55">
        <v>21</v>
      </c>
      <c r="E101" s="47" t="s">
        <v>120</v>
      </c>
      <c r="F101" s="47" t="s">
        <v>408</v>
      </c>
      <c r="G101" s="42" t="s">
        <v>409</v>
      </c>
      <c r="H101" s="43" t="s">
        <v>406</v>
      </c>
      <c r="I101" s="47"/>
      <c r="J101" s="47"/>
      <c r="K101" s="47"/>
      <c r="L101" s="47"/>
    </row>
    <row r="102" spans="1:12" s="49" customFormat="1" ht="110.4" x14ac:dyDescent="0.25">
      <c r="A102" s="47" t="s">
        <v>410</v>
      </c>
      <c r="B102" s="42" t="s">
        <v>389</v>
      </c>
      <c r="C102" s="42" t="s">
        <v>2</v>
      </c>
      <c r="D102" s="43">
        <v>10</v>
      </c>
      <c r="E102" s="42" t="s">
        <v>137</v>
      </c>
      <c r="F102" s="42" t="s">
        <v>411</v>
      </c>
      <c r="G102" s="42" t="s">
        <v>391</v>
      </c>
      <c r="H102" s="43" t="s">
        <v>412</v>
      </c>
      <c r="I102" s="42"/>
      <c r="J102" s="42"/>
      <c r="K102" s="42"/>
      <c r="L102" s="42"/>
    </row>
    <row r="103" spans="1:12" s="49" customFormat="1" ht="41.4" x14ac:dyDescent="0.25">
      <c r="A103" s="42" t="s">
        <v>413</v>
      </c>
      <c r="B103" s="42" t="s">
        <v>389</v>
      </c>
      <c r="C103" s="42" t="s">
        <v>89</v>
      </c>
      <c r="D103" s="43">
        <v>20</v>
      </c>
      <c r="E103" s="42" t="s">
        <v>137</v>
      </c>
      <c r="F103" s="42" t="s">
        <v>413</v>
      </c>
      <c r="G103" s="42" t="s">
        <v>414</v>
      </c>
      <c r="H103" s="43" t="s">
        <v>415</v>
      </c>
      <c r="I103" s="42"/>
      <c r="J103" s="42"/>
      <c r="K103" s="42"/>
      <c r="L103" s="42"/>
    </row>
    <row r="104" spans="1:12" s="49" customFormat="1" ht="135.6" customHeight="1" x14ac:dyDescent="0.25">
      <c r="A104" s="42" t="s">
        <v>416</v>
      </c>
      <c r="B104" s="42" t="s">
        <v>389</v>
      </c>
      <c r="C104" s="42" t="s">
        <v>183</v>
      </c>
      <c r="D104" s="43">
        <v>11</v>
      </c>
      <c r="E104" s="42" t="s">
        <v>120</v>
      </c>
      <c r="F104" s="42" t="s">
        <v>417</v>
      </c>
      <c r="G104" s="42" t="s">
        <v>418</v>
      </c>
      <c r="H104" s="43" t="s">
        <v>419</v>
      </c>
      <c r="I104" s="42"/>
      <c r="J104" s="42"/>
      <c r="K104" s="42"/>
      <c r="L104" s="42"/>
    </row>
    <row r="105" spans="1:12" ht="110.4" x14ac:dyDescent="0.25">
      <c r="A105" s="55" t="s">
        <v>420</v>
      </c>
      <c r="B105" s="42" t="s">
        <v>389</v>
      </c>
      <c r="C105" s="42" t="s">
        <v>89</v>
      </c>
      <c r="D105" s="55">
        <v>4</v>
      </c>
      <c r="E105" s="47" t="s">
        <v>120</v>
      </c>
      <c r="F105" s="42" t="s">
        <v>421</v>
      </c>
      <c r="G105" s="42" t="s">
        <v>162</v>
      </c>
      <c r="H105" s="43" t="s">
        <v>422</v>
      </c>
      <c r="I105" s="47"/>
      <c r="J105" s="47"/>
      <c r="K105" s="47"/>
      <c r="L105" s="47"/>
    </row>
    <row r="106" spans="1:12" s="49" customFormat="1" ht="82.8" x14ac:dyDescent="0.25">
      <c r="A106" s="43" t="s">
        <v>423</v>
      </c>
      <c r="B106" s="42" t="s">
        <v>389</v>
      </c>
      <c r="C106" s="42" t="s">
        <v>89</v>
      </c>
      <c r="D106" s="43">
        <v>4</v>
      </c>
      <c r="E106" s="42" t="s">
        <v>120</v>
      </c>
      <c r="F106" s="42" t="s">
        <v>424</v>
      </c>
      <c r="G106" s="42" t="s">
        <v>425</v>
      </c>
      <c r="H106" s="43" t="s">
        <v>426</v>
      </c>
      <c r="I106" s="42"/>
      <c r="J106" s="42"/>
      <c r="K106" s="42"/>
      <c r="L106" s="42"/>
    </row>
    <row r="107" spans="1:12" s="49" customFormat="1" ht="69" x14ac:dyDescent="0.25">
      <c r="A107" s="47" t="s">
        <v>427</v>
      </c>
      <c r="B107" s="42" t="s">
        <v>389</v>
      </c>
      <c r="C107" s="42" t="s">
        <v>2</v>
      </c>
      <c r="D107" s="43">
        <v>10</v>
      </c>
      <c r="E107" s="42" t="s">
        <v>120</v>
      </c>
      <c r="F107" s="42" t="s">
        <v>428</v>
      </c>
      <c r="G107" s="42" t="s">
        <v>391</v>
      </c>
      <c r="H107" s="43" t="s">
        <v>399</v>
      </c>
      <c r="I107" s="42"/>
      <c r="J107" s="42"/>
      <c r="K107" s="42"/>
      <c r="L107" s="42"/>
    </row>
    <row r="108" spans="1:12" s="49" customFormat="1" ht="96.6" x14ac:dyDescent="0.25">
      <c r="A108" s="47" t="s">
        <v>429</v>
      </c>
      <c r="B108" s="42" t="s">
        <v>389</v>
      </c>
      <c r="C108" s="42" t="s">
        <v>183</v>
      </c>
      <c r="D108" s="43">
        <v>10</v>
      </c>
      <c r="E108" s="42" t="s">
        <v>120</v>
      </c>
      <c r="F108" s="42" t="s">
        <v>430</v>
      </c>
      <c r="G108" s="42" t="s">
        <v>431</v>
      </c>
      <c r="H108" s="43" t="s">
        <v>283</v>
      </c>
      <c r="I108" s="42"/>
      <c r="J108" s="42"/>
      <c r="K108" s="42"/>
      <c r="L108" s="42"/>
    </row>
    <row r="109" spans="1:12" s="49" customFormat="1" ht="69" x14ac:dyDescent="0.25">
      <c r="A109" s="47" t="s">
        <v>432</v>
      </c>
      <c r="B109" s="42" t="s">
        <v>389</v>
      </c>
      <c r="C109" s="42" t="s">
        <v>2</v>
      </c>
      <c r="D109" s="43">
        <v>10</v>
      </c>
      <c r="E109" s="42" t="s">
        <v>120</v>
      </c>
      <c r="F109" s="42" t="s">
        <v>433</v>
      </c>
      <c r="G109" s="42" t="s">
        <v>391</v>
      </c>
      <c r="H109" s="43" t="s">
        <v>399</v>
      </c>
      <c r="I109" s="42"/>
      <c r="J109" s="42"/>
      <c r="K109" s="42"/>
      <c r="L109" s="42"/>
    </row>
    <row r="110" spans="1:12" s="49" customFormat="1" ht="69" x14ac:dyDescent="0.25">
      <c r="A110" s="47" t="s">
        <v>434</v>
      </c>
      <c r="B110" s="42" t="s">
        <v>389</v>
      </c>
      <c r="C110" s="42" t="s">
        <v>89</v>
      </c>
      <c r="D110" s="43">
        <v>20</v>
      </c>
      <c r="E110" s="42" t="s">
        <v>120</v>
      </c>
      <c r="F110" s="63" t="s">
        <v>435</v>
      </c>
      <c r="G110" s="42" t="s">
        <v>436</v>
      </c>
      <c r="H110" s="43" t="s">
        <v>437</v>
      </c>
      <c r="I110" s="42"/>
      <c r="J110" s="42"/>
      <c r="K110" s="42"/>
      <c r="L110" s="42"/>
    </row>
    <row r="111" spans="1:12" s="49" customFormat="1" ht="69" x14ac:dyDescent="0.25">
      <c r="A111" s="64" t="s">
        <v>438</v>
      </c>
      <c r="B111" s="43" t="s">
        <v>389</v>
      </c>
      <c r="C111" s="64" t="s">
        <v>89</v>
      </c>
      <c r="D111" s="64">
        <v>30</v>
      </c>
      <c r="E111" s="64" t="s">
        <v>120</v>
      </c>
      <c r="F111" s="56" t="s">
        <v>439</v>
      </c>
      <c r="G111" s="43" t="s">
        <v>440</v>
      </c>
      <c r="H111" s="43" t="s">
        <v>295</v>
      </c>
      <c r="I111" s="42"/>
      <c r="J111" s="42"/>
      <c r="K111" s="42"/>
      <c r="L111" s="42"/>
    </row>
    <row r="112" spans="1:12" ht="138" x14ac:dyDescent="0.25">
      <c r="A112" s="60" t="s">
        <v>441</v>
      </c>
      <c r="B112" s="61" t="s">
        <v>442</v>
      </c>
      <c r="C112" s="61" t="s">
        <v>89</v>
      </c>
      <c r="D112" s="62">
        <v>7</v>
      </c>
      <c r="E112" s="61" t="s">
        <v>120</v>
      </c>
      <c r="F112" s="60" t="s">
        <v>443</v>
      </c>
      <c r="G112" s="43" t="s">
        <v>444</v>
      </c>
      <c r="H112" s="43" t="s">
        <v>445</v>
      </c>
      <c r="I112" s="42"/>
      <c r="J112" s="42"/>
      <c r="K112" s="42"/>
      <c r="L112" s="42"/>
    </row>
    <row r="113" spans="1:12" ht="138" x14ac:dyDescent="0.25">
      <c r="A113" s="60" t="s">
        <v>446</v>
      </c>
      <c r="B113" s="61" t="s">
        <v>442</v>
      </c>
      <c r="C113" s="61" t="s">
        <v>89</v>
      </c>
      <c r="D113" s="62">
        <v>7</v>
      </c>
      <c r="E113" s="61" t="s">
        <v>120</v>
      </c>
      <c r="F113" s="60" t="s">
        <v>443</v>
      </c>
      <c r="G113" s="43" t="s">
        <v>447</v>
      </c>
      <c r="H113" s="43" t="s">
        <v>445</v>
      </c>
      <c r="I113" s="42"/>
      <c r="J113" s="42"/>
      <c r="K113" s="42"/>
      <c r="L113" s="42"/>
    </row>
    <row r="114" spans="1:12" ht="138" x14ac:dyDescent="0.25">
      <c r="A114" s="60" t="s">
        <v>448</v>
      </c>
      <c r="B114" s="61" t="s">
        <v>442</v>
      </c>
      <c r="C114" s="61" t="s">
        <v>89</v>
      </c>
      <c r="D114" s="62">
        <v>7</v>
      </c>
      <c r="E114" s="61" t="s">
        <v>120</v>
      </c>
      <c r="F114" s="60" t="s">
        <v>449</v>
      </c>
      <c r="G114" s="43" t="s">
        <v>450</v>
      </c>
      <c r="H114" s="43" t="s">
        <v>445</v>
      </c>
      <c r="I114" s="42"/>
      <c r="J114" s="42"/>
      <c r="K114" s="42"/>
      <c r="L114" s="42"/>
    </row>
    <row r="115" spans="1:12" ht="138" x14ac:dyDescent="0.25">
      <c r="A115" s="60" t="s">
        <v>451</v>
      </c>
      <c r="B115" s="61" t="s">
        <v>442</v>
      </c>
      <c r="C115" s="61" t="s">
        <v>89</v>
      </c>
      <c r="D115" s="62">
        <v>7</v>
      </c>
      <c r="E115" s="61" t="s">
        <v>120</v>
      </c>
      <c r="F115" s="60" t="s">
        <v>449</v>
      </c>
      <c r="G115" s="43" t="s">
        <v>452</v>
      </c>
      <c r="H115" s="43" t="s">
        <v>445</v>
      </c>
      <c r="I115" s="42"/>
      <c r="J115" s="42"/>
      <c r="K115" s="42"/>
      <c r="L115" s="42"/>
    </row>
    <row r="116" spans="1:12" ht="138" x14ac:dyDescent="0.25">
      <c r="A116" s="60" t="s">
        <v>453</v>
      </c>
      <c r="B116" s="42" t="s">
        <v>442</v>
      </c>
      <c r="C116" s="42" t="s">
        <v>89</v>
      </c>
      <c r="D116" s="43">
        <v>7</v>
      </c>
      <c r="E116" s="42" t="s">
        <v>120</v>
      </c>
      <c r="F116" s="60" t="s">
        <v>449</v>
      </c>
      <c r="G116" s="43" t="s">
        <v>454</v>
      </c>
      <c r="H116" s="43" t="s">
        <v>445</v>
      </c>
      <c r="I116" s="42"/>
      <c r="J116" s="42"/>
      <c r="K116" s="42"/>
      <c r="L116" s="42"/>
    </row>
  </sheetData>
  <autoFilter ref="A11:L116" xr:uid="{AE991FD4-18F4-4CC9-BA6A-91C5D96181EC}"/>
  <mergeCells count="3">
    <mergeCell ref="A8:L8"/>
    <mergeCell ref="A10:G10"/>
    <mergeCell ref="I10:L10"/>
  </mergeCells>
  <dataValidations count="1">
    <dataValidation allowBlank="1" showInputMessage="1" showErrorMessage="1" promptTitle="Map Fields" prompt="Use this section (if applicable) to map fields from the source system and make notes as you go along." sqref="I10:L11" xr:uid="{5C330B0B-CC70-4544-B797-93AABFB5207D}"/>
  </dataValidations>
  <pageMargins left="0.7" right="0.7" top="0.75" bottom="0.75" header="0.3" footer="0.3"/>
  <pageSetup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CBB809446A95342BDD2205439D2B551" ma:contentTypeVersion="25" ma:contentTypeDescription="Create a new document." ma:contentTypeScope="" ma:versionID="64ae4da561779a40ebeea31605e09909">
  <xsd:schema xmlns:xsd="http://www.w3.org/2001/XMLSchema" xmlns:xs="http://www.w3.org/2001/XMLSchema" xmlns:p="http://schemas.microsoft.com/office/2006/metadata/properties" xmlns:ns2="ee0d1073-b73c-4cf9-a2e0-1985adf7d54f" xmlns:ns3="041c3df4-ce55-42d1-a1ce-045c193ad9f1" targetNamespace="http://schemas.microsoft.com/office/2006/metadata/properties" ma:root="true" ma:fieldsID="003c6ef16bd49f9d0fa1db22a39c56b8" ns2:_="" ns3:_="">
    <xsd:import namespace="ee0d1073-b73c-4cf9-a2e0-1985adf7d54f"/>
    <xsd:import namespace="041c3df4-ce55-42d1-a1ce-045c193ad9f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Wave" minOccurs="0"/>
                <xsd:element ref="ns2:SharedWithUsers" minOccurs="0"/>
                <xsd:element ref="ns2:SharedWithDetails" minOccurs="0"/>
                <xsd:element ref="ns3:MediaServiceObjectDetectorVersions" minOccurs="0"/>
                <xsd:element ref="ns3:MediaServiceSearchProperties" minOccurs="0"/>
                <xsd:element ref="ns3:MediaServiceGenerationTime" minOccurs="0"/>
                <xsd:element ref="ns3:MediaServiceEventHashCode" minOccurs="0"/>
                <xsd:element ref="ns3:MediaServiceDateTaken" minOccurs="0"/>
                <xsd:element ref="ns3:MediaLengthInSeconds" minOccurs="0"/>
                <xsd:element ref="ns3:MediaServiceBillingMetadata" minOccurs="0"/>
                <xsd:element ref="ns3:lcf76f155ced4ddcb4097134ff3c332f" minOccurs="0"/>
                <xsd:element ref="ns2: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4"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5c0deb56-c673-49b7-a44c-1f8606d04005}" ma:internalName="TaxCatchAll" ma:showField="CatchAllData" ma:web="ee0d1073-b73c-4cf9-a2e0-1985adf7d54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41c3df4-ce55-42d1-a1ce-045c193ad9f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Wave" ma:index="13" nillable="true" ma:displayName="Wave" ma:format="Dropdown" ma:internalName="Wave">
      <xsd:simpleType>
        <xsd:restriction base="dms:Choice">
          <xsd:enumeration value="CMS"/>
          <xsd:enumeration value="Financials"/>
          <xsd:enumeration value="Payroll"/>
          <xsd:enumeration value="Production Support"/>
          <xsd:enumeration value="Universal"/>
          <xsd:enumeration value="Central"/>
        </xsd:restrictio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BillingMetadata" ma:index="22" nillable="true" ma:displayName="MediaServiceBillingMetadata" ma:hidden="true" ma:internalName="MediaServiceBillingMetadata" ma:readOnly="true">
      <xsd:simpleType>
        <xsd:restriction base="dms:Note"/>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9e199f5e-f571-42dc-8172-d11fd433b9b8"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dlc_DocId xmlns="ee0d1073-b73c-4cf9-a2e0-1985adf7d54f">3XNNPFDRQHSR-158363826-10586</_dlc_DocId>
    <_dlc_DocIdUrl xmlns="ee0d1073-b73c-4cf9-a2e0-1985adf7d54f">
      <Url>https://myfloridacfo.sharepoint.com/sites/FLP/_layouts/15/DocIdRedir.aspx?ID=3XNNPFDRQHSR-158363826-10586</Url>
      <Description>3XNNPFDRQHSR-158363826-10586</Description>
    </_dlc_DocIdUrl>
    <Wave xmlns="041c3df4-ce55-42d1-a1ce-045c193ad9f1" xsi:nil="true"/>
    <lcf76f155ced4ddcb4097134ff3c332f xmlns="041c3df4-ce55-42d1-a1ce-045c193ad9f1">
      <Terms xmlns="http://schemas.microsoft.com/office/infopath/2007/PartnerControls"/>
    </lcf76f155ced4ddcb4097134ff3c332f>
    <TaxCatchAll xmlns="ee0d1073-b73c-4cf9-a2e0-1985adf7d54f" xsi:nil="true"/>
  </documentManagement>
</p:properties>
</file>

<file path=customXml/itemProps1.xml><?xml version="1.0" encoding="utf-8"?>
<ds:datastoreItem xmlns:ds="http://schemas.openxmlformats.org/officeDocument/2006/customXml" ds:itemID="{94318FA0-FC03-4F2C-9FA0-F6D83F1A7062}">
  <ds:schemaRefs>
    <ds:schemaRef ds:uri="http://schemas.microsoft.com/sharepoint/events"/>
  </ds:schemaRefs>
</ds:datastoreItem>
</file>

<file path=customXml/itemProps2.xml><?xml version="1.0" encoding="utf-8"?>
<ds:datastoreItem xmlns:ds="http://schemas.openxmlformats.org/officeDocument/2006/customXml" ds:itemID="{5874EE58-A68D-4C13-B6B2-1B62D42C92CE}">
  <ds:schemaRefs>
    <ds:schemaRef ds:uri="http://schemas.microsoft.com/sharepoint/v3/contenttype/forms"/>
  </ds:schemaRefs>
</ds:datastoreItem>
</file>

<file path=customXml/itemProps3.xml><?xml version="1.0" encoding="utf-8"?>
<ds:datastoreItem xmlns:ds="http://schemas.openxmlformats.org/officeDocument/2006/customXml" ds:itemID="{20CDB2E6-7F49-4CB9-ACBB-C4BE573CC9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0d1073-b73c-4cf9-a2e0-1985adf7d54f"/>
    <ds:schemaRef ds:uri="041c3df4-ce55-42d1-a1ce-045c193ad9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582CB643-46B5-4C4B-BA73-CD3A166EF606}">
  <ds:schemaRefs>
    <ds:schemaRef ds:uri="http://purl.org/dc/terms/"/>
    <ds:schemaRef ds:uri="http://schemas.openxmlformats.org/package/2006/metadata/core-properties"/>
    <ds:schemaRef ds:uri="http://schemas.microsoft.com/office/2006/documentManagement/types"/>
    <ds:schemaRef ds:uri="041c3df4-ce55-42d1-a1ce-045c193ad9f1"/>
    <ds:schemaRef ds:uri="http://purl.org/dc/elements/1.1/"/>
    <ds:schemaRef ds:uri="http://schemas.microsoft.com/office/2006/metadata/properties"/>
    <ds:schemaRef ds:uri="http://schemas.microsoft.com/office/infopath/2007/PartnerControls"/>
    <ds:schemaRef ds:uri="ee0d1073-b73c-4cf9-a2e0-1985adf7d54f"/>
    <ds:schemaRef ds:uri="http://www.w3.org/XML/1998/namespace"/>
    <ds:schemaRef ds:uri="http://purl.org/dc/dcmitype/"/>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Version History</vt:lpstr>
      <vt:lpstr>General Information</vt:lpstr>
      <vt:lpstr>File Format Legend</vt:lpstr>
      <vt:lpstr>File Format</vt:lpstr>
    </vt:vector>
  </TitlesOfParts>
  <Manager/>
  <Company>Accenture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AMI006-Inbound Asset Additions, Adjustments and Physical Updates-Layout</dc:title>
  <dc:subject/>
  <dc:creator>Ryan Blane</dc:creator>
  <cp:keywords/>
  <dc:description/>
  <cp:lastModifiedBy>Darling, TJ</cp:lastModifiedBy>
  <cp:revision/>
  <dcterms:created xsi:type="dcterms:W3CDTF">2013-04-16T15:33:16Z</dcterms:created>
  <dcterms:modified xsi:type="dcterms:W3CDTF">2026-03-03T13:35:29Z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0x0101006CBB809446A95342BDD2205439D2B551</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291b60f3-56eb-4770-a388-323250cc8193</vt:lpwstr>
  </property>
  <property fmtid="{D5CDD505-2E9C-101B-9397-08002B2CF9AE}" pid="12" name="xd_ProgID">
    <vt:lpwstr/>
  </property>
  <property fmtid="{D5CDD505-2E9C-101B-9397-08002B2CF9AE}" pid="13" name="_CopySource">
    <vt:lpwstr>https://dfsintranet-myfloridacfo.msappproxy.net/capitol/FLPALM/Confidential Deliverables/D461 - Published Interface Layouts/Deliverable Submission/API006-Inbound Payment Cancellation-Layout.xlsx</vt:lpwstr>
  </property>
  <property fmtid="{D5CDD505-2E9C-101B-9397-08002B2CF9AE}" pid="14" name="TemplateUrl">
    <vt:lpwstr/>
  </property>
  <property fmtid="{D5CDD505-2E9C-101B-9397-08002B2CF9AE}" pid="15" name="MediaServiceImageTags">
    <vt:lpwstr/>
  </property>
</Properties>
</file>