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6DBD379C-7BC8-405C-B235-AC88F0BE9DD8}" xr6:coauthVersionLast="47" xr6:coauthVersionMax="47" xr10:uidLastSave="{00000000-0000-0000-0000-000000000000}"/>
  <bookViews>
    <workbookView xWindow="-120" yWindow="-120" windowWidth="29040" windowHeight="15720" tabRatio="806" activeTab="3" xr2:uid="{00000000-000D-0000-FFFF-FFFF00000000}"/>
  </bookViews>
  <sheets>
    <sheet name="Version History" sheetId="13" r:id="rId1"/>
    <sheet name="General Information" sheetId="36" r:id="rId2"/>
    <sheet name="File Format Legend" sheetId="35" r:id="rId3"/>
    <sheet name="File Format" sheetId="42" r:id="rId4"/>
  </sheets>
  <definedNames>
    <definedName name="_xlnm._FilterDatabase" localSheetId="3" hidden="1">'File Format'!$A$11:$O$148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68" uniqueCount="491">
  <si>
    <t>Version History</t>
  </si>
  <si>
    <t>Version Number</t>
  </si>
  <si>
    <t>Date</t>
  </si>
  <si>
    <t>Revision Notes</t>
  </si>
  <si>
    <t>Initial Draft Version</t>
  </si>
  <si>
    <t>Administrative update completed to include the filler fields.</t>
  </si>
  <si>
    <t>Administrative update completed to remove below fields:
1) Est Useful Life
2) Useful Life Effdt
3) Depr Method
4) Asset Assinged To</t>
  </si>
  <si>
    <t>Administrative updates completed to document the revised naming convention of inbound interface and conversion files</t>
  </si>
  <si>
    <t>Administrative and design updates via DD#0648 including the following:
&gt; Addition of fields:
1) Tag Number
2) Area ID
3) Agency defined attributes
4) Threshold ID
5) Agency Code
&gt; Removal of fields:
1) Property Item Number
2) Assigned Empl Name
&gt; Updates to Required Field column:
1) Location
2) Sensitive Asset
3) Acquisition Code
4) Asset on Loan
&gt; Clarifications made to processing rules and example values</t>
  </si>
  <si>
    <t>Administrative update via DD# 0649 to clarify Source System ID processing rules.</t>
  </si>
  <si>
    <t>Design updates for 
DDID 0655 -
•	Remove Asset Attribute value ‘OCA’.
DDID 0656 – 
•	Update "Report Individual" label to "Report Individual ID".
•	Update "Report Individual ID" field length to 20.</t>
  </si>
  <si>
    <t>Administrative updates for DD# 0663 to edit database field name used for user defined attributes.</t>
  </si>
  <si>
    <t>Administrative update for DD# 0682 to edit Asset Identification required value to "Y".</t>
  </si>
  <si>
    <t>Updates for DD#0687- added Chartfield Sequence Number.</t>
  </si>
  <si>
    <t>Updates for DD#0704 - Update processing rules for required property fields.</t>
  </si>
  <si>
    <t>Updates for DD#0687- Clarified Chartfield Sequence Number processing rules.</t>
  </si>
  <si>
    <t>Administrative Updates to the Chartfield Sequence Number Processing Rules.</t>
  </si>
  <si>
    <t>Administrative Updates for Asset Custodian Effective Date processing</t>
  </si>
  <si>
    <t>Updated Asset Condition as conditional (C), added valid value '0' and updated processing rule (PALM-18082)</t>
  </si>
  <si>
    <t>AMI006 - Inbound Asset Additions, Adjustments and Physical Updates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Agency_AMI006_D_Agency Business System(3)char_YYYYMMDD-HHMMSS.txt</t>
  </si>
  <si>
    <t>This inbound interface contains the information required to load new assets, adjust the cost of existing assets and update the physical information of existing assets in Florida PALM.</t>
  </si>
  <si>
    <t>Business &amp; Technical Information</t>
  </si>
  <si>
    <t>Module:</t>
  </si>
  <si>
    <t>Asset Management</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or machine certificate will be used, which will be provided via a separate communication mechanism</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Files are provided separately.</t>
  </si>
  <si>
    <t>Sample Data File Name(s)</t>
  </si>
  <si>
    <t>AMI006-Sample Data.txt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AMI006 - Inbound Asset Additions, Adjustments and Physical Updates - File format: (Pipe (|) Delimited TXT)</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Record Code</t>
  </si>
  <si>
    <t>Asset Financial Information</t>
  </si>
  <si>
    <t>Character</t>
  </si>
  <si>
    <t>Y</t>
  </si>
  <si>
    <t xml:space="preserve">Record Code identifying the information on the record for:                                                        
F-Asset Financial Information,
</t>
  </si>
  <si>
    <t>F - Financial Information</t>
  </si>
  <si>
    <t xml:space="preserve">Record Code F creates/updates financial accounting data on the asset record. This is a required field and failure to provide the data will result in an error preventing from loading into Florida PALM.                                                 </t>
  </si>
  <si>
    <t>Interface Type</t>
  </si>
  <si>
    <t>Type of asset transaction being requested: 
addition of new asset, adjustment to asset financial information,  or update of physical information</t>
  </si>
  <si>
    <t xml:space="preserve">FAD - Financial and/or Physical Fixed Asset Add;                              
PHY - Asset Physical Information Updates;       
ADJ - Adjusts the cost of an existing Asset                   
                                                                                   </t>
  </si>
  <si>
    <t>This is a required field. Failure to provide a valid interface type will result in an error preventing the transaction from loading into Florida PALM.</t>
  </si>
  <si>
    <t>Business Unit</t>
  </si>
  <si>
    <t>Used to define an organization or organizational subset that is independent with regards to one or more accounting or operational functions.</t>
  </si>
  <si>
    <t>Example: 43000</t>
  </si>
  <si>
    <t>This is a required field. Failure to provide a valid business unit will result in an error preventing the transaction from loading into Florida PALM.</t>
  </si>
  <si>
    <t>Asset Identification</t>
  </si>
  <si>
    <t>Florida PALM generated Asset ID.</t>
  </si>
  <si>
    <t>Example (Add): NEXT
Example (Adjustment and Physical Information Updates): 
000000000012</t>
  </si>
  <si>
    <t>Asset ID default value is 'NEXT' for Interface Type FAD.
Asset ID for Interface Types PHY, and ADJ must be a valid ID existing asset in Florida PALM.</t>
  </si>
  <si>
    <t>Chartfield Sequence Number</t>
  </si>
  <si>
    <t>Number</t>
  </si>
  <si>
    <t>C</t>
  </si>
  <si>
    <t>The Chartfield Sequence Number determines which asset Chartfield row should be added during an asset addition or updated for a cost adjustment.</t>
  </si>
  <si>
    <t>Organization</t>
  </si>
  <si>
    <t>Organization ChartField tracks information according to a breakdown of your organization.</t>
  </si>
  <si>
    <t xml:space="preserve">Example: 852040000
Valid values will be shared by Florida PALM.  </t>
  </si>
  <si>
    <t>Field is required for Interface Type FAD.                                                                                    Field is invalid (Do not provide) for Interface Types PHY and ADJ.
Failure to provide a valid value will result in an error preventing the transaction from loading into Florida PALM.</t>
  </si>
  <si>
    <t>Fund</t>
  </si>
  <si>
    <t>Segregates and captures specific activities or classifies certain objectives in accordance with special regulations, restrictions, or limitations.</t>
  </si>
  <si>
    <t>Example: 10000
Valid values will be shared by Florida PALM.</t>
  </si>
  <si>
    <t>Budget Entity</t>
  </si>
  <si>
    <t>Budget Entity ChartField represents organizations and/or functions to which appropriations are made and typically represents a program.</t>
  </si>
  <si>
    <t xml:space="preserve">Example: 57010000                                      
Valid values will be shared by Florida PALM.  </t>
  </si>
  <si>
    <t>Category</t>
  </si>
  <si>
    <t>Category ChartField represents both appropriation categories and revenue source codes.</t>
  </si>
  <si>
    <t xml:space="preserve">Example: 001100                                        
Valid values will be shared by Florida PALM.  </t>
  </si>
  <si>
    <t>State Program</t>
  </si>
  <si>
    <t>State Program is used to identify the plan for an organization and use of resources to meet specified objectives of the State.</t>
  </si>
  <si>
    <t xml:space="preserve">Example: 5011203200                                    
Valid values will be shared by Florida PALM.  </t>
  </si>
  <si>
    <t>Grant</t>
  </si>
  <si>
    <t>N</t>
  </si>
  <si>
    <t xml:space="preserve">Grant ID value used to track financial assistance that provides support or stimulation to accomplish a public purpose. </t>
  </si>
  <si>
    <t>Example: GR789
Valid values will be shared by Florida PALM.</t>
  </si>
  <si>
    <t>Field is optional for Interface Type FAD.                                                                                    Field is invalid (Do not provide) for Interface Types PHY and ADJ. However, if provided, failure to provide a valid Grant ID that exists in Florida PALM will result in an error preventing the transaction from loading into Florida PALM.</t>
  </si>
  <si>
    <t>Contract</t>
  </si>
  <si>
    <t>Contract ChartField captures expenditure and revenue transactions for two party agreements.</t>
  </si>
  <si>
    <t xml:space="preserve">Example: F001700000                                            Valid values will be shared by Florida PALM.  </t>
  </si>
  <si>
    <t>Field is optional for Interface Type FAD.                                                                                    Field is invalid (Do not provide) for Interface Types PHY and ADJ. However, if provided, failure to provide a valid Contract that exists in Florida PALM will result in an error preventing the transaction from loading into Florida PALM.</t>
  </si>
  <si>
    <t>OA1</t>
  </si>
  <si>
    <t>OA1 is a flexible ChartField reserved for tracking for optional reporting or specific use.</t>
  </si>
  <si>
    <t>Example: ACDFM
Valid values will be shared by Florida PALM.</t>
  </si>
  <si>
    <t>Field is optional for Interface Type FAD.                                                                                    Field is invalid (Do not provide) for Interface Types PHY and ADJ. However, if provided, failure to provide a valid OA1 that exists in Florida PALM will result in an error preventing the transaction from loading into Florida PALM.</t>
  </si>
  <si>
    <t>OA2</t>
  </si>
  <si>
    <t>OA2 is a flexible ChartField reserved for tracking for optional reporting or specific use.</t>
  </si>
  <si>
    <t>Example: ACDFMACDFM
Valid values will be shared by Florida PALM.</t>
  </si>
  <si>
    <t>Field is optional for Interface Type FAD.                                                                                    Field is invalid (Do not provide) for Interface Types PHY and ADJ. However, if provided, failure to provide a valid OA2 that exists in Florida PALM will result in an error preventing the transaction from loading into Florida PALM.</t>
  </si>
  <si>
    <t>PC Business Unit</t>
  </si>
  <si>
    <t>Used to define an organization or organizational subset that is independent with regards to one or more accounting or operational functions for Project related ChartFields.</t>
  </si>
  <si>
    <t>Field is optional for Interface Type FAD.                                                                                    Field is invalid (Do not provide) for Interface Types PHY and ADJ. However, if Project ID is provided then PC Business Unit should not be left blank in the inbound file. Also, failure to provide a valid PC Business Unit that exists in Florida PALM will result in an error preventing the transaction from loading into Florida PALM.</t>
  </si>
  <si>
    <t>Project</t>
  </si>
  <si>
    <t>Project ChartField is used to capture a planned undertaking of something to be accomplished or produced, having a beginning and ending date, for which expenditures/costs and revenues are to be tracked.</t>
  </si>
  <si>
    <t>Example: D17200RG7110000
Valid values will be shared by Florida PALM.</t>
  </si>
  <si>
    <t>Field is optional for Interface Type FAD.                                                                                    Field is invalid (Do not provide) for Interface Types PHY and ADJ. However, if provided, failure to provide a valid Project that exists in Florida PALM will result in an error preventing the transaction from loading into Florida PALM.</t>
  </si>
  <si>
    <t>Activity</t>
  </si>
  <si>
    <t>Tracks specific tasks that make up a Project and records transactional details; a Project must have at least one associated Activity ID.</t>
  </si>
  <si>
    <t>Example: A00000000000001
Valid values will be shared by Florida PALM.</t>
  </si>
  <si>
    <t>Field is optional for Interface Type FAD.                                                                                    Field is invalid (Do not provide) for Interface Types PHY and ADJ. However, if Project ID is provided then Activity should not be left blank in the inbound file. Also, failure to provide a valid Activity that exists in Florida PALM will result in an error preventing the transaction from loading into Florida PALM.</t>
  </si>
  <si>
    <t>PC Source Type</t>
  </si>
  <si>
    <t>Source types identify the purpose or origin of a transaction.</t>
  </si>
  <si>
    <t>Example: EQP
Valid values will be shared by Florida PALM.</t>
  </si>
  <si>
    <t>Field is optional for Interface Type FAD.                                                                                    Field is invalid (Do not provide) for Interface Types PHY and ADJ. However, if provided, failure to provide a valid PC Source Type that exists in Florida PALM will result in an error preventing the transaction from loading into Florida PALM.</t>
  </si>
  <si>
    <t>PC Category</t>
  </si>
  <si>
    <t>Project Category provides more flexibility and granularity in tracking and analyzing financial activity associated with a Project.</t>
  </si>
  <si>
    <t xml:space="preserve">Example: GRANT                                               
Valid values will be shared by Florida PALM.  </t>
  </si>
  <si>
    <t>Field is optional for Interface Type FAD.                                                                                    Field is invalid (Do not provide) for Interface Types PHY and ADJ. However, if provided, failure to provide a valid PC Category that exists in Florida PALM will result in an error preventing the transaction from loading into Florida PALM.</t>
  </si>
  <si>
    <t>PC Subcategory</t>
  </si>
  <si>
    <t>Subcategories provides more flexibility and granularity in tracking and analyzing financial activity associated with a Project.</t>
  </si>
  <si>
    <t xml:space="preserve">Example: RSRCH                                           
Valid values will be shared by Florida PALM.  </t>
  </si>
  <si>
    <t>Field is optional for Interface Type FAD.                                                                                    Field is invalid (Do not provide) for Interface Types PHY and ADJ. However, if provided, failure to provide a valid PC Subcategory that exists in Florida PALM will result in an error preventing the transaction from loading into Florida PALM.</t>
  </si>
  <si>
    <t>Auto Approval Status</t>
  </si>
  <si>
    <t>Interface Lines Auto Approval Status</t>
  </si>
  <si>
    <t>Y - Yes;
N - No</t>
  </si>
  <si>
    <t>Value should be provided as "Y" if the interface lines are set to pre-approved. If Agency wants to review the interface details and manually approve the interface lines then provide value as "N".</t>
  </si>
  <si>
    <t>Cost Type</t>
  </si>
  <si>
    <t xml:space="preserve">Cost Type Chartfield used to establish acquisition of the asset in Florida PALM. Cost types represent different capitalizable  cost components of an asset. </t>
  </si>
  <si>
    <t xml:space="preserve">Example: E - Rent Expense                                                                                                                                                                                                                                                                                                                                                                                                                                         Valid values will be shared by Florida PALM.                                       </t>
  </si>
  <si>
    <t>Field is optional for Interface Type FAD.                                                                                      Field is invalid (Do not provide) for Interface Types PHY and ADJ.
If provided, failure to provide a valid value that exists in Florida PALM will result in an error preventing the transaction from loading into Florida PALM.</t>
  </si>
  <si>
    <t>Transaction Code</t>
  </si>
  <si>
    <t>Transaction Code Chartfield used to establish acquisition of the asset in Florida PALM. Transaction Code identifies special accounting treatment for the transaction.  Value used will depend on type of Assets being added to Florida PALM</t>
  </si>
  <si>
    <t>Example: N - Donated                                   Valid values will be shared by Florida PALM.</t>
  </si>
  <si>
    <t>Transaction Date</t>
  </si>
  <si>
    <t>The date the asset was purchased.</t>
  </si>
  <si>
    <t xml:space="preserve">Example: 01/01/2020
</t>
  </si>
  <si>
    <t xml:space="preserve">The date format is MM/DD/YYYY.                                         Field is required for Interface Type FAD and ADJ. Field is invalid (Do not provide) for Interface Type PHY.                             </t>
  </si>
  <si>
    <t>Accounting Date</t>
  </si>
  <si>
    <t>The Accounting Date is the date which determines the Accounting Period in which the asset is posted.</t>
  </si>
  <si>
    <t xml:space="preserve">The date format is MM/DD/YYYY.                                         Field is required for Interface Type FAD and ADJ. Field is invalid (Do not provide) for Interface Type PHY.
The accounting date should always be greater than or equal to the transaction date.                             </t>
  </si>
  <si>
    <t>In Service Date</t>
  </si>
  <si>
    <t xml:space="preserve">The date the asset was placed in service. This field is used in conjunction with the convention to determine the begin depreciation date. This field only relates to depreciable assets.    </t>
  </si>
  <si>
    <t xml:space="preserve">The date format is MM/DD/YYYY.                                         Field is required for Interface Type FAD. Field is invalid (Do not provide) for Interface Type PHY and ADJ.                             </t>
  </si>
  <si>
    <t>Cost</t>
  </si>
  <si>
    <t>Signed Number</t>
  </si>
  <si>
    <t>Asset Cost is amount used to establish acquisition of the asset in Florida PALM. Cost represents asset acquisition cost (the funds disbursed to acquire the asset such as price, installation cost, freight, etc).</t>
  </si>
  <si>
    <t>Examples: 5000.00; 1234.56                          Maximum of 23 characters, with a breakdown as follows:
19 integers
2 decimals
1 decimal point
1 (-) sign
23 Total.</t>
  </si>
  <si>
    <t>Field is required for Interface Types FAD and ADJ.                                                                   Field is invalid (Do not provide) for Interface Type PHY.</t>
  </si>
  <si>
    <t>Salvage Value</t>
  </si>
  <si>
    <t xml:space="preserve">Salvage amount assigned to the asset. The Salvage Value is subtracted from Acquisition Cost to determine Depreciable Cost of the asset in Florida PALM. </t>
  </si>
  <si>
    <t>Field is optional for Interface Types FAD and ADJ. Field is invalid (Do not provide) for Interface Type PHY.</t>
  </si>
  <si>
    <t>Operator ID</t>
  </si>
  <si>
    <t>User ID who is adding or adjusting or updating the asset.</t>
  </si>
  <si>
    <t>Example: JOHN.DEERE</t>
  </si>
  <si>
    <t>Filler1</t>
  </si>
  <si>
    <t>This field is reserved for future use in Florida PALM</t>
  </si>
  <si>
    <t>Default blank</t>
  </si>
  <si>
    <t>This field is reserved for future use in Florida PALM. Any data submitted in this field will not be loaded into Florida PALM at this time.</t>
  </si>
  <si>
    <t>Filler2</t>
  </si>
  <si>
    <t>Filler3</t>
  </si>
  <si>
    <t>Filler4</t>
  </si>
  <si>
    <t>Filler5</t>
  </si>
  <si>
    <t>Asset Physical Information-A</t>
  </si>
  <si>
    <t xml:space="preserve">Record Code identifying the information on the record for:   
A - Asset Physical Information
</t>
  </si>
  <si>
    <t xml:space="preserve">A - Physical Information A
</t>
  </si>
  <si>
    <t>Record Code A allows update to Physical attributes 
If interface type is FAD and PHY then Record Code A - Physical Information required</t>
  </si>
  <si>
    <t>Tag Number</t>
  </si>
  <si>
    <t>The agency unique tag number that is assigned to this asset.</t>
  </si>
  <si>
    <t>Example: RP065876</t>
  </si>
  <si>
    <t>Field is required for Interface Type FAD.
Field is optional for Interface Type PHY.                                   
Field is invalid (Do not provide) for Interface Type ADJ.</t>
  </si>
  <si>
    <t>Long description of the asset.</t>
  </si>
  <si>
    <t>Example: COMPUTER AXON PENT IV 1.7 GHZ</t>
  </si>
  <si>
    <t>Field is optional for interface Types FAD and PHY.
Field is invalid (Do not provide) for Interface Type ADJ.</t>
  </si>
  <si>
    <t>Short Description</t>
  </si>
  <si>
    <t>Short description of the asset.</t>
  </si>
  <si>
    <t>Example: Laptop</t>
  </si>
  <si>
    <t>Source System ID</t>
  </si>
  <si>
    <t>Source System Asset Identifier.</t>
  </si>
  <si>
    <t>Example: 000000000178</t>
  </si>
  <si>
    <t>Field is optional for interface Types FAD and PHY.
Field is invalid (Do not provide) for Interface Type ADJ.
If provided, it is used to validate Duplicate data/transactions present in the interface. If duplicate data is provided it will result in an error preventing the transaction from loading into Florida PALM.</t>
  </si>
  <si>
    <t>Acquisition Date</t>
  </si>
  <si>
    <t>Asset Acquisition Date to be reflected on this asset record in Florida PALM. This field is memo-only and is not used for any calculations.</t>
  </si>
  <si>
    <t>The date format is MM/DD/YYYY.
Field is required for Interface Type FAD.                   
Field is optional for Interface Type PHY.                                  
Field is invalid (Do not provide) for Interface Type ADJ.</t>
  </si>
  <si>
    <t>Financing Code</t>
  </si>
  <si>
    <t>Financing code  indicates how asset acquisition is financed. Financial Code should be a valid value in the FINANCE_CD_ TBL.</t>
  </si>
  <si>
    <t>Example: INPUR, CEFP
Valid values will be shared by Florida PALM.</t>
  </si>
  <si>
    <t>Field is optional for interface Types FAD and PHY.
Field is invalid (Do not provide) for Interface Type ADJ.
If provided, failure to provide a valid value that exists in Florida PALM will result in an error preventing the transaction from loading into Florida PALM.</t>
  </si>
  <si>
    <t>Asset Profile ID</t>
  </si>
  <si>
    <t xml:space="preserve">Asset Profile ID identifies the Accounting Template that determines financial, depreciation and retirement attributes of asset being added.  </t>
  </si>
  <si>
    <t>Example: COMPUTER60
Valid values will be shared by Florida PALM.</t>
  </si>
  <si>
    <t>Field is required for Interface Type FAD.                                                                                    Field is invalid (Do not provide) for Interface Types PHY and ADJ.
Failure to provide a valid value that exists in Florida PALM will result in an error preventing the transaction from loading into Florida PALM.</t>
  </si>
  <si>
    <t>Manufacturer ID</t>
  </si>
  <si>
    <t>Manufacturer Name</t>
  </si>
  <si>
    <t>Name of manufacturer of the asset being recorded in Florida PALM.</t>
  </si>
  <si>
    <t>Example: John Deere</t>
  </si>
  <si>
    <t>Field is optional for Interface Types FAD and PHY.                                   
Field is invalid (Do not provide) for Interface Type ADJ.</t>
  </si>
  <si>
    <t>Serial ID</t>
  </si>
  <si>
    <t>Serial number of asset being recorded in Florida PALM.</t>
  </si>
  <si>
    <t>Example: DRS874521</t>
  </si>
  <si>
    <t>Acquisition Descr</t>
  </si>
  <si>
    <t>Describes the acquisition detail for this transaction</t>
  </si>
  <si>
    <t>Example: John Deere 310L EP Backhoe</t>
  </si>
  <si>
    <t>Field is optional for Interface Types FAD and PHY.                                    
Field is invalid (Do not provide) for Interface Type ADJ.</t>
  </si>
  <si>
    <t>Asset Custodian Effective Date</t>
  </si>
  <si>
    <t>Asset Custodian Effective Date represents the date the Custodian assumed management responsibility of this asset.</t>
  </si>
  <si>
    <t>The date format is MM/DD/YYYY.
Field is required for Interface Types FAD and PHY.                                   
Field is invalid (Do not provide) for Interface Type ADJ.
If the Asset Custodian Employee ID is populated, this is required.
For Asset Addition requests (FAD), if the custodian effective date is blank in the file then, default the custodian effective date as asset accounting date.</t>
  </si>
  <si>
    <t>Asset Custodian Employee ID</t>
  </si>
  <si>
    <t>The Employee ID of the custodian responsible for  this asset. A Custodian Identification Number (CID) Code is used to identify a particular Property Custodian within an agency. A CID is assigned to each asset record.</t>
  </si>
  <si>
    <t xml:space="preserve">Example: 1000000085 
</t>
  </si>
  <si>
    <t>Field is required for Interface Types FAD and PHY.                                   
Field is invalid (Do not provide) for Interface Type ADJ.
If the Asset Custodian Effective Date is populated, this is required.</t>
  </si>
  <si>
    <t>Location</t>
  </si>
  <si>
    <t>The location of this asset. Location code per Florida PALM configuration Workbook to indicate physical location of an asset (usually BU main location or primary safe-keeping address).</t>
  </si>
  <si>
    <t>Example: 43000_DFS                                  
Valid values will be shared by Florida PALM.</t>
  </si>
  <si>
    <t>Field is required for Interface Type FAD.
Field is optional for Interface Type PHY.                                    
Field is invalid (Do not provide) for Interface Type ADJ.
Failure to provide a valid value that exists in Florida PALM will result in an error preventing the transaction from loading into Florida PALM.</t>
  </si>
  <si>
    <t>Area ID</t>
  </si>
  <si>
    <t>Agency administered field that identifies a more specific area within the location that houses the asset.</t>
  </si>
  <si>
    <t>Example: COURTROOM1
Valid values will be shared by Florida PALM.</t>
  </si>
  <si>
    <t>Field is optional for Interface Types FAD and PHY.
Field is invalid (Do not provide) for Interface Type ADJ.
If provided, failure to provide a valid value that exists in Florida PALM will result in an error preventing the transaction from loading into Florida PALM.</t>
  </si>
  <si>
    <t>VIN</t>
  </si>
  <si>
    <t>Vehicle Identification Number of asset (if applicable)</t>
  </si>
  <si>
    <t>Example: CD6068G123456</t>
  </si>
  <si>
    <t>Field is optional for Interface Type FAD if Asset Type is 'Fleet'.                                   
Field is invalid (Do not provide) for Interface Type ADJ and PHY.</t>
  </si>
  <si>
    <t>Property Description</t>
  </si>
  <si>
    <t>Property Description (Real Property) of asset with Asset Type of Property.  Field should be populated ONLY for assets with Asset Type of 'Property'</t>
  </si>
  <si>
    <t>Example: GOLDEN GATE UNIT 124,TR.64,1.14 ACR</t>
  </si>
  <si>
    <t>Field is required for Interface Type FAD, and if Asset Type is 'Property'.
Field is optional for Interface Type PHY, and if Asset Type is 'Property'.
Field is invalid (Do not provide) for Interface Type ADJ.</t>
  </si>
  <si>
    <t>Property Name</t>
  </si>
  <si>
    <t>Property Name (Real Property)  of asset Property with Asset Type of Property.   Field should be populated ONLY for assets with Asset Type of 'Property'</t>
  </si>
  <si>
    <t xml:space="preserve">Example: GOLDEN GATE </t>
  </si>
  <si>
    <t>Total Area</t>
  </si>
  <si>
    <t>Field should be populated ONLY for assets with Asset Type of 'Property'.  Enter total area (numeric value) measure of the property</t>
  </si>
  <si>
    <t>Example: 54000
Maximum of 18 characters, with a breakdown as follows:
14 integers
3 decimals
1 decimal point
18 Total.</t>
  </si>
  <si>
    <t>Space Unit of Measure</t>
  </si>
  <si>
    <t>Space Unit of Measure field represents how total area of asset (Real Property) is measure.  Field should be populated ONLY for assets with Asset Type of 'Property'.  Enter total area measure of the property</t>
  </si>
  <si>
    <r>
      <t>Example:</t>
    </r>
    <r>
      <rPr>
        <sz val="11"/>
        <color rgb="FFFF0000"/>
        <rFont val="Arial"/>
        <family val="2"/>
      </rPr>
      <t xml:space="preserve"> FTK  </t>
    </r>
    <r>
      <rPr>
        <sz val="11"/>
        <rFont val="Arial"/>
        <family val="2"/>
      </rPr>
      <t xml:space="preserve">                                                      
Valid values will be shared by Florida PALM.</t>
    </r>
  </si>
  <si>
    <t>Current Occupancy</t>
  </si>
  <si>
    <t>Number of Full-time equivalent (FTE) assigned to a location/building.</t>
  </si>
  <si>
    <t>Example: 597</t>
  </si>
  <si>
    <t>Field is optional for Interface Types FAD and PHY, and if Asset Type is 'Property'.
Field is invalid (Do not provide) for Interface Type ADJ.</t>
  </si>
  <si>
    <t>Maximum Occupancy</t>
  </si>
  <si>
    <t>Number of individual, or units authorized by the regulatory agency to occupy the asset (Real Property). Field should be populated ONLY for assets with Asset Type of 'Property'</t>
  </si>
  <si>
    <t>Example: 750</t>
  </si>
  <si>
    <t>Occupancy Status</t>
  </si>
  <si>
    <t>Occupancy Status field represents status of asset (Real Property) occupancy.  Field should be populated ONLY for assets with Asset Type of 'Property'</t>
  </si>
  <si>
    <t xml:space="preserve">10 - Occupied;
20 - Vacant
</t>
  </si>
  <si>
    <t>Ownership Status</t>
  </si>
  <si>
    <t>Ownership Status field indicates if asset (Real Property) is State owned.  Field should be populated ONLY for assets with Asset Type of 'Property'</t>
  </si>
  <si>
    <t xml:space="preserve">10 - Owned;
20 - Leased                                                   </t>
  </si>
  <si>
    <t>IDLE</t>
  </si>
  <si>
    <t xml:space="preserve">IDLE
Used to indicate property (land) utilization. </t>
  </si>
  <si>
    <t>Field is optional for Interface Types FAD and PHY.                                 
Field is invalid (Do not provide) for Interface Type ADJ.
Valid input: 
Y – Yes, if land is idle at this time (the box is checked)
N – No, if land is not idle at this time (the box is not checked)</t>
  </si>
  <si>
    <t>Valuation Method</t>
  </si>
  <si>
    <t>The basis for acquisition cost</t>
  </si>
  <si>
    <t>Example(s): Cost, 
Appraised Fair Market Value, Other, 
Book Value,
Assigned Value, Appraised Historical</t>
  </si>
  <si>
    <t>Field is optional for Interface Types FAD and PHY.                                 
Field is invalid (Do not provide) for Interface Type ADJ.
If provided, failure to provide a valid value that exists in Florida PALM will result in an error preventing the transaction from loading into Florida PALM.</t>
  </si>
  <si>
    <t>Acquisition Code</t>
  </si>
  <si>
    <t>Code that signifies the method used to acquire an asset (e.g., Donated Federal Asset, Donated, Government Surplus, Purchased, Federally Donated)</t>
  </si>
  <si>
    <t>Example: P - Purchased
Valid values will be shared by Florida PALM.</t>
  </si>
  <si>
    <t>Field is required for Interface Type FAD.
Field is optional for Interface Type PHY.     
Field is invalid (Do not provide) for Interface Type ADJ.
If provided, failure to provide a valid value that exists in Florida PALM will result in an error preventing the transaction from loading into Florida PALM.</t>
  </si>
  <si>
    <t>Asset Condition</t>
  </si>
  <si>
    <t>Refers to the physical condition of an asset.</t>
  </si>
  <si>
    <t>0 - Not Applicable;
1 - New;
2 - Good;
3 - Fair;
4 - Poor</t>
  </si>
  <si>
    <t>Field is required for Interface Types FAD and optional for PHY.
If field is blank, then asset condition will be defaulted to 'New'.                                
Field is invalid (Do not provide) for Interface Type ADJ.
Failure to provide a valid value that exists in Florida PALM will result in an error preventing the transaction from loading into Florida PALM.</t>
  </si>
  <si>
    <t>Availability Contact</t>
  </si>
  <si>
    <t>Availability Contact (This represents the availble contact phone number)
Contact Information of employee that has pertinent information regarding the asset.</t>
  </si>
  <si>
    <t>Example: 9873465</t>
  </si>
  <si>
    <t>Field is optional for Interface Types FAD and PHY.                                
Field is invalid (Do not provide) for Interface Type ADJ.</t>
  </si>
  <si>
    <t>Surplus Asset</t>
  </si>
  <si>
    <t>A State-owned asset that is designated to be certified or has been certified Surplus by the Agency Surplus Board</t>
  </si>
  <si>
    <t>Surplus Asset Condition</t>
  </si>
  <si>
    <t>Refers to the physical condition of a Surplus asset.</t>
  </si>
  <si>
    <t>1 - Good;
2 - Fair;
3 - Poor</t>
  </si>
  <si>
    <t>Model Year</t>
  </si>
  <si>
    <t xml:space="preserve">The model year of an asset as assigned by the manufacturer </t>
  </si>
  <si>
    <t>Example: 2021</t>
  </si>
  <si>
    <t>Model Name</t>
  </si>
  <si>
    <t>Asset On Loan</t>
  </si>
  <si>
    <t>Indicates asset managed by an agency but owned by a different agency (borrowed/loaned asset).</t>
  </si>
  <si>
    <t>Threshold ID</t>
  </si>
  <si>
    <t>Legal Description</t>
  </si>
  <si>
    <t>Long Character</t>
  </si>
  <si>
    <t>Legal Description of an asset.</t>
  </si>
  <si>
    <t>Example: 93/67 (SECTION 1 2 7 12 35 36)</t>
  </si>
  <si>
    <t>Asset Physical Information-B</t>
  </si>
  <si>
    <t xml:space="preserve">Record Code identifying the information on the record for:                                                           
B - Asset Physical Information </t>
  </si>
  <si>
    <t xml:space="preserve">B - Physical Information B
</t>
  </si>
  <si>
    <t>Record Code B allows update to Physical attributes 
If interface type is  FAD and PHY" then Record Code B - Physical Information is required</t>
  </si>
  <si>
    <t>Asset Color</t>
  </si>
  <si>
    <t>Asset Color represents the color of the asset. This is the physical information which can be provided for the asset.</t>
  </si>
  <si>
    <t>Example: Red</t>
  </si>
  <si>
    <t>Asset Weight</t>
  </si>
  <si>
    <t>Asset Weight represents the weight (numeric value) of the asset. This is the physical information which can be provided for the asset.</t>
  </si>
  <si>
    <t>Example: 180
Maximum of 13 characters, with a breakdown as follows:
9 integers
3 decimals
1 decimal point
13 Total.</t>
  </si>
  <si>
    <t>Asset Weight Unit of Measure</t>
  </si>
  <si>
    <t xml:space="preserve">Asset Weight Unit of Measure represents the unit of measure used for the asset weight. </t>
  </si>
  <si>
    <t>Example: LBS                                             
Valid values will be shared by Florida PALM.</t>
  </si>
  <si>
    <t>Should be a valid unit of measure defined on the units of measure table.                                                                       Field is optional for Interface Types FAD and PHY                                    
Field is invalid (Do not provide) for Interface Type ADJ.</t>
  </si>
  <si>
    <t>Asset Height</t>
  </si>
  <si>
    <t>Asset Height represents the height (numeric value) of the asset. This is the physical information which can be provided for the asset.</t>
  </si>
  <si>
    <t>Example: 6
Maximum of 13 characters, with a breakdown as follows:
9 integers
3 decimals
1 decimal point
13 Total.</t>
  </si>
  <si>
    <t xml:space="preserve">Field is optional for Interface Types FAD and PHY                                    
Field is invalid (Do not provide) for Interface Type ADJ.
</t>
  </si>
  <si>
    <t>Asset Height Unit of Measure</t>
  </si>
  <si>
    <t>Asset Height Unit of Measure represents the unit of measure used for the asset height.</t>
  </si>
  <si>
    <t>Example: FT                                              
Valid values will be shared by Florida PALM.</t>
  </si>
  <si>
    <t>Should be a valid unit of measure defined on the units of measure table.                                                                       Field is optional for Interface Types FAD and PHY.                                    
Field is invalid (Do not provide) for Interface Type ADJ.</t>
  </si>
  <si>
    <t>Asset Width</t>
  </si>
  <si>
    <t>Asset Width represents the width (numeric value) of the asset. This is the physical information which can be provided for the asset.</t>
  </si>
  <si>
    <t>Example: 3   
13 characters total with 3 decimal positions max.</t>
  </si>
  <si>
    <t>Field is optional for Interface Types FAD and PHY.                                 
Field is invalid (Do not provide) for Interface Type ADJ.</t>
  </si>
  <si>
    <t>Asset Width Unit of Measure</t>
  </si>
  <si>
    <t>Asset Width Unit of Measure represents the unit of measure used for the asset width.</t>
  </si>
  <si>
    <t>Asset Length</t>
  </si>
  <si>
    <t>Asset Length represents the length of the asset. This is the physical information which can be provided for the asset.</t>
  </si>
  <si>
    <t>Example: 9
Maximum of 13 characters, with a breakdown as follows:
9 integers
3 decimals
1 decimal point
13 Total.</t>
  </si>
  <si>
    <t>Asset Length Unit of Measure</t>
  </si>
  <si>
    <t>Asset Length Unit of Measure represents the unit of measure used for the asset length.</t>
  </si>
  <si>
    <t>Asset Capacity</t>
  </si>
  <si>
    <t>Asset Capacity represents the capacity of the asset. This is the physical information which can be provided for the asset.</t>
  </si>
  <si>
    <t>Example: 70000
Maximum of 13 characters, with a breakdown as follows:
9 integers
3 decimals
1 decimal point
13 Total.</t>
  </si>
  <si>
    <t>Asset Capacity Unit of Measure</t>
  </si>
  <si>
    <t>The unit of measure used for the asset capacity.</t>
  </si>
  <si>
    <t>Example: WTS                                              
Valid values will be shared by Florida PALM.</t>
  </si>
  <si>
    <t>Should be a valid unit of measure defined on the units of measure table.                                                                       Field is optional for Interface Types FAD and PHY.                                   
Field is invalid (Do not provide) for Interface Type ADJ.</t>
  </si>
  <si>
    <t>Comments</t>
  </si>
  <si>
    <t>The comments associated with the assets that will appear on the asset record. This is a free text field (50-character).</t>
  </si>
  <si>
    <t>Example: This asset belongs to DFS</t>
  </si>
  <si>
    <t>License Number</t>
  </si>
  <si>
    <t>A professional license number assigned to an employee.</t>
  </si>
  <si>
    <t>Example: 1235032400</t>
  </si>
  <si>
    <t>License Effective Date</t>
  </si>
  <si>
    <t>Date the license was assigned to the employee.</t>
  </si>
  <si>
    <t>The date format is MM/DD/YYYY.                                             Field is optional for Interface Types FAD and PHY.                                   
Field is invalid (Do not provide) for Interface Type ADJ.</t>
  </si>
  <si>
    <t>License Expiry Date</t>
  </si>
  <si>
    <t>Expiry Date of license.</t>
  </si>
  <si>
    <t xml:space="preserve">Example: 10/01/2020
</t>
  </si>
  <si>
    <t>Asset License Comments</t>
  </si>
  <si>
    <t>Free text field (50 character)  used to enter comments about the license or registration associated with this asset.</t>
  </si>
  <si>
    <t>Example: Asset is registered now</t>
  </si>
  <si>
    <t>Asset Warranty Effdt</t>
  </si>
  <si>
    <t>Asset Warranty Effective Date represents the date the current asset warranty becomes enforceable or voidable.</t>
  </si>
  <si>
    <t>The date format is MM/DD/YYYY.                                             Field is optional for Interface Types FAD and PHY.                                    
Field is invalid (Do not provide) for Interface Type ADJ.</t>
  </si>
  <si>
    <t>Status as of Effective Date</t>
  </si>
  <si>
    <t xml:space="preserve">This field represent the status of the warranty as of the effective date.
</t>
  </si>
  <si>
    <t xml:space="preserve">A - Active;
I - Inactive
</t>
  </si>
  <si>
    <t xml:space="preserve">Field is optional for Interface Types FAD and PHY if the 'Warranty Effective Date' is populated.                                  Field is invalid (Do not provide) for Interface Type ADJ.
Complete field ONLY if 'Warranty Effective Date' field is populated. </t>
  </si>
  <si>
    <t>Warranty Supplier ID</t>
  </si>
  <si>
    <t>Supplier ID of entity providing the warranty for this asset. Warranty  Supplier ID must be a valid Supplier ID in PALM</t>
  </si>
  <si>
    <t>Example: 0000000741</t>
  </si>
  <si>
    <t>Field is optional for Interface Types FAD and PHY.                                   
Field is invalid (Do not provide) for Interface Type ADJ.
If provided, failure to provide a valid value that exists in Florida PALM will result in an error preventing the transaction from loading into Florida PALM.</t>
  </si>
  <si>
    <t>Warranty Number</t>
  </si>
  <si>
    <t>Warranty Number that identifies the  warranty associated with this asset.</t>
  </si>
  <si>
    <t>Example: WW45268745</t>
  </si>
  <si>
    <t>Warranty Duration (months)</t>
  </si>
  <si>
    <t>The number of periods (months) warranty coverage is provided by this warranty agreement.</t>
  </si>
  <si>
    <t>Example: 60</t>
  </si>
  <si>
    <t>Warranty Coverage</t>
  </si>
  <si>
    <t>This is a free text field (50-character) used to enter details of the warranty agreement.</t>
  </si>
  <si>
    <t>Example: Warranty only covers parts and not labour</t>
  </si>
  <si>
    <t>Field is optional for Interface Types FAD and PHY                                    
Field is invalid (Do not provide) for Interface Type ADJ.</t>
  </si>
  <si>
    <t>Supplemental Data</t>
  </si>
  <si>
    <t xml:space="preserve">Record Code identifying the information on the record for:                                                           
S - Supplemental Data </t>
  </si>
  <si>
    <t>S - Supplemental Data</t>
  </si>
  <si>
    <t>Record Code S allows update to Supplemental Data Tab 
If interface type is FAD and PHY then Record Code S - Supplemental Data is required</t>
  </si>
  <si>
    <t>Improvement Date</t>
  </si>
  <si>
    <t>Represents the date when asset  improvement was completed</t>
  </si>
  <si>
    <t>Example: 01/01/2020</t>
  </si>
  <si>
    <t>The date format is MM/DD/YYYY.
If the Improvement Description field is populated, it is required.                                                                                  Field is optional for Interface Types FAD and PHY.                                    
Field is invalid (Do not provide) for Interface Type ADJ.</t>
  </si>
  <si>
    <t>Improvement Description</t>
  </si>
  <si>
    <t>Description of Capital Improvement performed on asset. 
This is a free text field (30)</t>
  </si>
  <si>
    <t>Example: Roof replaced</t>
  </si>
  <si>
    <t>If the Improvement Date field is populated, it is required.     
Field is optional for Interface Types FAD and PHY.                                    Field is invalid (Do not provide) for Interface Type ADJ.</t>
  </si>
  <si>
    <t>Delivery Date</t>
  </si>
  <si>
    <t>Date on which an asset is delivered to an agency.</t>
  </si>
  <si>
    <t>The date format is MM/DD/YYYY.                                        Field is optional for Interface Types FAD and PHY.                                    Field is invalid (Do not provide) for Interface Type ADJ.</t>
  </si>
  <si>
    <t>ALN</t>
  </si>
  <si>
    <t>CFDA Number(s) associated with Federal financing of an asset.</t>
  </si>
  <si>
    <t>Field is optional for Interface Types FAD and PHY.                                    Field is invalid (Do not provide) for Interface Type ADJ.</t>
  </si>
  <si>
    <t>Fed Participate</t>
  </si>
  <si>
    <t>The amount of federal monies used to purchase the land.</t>
  </si>
  <si>
    <t>Example: 40.0000
Maximum of 21 characters, with a breakdown as follows:
15 integers
4 decimals
1 decimal point
1 (-) sign
21 Total.</t>
  </si>
  <si>
    <t>State Participate</t>
  </si>
  <si>
    <t>The amount of state monies used to purchase the land.</t>
  </si>
  <si>
    <t>Example: 60.0000
Maximum of 21 characters, with a breakdown as follows:
15 integers
4 decimals
1 decimal point
1 (-) sign
21 Total.</t>
  </si>
  <si>
    <t>Emp Effective Date</t>
  </si>
  <si>
    <t>Date the assignment of the asset to the employee becomes effective.</t>
  </si>
  <si>
    <t>The date format is MM/DD/YYYY.
If the ‘Assigned Employee ID’ field is populated, it is required.                                                                                          Field is optional for Interface Types FAD and PHY.                                    
Field is invalid (Do not provide) for Interface Type ADJ.</t>
  </si>
  <si>
    <t>Assigned Empl ID</t>
  </si>
  <si>
    <t>Employee ID of individual to which the asset is assigned.</t>
  </si>
  <si>
    <t>If the ‘Emp Effective Date’ field is populated, it is required.                                                                                          Field is optional for Interface Types FAD and PHY.                                    
Field is invalid (Do not provide) for Interface Type ADJ.</t>
  </si>
  <si>
    <t>Escrow Balances</t>
  </si>
  <si>
    <t>Escrow balance recorded on a contract that should be included in asset purchase price (e.g., land and buildings).</t>
  </si>
  <si>
    <t xml:space="preserve">Example: 200.00
Maximum of 11 characters, with a breakdown as follows:
7 integers
2 decimals
1 decimal point
1 (-) sign
11 Total.
</t>
  </si>
  <si>
    <t>CSFA</t>
  </si>
  <si>
    <t>The Catalog of State Financial Assistance (CSFA) Number (s) associated with financing an asset.</t>
  </si>
  <si>
    <t>Sensitive Asset</t>
  </si>
  <si>
    <t xml:space="preserve">Indicates if asset record should be identified as Sensitive </t>
  </si>
  <si>
    <t>P - Partial;
F - Full</t>
  </si>
  <si>
    <t>Field is optional for Interface Type FAD. If field is left blank, then the asset is non-sensitive.
Field is invalid (Do not provide) for Interface Type ADJ and PHY.</t>
  </si>
  <si>
    <t>Occur/Discovery Dt</t>
  </si>
  <si>
    <t xml:space="preserve">Date of Occurrence/Discovery
Date asset becomes missing or stolen. Date asset is discovered missing or stolen. </t>
  </si>
  <si>
    <t>The date format is MM/DD/YYYY.
Field is optional for Interface Types FAD and PHY.                                    
Field is invalid (Do not provide) for Interface Type ADJ.</t>
  </si>
  <si>
    <t>Disposal Doc Num</t>
  </si>
  <si>
    <t>Number assigned to asset disposal transactions.</t>
  </si>
  <si>
    <t>Example: 96
Maximum of 10 characters, with a breakdown as follows:
9 integers
1 decimal point
10 Total.</t>
  </si>
  <si>
    <t>Disposition Date</t>
  </si>
  <si>
    <t>Date of asset disposition.</t>
  </si>
  <si>
    <t>Report Individual ID</t>
  </si>
  <si>
    <t>Employee ID of the individual reporting an asset lost or stolen.</t>
  </si>
  <si>
    <t>Example: 67890</t>
  </si>
  <si>
    <t>Agency Code</t>
  </si>
  <si>
    <t>This field will be used to house miscellaneous asset data elements.</t>
  </si>
  <si>
    <t>Example: DFS_AssetGroup_1</t>
  </si>
  <si>
    <t>Asset Attribute</t>
  </si>
  <si>
    <t xml:space="preserve">Record Code identifying the information on the record for:                                                           
C - Asset Custom Attribute Information </t>
  </si>
  <si>
    <t xml:space="preserve">C - Custom Attribute
</t>
  </si>
  <si>
    <t xml:space="preserve">Record Code C allows update to the Physical attributes 
</t>
  </si>
  <si>
    <t>AGENCY1</t>
  </si>
  <si>
    <t>Agency user defined attribute.</t>
  </si>
  <si>
    <t>Example(s): A000001</t>
  </si>
  <si>
    <t>Field is optional for Interface Types FAD and PHY.                                    
Field is invalid (Do not provide) for Interface Type ADJ. However, if field is left blank then, details will not be captured on the transaction once loaded in Florida PALM.
Once asset is loaded, for each asset attribute value, new row is populated in the PS_ASSET_UD_ATTR record.</t>
  </si>
  <si>
    <t>AGENCY2</t>
  </si>
  <si>
    <t>Example(s): A000002</t>
  </si>
  <si>
    <t>CID1</t>
  </si>
  <si>
    <t>User defined attribute representing the Custodian ID.</t>
  </si>
  <si>
    <t>Example(s): EMPL123</t>
  </si>
  <si>
    <t>CID2</t>
  </si>
  <si>
    <t>Example(s): EMPL234</t>
  </si>
  <si>
    <t>CID3</t>
  </si>
  <si>
    <t>Example(s): EMPL345</t>
  </si>
  <si>
    <t>This field is reserved for future use in Florida PALM. Any data submitted in this field will not be loaded into Florida PALM at this time. Even if value is provided in the input file, it should be updated as blank when loading data in Florida PALM asset staging records.</t>
  </si>
  <si>
    <t>Updated the Description and Processing Rules for Model Name and Manufacturer ID (PALM-18757)</t>
  </si>
  <si>
    <t xml:space="preserve">This field is reserved for future use in Florida PALM. Any data submitted in this field will not be loaded into Florida PALM at this time. </t>
  </si>
  <si>
    <t>Example: 'FURNEQUIP'</t>
  </si>
  <si>
    <t>The Threshold ID is used to identify the asset record as a Capital or Non Capital asset.</t>
  </si>
  <si>
    <t>The Threshold ID is used to identify the asset as a Capital or Non Capital asset. The Threshold ID is mapped to the Asset Profile configuration setup. The Threshold ID value provided in the input file is always overridden with the threshold id value present on the asset profile setup.
For FAD requests: 
1) If Threshold ID is mapped/not mapped on the profile and asset amount is greater than the Threshold limit then asset will be created as Capitalized Asset. 
2) If Threshold ID is mapped on the asset profile and asset amount is less than or equal to the Threshold limit then asset will be created as Already Non-Capitalized Asset. 
Field is invalid (Do not provide) for Interface Types PHY and ADJ.</t>
  </si>
  <si>
    <r>
      <t>Example: 0</t>
    </r>
    <r>
      <rPr>
        <sz val="11"/>
        <color rgb="FFFF0000"/>
        <rFont val="Arial"/>
        <family val="2"/>
      </rPr>
      <t>, 1, 2.</t>
    </r>
  </si>
  <si>
    <t>The Chartfield Sequence Number can be obtained from AMI003 -Outbound Asset Extract.</t>
  </si>
  <si>
    <t>Processing rule updates to add clarity for CF Sequence Number for ADJ requests. - UAT0006421</t>
  </si>
  <si>
    <t>Updated the processing logic for Threshold ID to process non-capital assets - UAT0006421. 
Additionally processing logic for Operator ID field is updated.</t>
  </si>
  <si>
    <t xml:space="preserve">Required for Interface Type FAD. The value for the first financial information row of an asset should begin at 0 and increment sequentially for each additional asset chartfield row, if applicable. If the ChartField Sequence Number value provided in the inbound file for FAD requests does not start with zero, then the custom program overwrites it with zero and each additional row will be sequential increased by one.  
Required for Interface Type ADJ.
The Chartfield Sequence Number value provided in AMI006 for ADJ requests must match the Chartfield Sequence Number of the funding line being adjusted.
For Adjustments (ADJ) requests- CF sequence number which is required to be adjusted must be specified along with the associated line details. 
Chartfield Sequence Number must be a valid value for the existing asset record.
Invalid for Interface Type PHY (not needed for physical updates of asset).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
      <sz val="11"/>
      <color rgb="FFFF0000"/>
      <name val="Arial"/>
      <family val="2"/>
    </font>
    <font>
      <sz val="11"/>
      <color theme="1"/>
      <name val="Arial"/>
      <family val="2"/>
    </font>
  </fonts>
  <fills count="11">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indexed="9"/>
        <bgColor indexed="64"/>
      </patternFill>
    </fill>
    <fill>
      <patternFill patternType="solid">
        <fgColor theme="0" tint="-0.249977111117893"/>
        <bgColor indexed="64"/>
      </patternFill>
    </fill>
  </fills>
  <borders count="8">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83">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11" fillId="9" borderId="2" xfId="0" applyFont="1" applyFill="1" applyBorder="1" applyAlignment="1">
      <alignment horizontal="left" vertical="top" wrapText="1"/>
    </xf>
    <xf numFmtId="0" fontId="8" fillId="2" borderId="2" xfId="8" applyFont="1" applyFill="1" applyBorder="1" applyAlignment="1">
      <alignment horizontal="left" vertical="top"/>
    </xf>
    <xf numFmtId="0" fontId="6" fillId="2" borderId="2" xfId="0" applyFont="1" applyFill="1" applyBorder="1" applyAlignment="1">
      <alignment vertical="top"/>
    </xf>
    <xf numFmtId="0" fontId="13" fillId="6" borderId="2" xfId="0" applyFont="1" applyFill="1" applyBorder="1" applyAlignment="1">
      <alignment horizontal="left" vertical="center" wrapText="1"/>
    </xf>
    <xf numFmtId="0" fontId="6" fillId="0" borderId="2" xfId="0" applyFont="1" applyBorder="1" applyAlignment="1">
      <alignment vertical="center" wrapText="1"/>
    </xf>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10"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0"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5" fillId="0" borderId="0" xfId="0" applyFont="1"/>
    <xf numFmtId="0" fontId="6" fillId="0" borderId="2" xfId="15" applyBorder="1" applyAlignment="1">
      <alignment horizontal="right"/>
    </xf>
    <xf numFmtId="14" fontId="6" fillId="0" borderId="2" xfId="15" applyNumberFormat="1" applyBorder="1" applyAlignment="1">
      <alignment horizontal="right"/>
    </xf>
    <xf numFmtId="0" fontId="6" fillId="0" borderId="2" xfId="15" applyBorder="1" applyAlignment="1">
      <alignment vertical="top"/>
    </xf>
    <xf numFmtId="14" fontId="6" fillId="0" borderId="2" xfId="15" applyNumberFormat="1" applyBorder="1" applyAlignment="1">
      <alignment vertical="top"/>
    </xf>
    <xf numFmtId="0" fontId="6" fillId="0" borderId="0" xfId="0" applyFont="1" applyAlignment="1">
      <alignment vertical="top"/>
    </xf>
    <xf numFmtId="0" fontId="14" fillId="2" borderId="0" xfId="0" applyFont="1" applyFill="1"/>
    <xf numFmtId="0" fontId="7" fillId="0" borderId="0" xfId="0" applyFont="1" applyAlignment="1">
      <alignment vertical="top" wrapText="1"/>
    </xf>
    <xf numFmtId="0" fontId="9" fillId="2" borderId="0" xfId="1" applyFont="1" applyFill="1"/>
    <xf numFmtId="0" fontId="11" fillId="0" borderId="2" xfId="0" applyFont="1" applyBorder="1" applyAlignment="1">
      <alignment vertical="top"/>
    </xf>
    <xf numFmtId="0" fontId="10" fillId="2" borderId="2" xfId="8" applyFont="1" applyFill="1" applyBorder="1" applyAlignment="1">
      <alignment vertical="top"/>
    </xf>
    <xf numFmtId="0" fontId="6" fillId="0" borderId="0" xfId="0" applyFont="1" applyAlignment="1">
      <alignment wrapText="1"/>
    </xf>
    <xf numFmtId="0" fontId="16" fillId="0" borderId="0" xfId="0" applyFont="1"/>
    <xf numFmtId="0" fontId="6" fillId="0" borderId="2" xfId="15" applyBorder="1" applyAlignment="1">
      <alignment horizontal="left" vertical="top"/>
    </xf>
    <xf numFmtId="0" fontId="11" fillId="0" borderId="2" xfId="0" applyFont="1" applyBorder="1" applyAlignment="1">
      <alignment vertical="top" wrapText="1"/>
    </xf>
    <xf numFmtId="0" fontId="11" fillId="0" borderId="2" xfId="0" applyFont="1" applyBorder="1" applyAlignment="1">
      <alignment horizontal="left" vertical="top" wrapText="1"/>
    </xf>
    <xf numFmtId="0" fontId="11" fillId="0" borderId="2" xfId="0" applyFont="1" applyBorder="1" applyAlignment="1">
      <alignment horizontal="left" vertical="top"/>
    </xf>
    <xf numFmtId="49" fontId="11" fillId="0" borderId="0" xfId="0" applyNumberFormat="1" applyFont="1" applyAlignment="1">
      <alignment horizontal="left" vertical="top" wrapText="1"/>
    </xf>
    <xf numFmtId="0" fontId="11" fillId="0" borderId="2" xfId="1" applyFont="1" applyBorder="1" applyAlignment="1">
      <alignment vertical="top" wrapText="1"/>
    </xf>
    <xf numFmtId="0" fontId="6" fillId="0" borderId="2" xfId="0" applyFont="1" applyBorder="1" applyAlignment="1">
      <alignment vertical="top" wrapText="1"/>
    </xf>
    <xf numFmtId="0" fontId="6" fillId="0" borderId="2" xfId="0" applyFont="1" applyBorder="1" applyAlignment="1">
      <alignment horizontal="left" vertical="top" wrapText="1"/>
    </xf>
    <xf numFmtId="0" fontId="15" fillId="0" borderId="2" xfId="0" applyFont="1" applyBorder="1" applyAlignment="1">
      <alignment vertical="top" wrapText="1"/>
    </xf>
    <xf numFmtId="0" fontId="15" fillId="0" borderId="2" xfId="0" applyFont="1" applyBorder="1" applyAlignment="1">
      <alignment horizontal="left" vertical="top" wrapText="1"/>
    </xf>
    <xf numFmtId="0" fontId="11" fillId="0" borderId="7" xfId="0" applyFont="1" applyBorder="1" applyAlignment="1">
      <alignment vertical="top" wrapText="1"/>
    </xf>
    <xf numFmtId="0" fontId="11" fillId="0" borderId="7" xfId="0" applyFont="1" applyBorder="1" applyAlignment="1">
      <alignment horizontal="left" vertical="top" wrapText="1"/>
    </xf>
    <xf numFmtId="0" fontId="6" fillId="0" borderId="2" xfId="0" applyFont="1" applyBorder="1"/>
    <xf numFmtId="0" fontId="11" fillId="0" borderId="6" xfId="0" applyFont="1" applyBorder="1" applyAlignment="1">
      <alignment vertical="top" wrapText="1"/>
    </xf>
    <xf numFmtId="0" fontId="11" fillId="0" borderId="6" xfId="0" applyFont="1" applyBorder="1" applyAlignment="1">
      <alignment horizontal="left" vertical="top" wrapText="1"/>
    </xf>
    <xf numFmtId="0" fontId="6" fillId="0" borderId="2" xfId="15" applyBorder="1" applyAlignment="1">
      <alignment horizontal="left" wrapText="1"/>
    </xf>
    <xf numFmtId="14" fontId="6" fillId="0" borderId="2" xfId="15" applyNumberFormat="1" applyBorder="1"/>
    <xf numFmtId="0" fontId="7" fillId="4" borderId="3" xfId="0" applyFont="1" applyFill="1" applyBorder="1" applyAlignment="1">
      <alignment horizontal="left" vertical="top" wrapText="1"/>
    </xf>
    <xf numFmtId="0" fontId="17" fillId="0" borderId="2" xfId="0" applyFont="1" applyBorder="1" applyAlignment="1">
      <alignment horizontal="left" vertical="top" wrapText="1"/>
    </xf>
    <xf numFmtId="0" fontId="6" fillId="0" borderId="2" xfId="15" applyBorder="1" applyAlignment="1">
      <alignment wrapText="1"/>
    </xf>
    <xf numFmtId="0" fontId="11" fillId="0" borderId="2" xfId="15" applyFont="1" applyBorder="1"/>
    <xf numFmtId="14" fontId="11" fillId="0" borderId="2" xfId="15" applyNumberFormat="1" applyFont="1" applyBorder="1"/>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12" fillId="2" borderId="0" xfId="0" applyFont="1" applyFill="1" applyAlignment="1">
      <alignment horizontal="left" vertical="top" wrapText="1"/>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7" fillId="7" borderId="2" xfId="0" applyFont="1" applyFill="1" applyBorder="1" applyAlignment="1">
      <alignment horizontal="center"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03304B"/>
      <color rgb="FF00FFFF"/>
      <color rgb="FF66FFCC"/>
      <color rgb="FF22658A"/>
      <color rgb="FFE2E2E2"/>
      <color rgb="FFCC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2</xdr:col>
      <xdr:colOff>2060306</xdr:colOff>
      <xdr:row>4</xdr:row>
      <xdr:rowOff>154514</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4193905" cy="86571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2" name="Picture 1">
          <a:extLst>
            <a:ext uri="{FF2B5EF4-FFF2-40B4-BE49-F238E27FC236}">
              <a16:creationId xmlns:a16="http://schemas.microsoft.com/office/drawing/2014/main" id="{0F3D8744-C47B-4291-81CB-4AEFABC5378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82430" cy="900232"/>
        </a:xfrm>
        <a:prstGeom prst="rect">
          <a:avLst/>
        </a:prstGeom>
      </xdr:spPr>
    </xdr:pic>
    <xdr:clientData/>
  </xdr:twoCellAnchor>
  <xdr:twoCellAnchor editAs="oneCell">
    <xdr:from>
      <xdr:col>0</xdr:col>
      <xdr:colOff>0</xdr:colOff>
      <xdr:row>0</xdr:row>
      <xdr:rowOff>0</xdr:rowOff>
    </xdr:from>
    <xdr:to>
      <xdr:col>1</xdr:col>
      <xdr:colOff>3941130</xdr:colOff>
      <xdr:row>4</xdr:row>
      <xdr:rowOff>189032</xdr:rowOff>
    </xdr:to>
    <xdr:pic>
      <xdr:nvPicPr>
        <xdr:cNvPr id="3" name="Picture 2">
          <a:extLst>
            <a:ext uri="{FF2B5EF4-FFF2-40B4-BE49-F238E27FC236}">
              <a16:creationId xmlns:a16="http://schemas.microsoft.com/office/drawing/2014/main" id="{E3153800-37DA-4399-A01D-BE64D0F6C1B1}"/>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82430"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2" name="Picture 1">
          <a:extLst>
            <a:ext uri="{FF2B5EF4-FFF2-40B4-BE49-F238E27FC236}">
              <a16:creationId xmlns:a16="http://schemas.microsoft.com/office/drawing/2014/main" id="{E62D66DF-46FC-4B7C-81A1-994B3714E22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twoCellAnchor editAs="oneCell">
    <xdr:from>
      <xdr:col>0</xdr:col>
      <xdr:colOff>0</xdr:colOff>
      <xdr:row>0</xdr:row>
      <xdr:rowOff>0</xdr:rowOff>
    </xdr:from>
    <xdr:to>
      <xdr:col>2</xdr:col>
      <xdr:colOff>1455105</xdr:colOff>
      <xdr:row>4</xdr:row>
      <xdr:rowOff>163632</xdr:rowOff>
    </xdr:to>
    <xdr:pic>
      <xdr:nvPicPr>
        <xdr:cNvPr id="3" name="Picture 2">
          <a:extLst>
            <a:ext uri="{FF2B5EF4-FFF2-40B4-BE49-F238E27FC236}">
              <a16:creationId xmlns:a16="http://schemas.microsoft.com/office/drawing/2014/main" id="{78AE5C4B-DD2C-4BDF-94FF-38D9D69C3A9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688166</xdr:colOff>
      <xdr:row>5</xdr:row>
      <xdr:rowOff>11867</xdr:rowOff>
    </xdr:to>
    <xdr:pic>
      <xdr:nvPicPr>
        <xdr:cNvPr id="2" name="Picture 1">
          <a:extLst>
            <a:ext uri="{FF2B5EF4-FFF2-40B4-BE49-F238E27FC236}">
              <a16:creationId xmlns:a16="http://schemas.microsoft.com/office/drawing/2014/main" id="{8E78C526-DDEC-42DB-890A-E95435320A4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3366" cy="90023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26"/>
  <sheetViews>
    <sheetView showGridLines="0" topLeftCell="A13" zoomScaleNormal="100" zoomScalePageLayoutView="80" workbookViewId="0">
      <selection activeCell="C26" sqref="C26"/>
    </sheetView>
  </sheetViews>
  <sheetFormatPr defaultColWidth="8.5703125" defaultRowHeight="14.25" x14ac:dyDescent="0.2"/>
  <cols>
    <col min="1" max="1" width="17" style="2" customWidth="1"/>
    <col min="2" max="2" width="13.5703125" style="2" customWidth="1"/>
    <col min="3" max="3" width="108.5703125" style="2" bestFit="1" customWidth="1"/>
    <col min="4" max="16384" width="8.5703125" style="2"/>
  </cols>
  <sheetData>
    <row r="7" spans="1:3" ht="15" x14ac:dyDescent="0.25">
      <c r="A7" s="74" t="s">
        <v>0</v>
      </c>
      <c r="B7" s="74"/>
      <c r="C7" s="74"/>
    </row>
    <row r="8" spans="1:3" ht="15" x14ac:dyDescent="0.2">
      <c r="A8" s="14" t="s">
        <v>1</v>
      </c>
      <c r="B8" s="14" t="s">
        <v>2</v>
      </c>
      <c r="C8" s="14" t="s">
        <v>3</v>
      </c>
    </row>
    <row r="9" spans="1:3" x14ac:dyDescent="0.2">
      <c r="A9" s="40">
        <v>0.1</v>
      </c>
      <c r="B9" s="41">
        <v>45176</v>
      </c>
      <c r="C9" s="15" t="s">
        <v>4</v>
      </c>
    </row>
    <row r="10" spans="1:3" x14ac:dyDescent="0.2">
      <c r="A10" s="42">
        <v>0.2</v>
      </c>
      <c r="B10" s="43">
        <v>45197</v>
      </c>
      <c r="C10" s="16" t="s">
        <v>5</v>
      </c>
    </row>
    <row r="11" spans="1:3" ht="71.25" x14ac:dyDescent="0.2">
      <c r="A11" s="42">
        <v>0.2</v>
      </c>
      <c r="B11" s="43">
        <v>45210</v>
      </c>
      <c r="C11" s="16" t="s">
        <v>6</v>
      </c>
    </row>
    <row r="12" spans="1:3" x14ac:dyDescent="0.2">
      <c r="A12" s="40">
        <v>0.4</v>
      </c>
      <c r="B12" s="41">
        <v>45313</v>
      </c>
      <c r="C12" s="52" t="s">
        <v>7</v>
      </c>
    </row>
    <row r="13" spans="1:3" ht="228" x14ac:dyDescent="0.2">
      <c r="A13" s="40">
        <v>0.5</v>
      </c>
      <c r="B13" s="41">
        <v>45412</v>
      </c>
      <c r="C13" s="67" t="s">
        <v>8</v>
      </c>
    </row>
    <row r="14" spans="1:3" x14ac:dyDescent="0.2">
      <c r="A14" s="40">
        <v>0.6</v>
      </c>
      <c r="B14" s="41">
        <v>45434</v>
      </c>
      <c r="C14" s="67" t="s">
        <v>9</v>
      </c>
    </row>
    <row r="15" spans="1:3" ht="85.5" x14ac:dyDescent="0.2">
      <c r="A15" s="40">
        <v>0.7</v>
      </c>
      <c r="B15" s="41">
        <v>45441</v>
      </c>
      <c r="C15" s="67" t="s">
        <v>10</v>
      </c>
    </row>
    <row r="16" spans="1:3" x14ac:dyDescent="0.2">
      <c r="A16" s="40">
        <v>0.8</v>
      </c>
      <c r="B16" s="41">
        <v>45446</v>
      </c>
      <c r="C16" s="67" t="s">
        <v>11</v>
      </c>
    </row>
    <row r="17" spans="1:3" x14ac:dyDescent="0.2">
      <c r="A17" s="3">
        <v>0.9</v>
      </c>
      <c r="B17" s="68">
        <v>45463</v>
      </c>
      <c r="C17" s="3" t="s">
        <v>12</v>
      </c>
    </row>
    <row r="18" spans="1:3" x14ac:dyDescent="0.2">
      <c r="A18" s="3">
        <v>1</v>
      </c>
      <c r="B18" s="41">
        <v>45464</v>
      </c>
      <c r="C18" s="16" t="s">
        <v>13</v>
      </c>
    </row>
    <row r="19" spans="1:3" x14ac:dyDescent="0.2">
      <c r="A19" s="3">
        <v>1.1000000000000001</v>
      </c>
      <c r="B19" s="41">
        <v>45470</v>
      </c>
      <c r="C19" s="16" t="s">
        <v>14</v>
      </c>
    </row>
    <row r="20" spans="1:3" x14ac:dyDescent="0.2">
      <c r="A20" s="3">
        <v>1.2</v>
      </c>
      <c r="B20" s="41">
        <v>45481</v>
      </c>
      <c r="C20" s="16" t="s">
        <v>15</v>
      </c>
    </row>
    <row r="21" spans="1:3" x14ac:dyDescent="0.2">
      <c r="A21" s="3">
        <v>1.3</v>
      </c>
      <c r="B21" s="68">
        <v>45776</v>
      </c>
      <c r="C21" s="3" t="s">
        <v>16</v>
      </c>
    </row>
    <row r="22" spans="1:3" x14ac:dyDescent="0.2">
      <c r="A22" s="3">
        <v>1.4</v>
      </c>
      <c r="B22" s="68">
        <v>45861</v>
      </c>
      <c r="C22" s="3" t="s">
        <v>17</v>
      </c>
    </row>
    <row r="23" spans="1:3" x14ac:dyDescent="0.2">
      <c r="A23" s="3">
        <v>1.5</v>
      </c>
      <c r="B23" s="68">
        <v>45909</v>
      </c>
      <c r="C23" s="3" t="s">
        <v>18</v>
      </c>
    </row>
    <row r="24" spans="1:3" x14ac:dyDescent="0.2">
      <c r="A24" s="3">
        <v>1.6</v>
      </c>
      <c r="B24" s="68">
        <v>45932</v>
      </c>
      <c r="C24" s="3" t="s">
        <v>481</v>
      </c>
    </row>
    <row r="25" spans="1:3" ht="28.5" x14ac:dyDescent="0.2">
      <c r="A25" s="3">
        <v>1.7</v>
      </c>
      <c r="B25" s="68">
        <v>46020</v>
      </c>
      <c r="C25" s="71" t="s">
        <v>489</v>
      </c>
    </row>
    <row r="26" spans="1:3" x14ac:dyDescent="0.2">
      <c r="A26" s="72">
        <v>1.8</v>
      </c>
      <c r="B26" s="73">
        <v>46111</v>
      </c>
      <c r="C26" s="72" t="s">
        <v>488</v>
      </c>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F35A01-E323-41C7-B06C-1806AB2C198C}">
  <dimension ref="B5:C32"/>
  <sheetViews>
    <sheetView zoomScaleNormal="100" workbookViewId="0">
      <selection activeCell="B17" sqref="B17"/>
    </sheetView>
  </sheetViews>
  <sheetFormatPr defaultColWidth="8.5703125" defaultRowHeight="14.25" x14ac:dyDescent="0.2"/>
  <cols>
    <col min="1" max="1" width="3.42578125" style="6" customWidth="1"/>
    <col min="2" max="2" width="59.42578125" style="6" customWidth="1"/>
    <col min="3" max="3" width="97.42578125" style="6" customWidth="1"/>
    <col min="4" max="16384" width="8.5703125" style="6"/>
  </cols>
  <sheetData>
    <row r="5" spans="2:3" ht="23.85" customHeight="1" x14ac:dyDescent="0.2"/>
    <row r="6" spans="2:3" ht="25.5" x14ac:dyDescent="0.35">
      <c r="B6" s="47" t="s">
        <v>19</v>
      </c>
      <c r="C6" s="47"/>
    </row>
    <row r="7" spans="2:3" ht="17.100000000000001" customHeight="1" x14ac:dyDescent="0.35">
      <c r="B7" s="47"/>
    </row>
    <row r="8" spans="2:3" ht="15" x14ac:dyDescent="0.2">
      <c r="B8" s="8" t="s">
        <v>20</v>
      </c>
      <c r="C8" s="8" t="s">
        <v>21</v>
      </c>
    </row>
    <row r="9" spans="2:3" x14ac:dyDescent="0.2">
      <c r="B9" s="75" t="s">
        <v>22</v>
      </c>
      <c r="C9" s="75"/>
    </row>
    <row r="10" spans="2:3" ht="15" x14ac:dyDescent="0.25">
      <c r="B10" s="37" t="s">
        <v>23</v>
      </c>
      <c r="C10" s="13" t="s">
        <v>24</v>
      </c>
    </row>
    <row r="11" spans="2:3" ht="15" x14ac:dyDescent="0.25">
      <c r="B11" s="37" t="s">
        <v>25</v>
      </c>
      <c r="C11" s="13" t="s">
        <v>26</v>
      </c>
    </row>
    <row r="12" spans="2:3" ht="15" x14ac:dyDescent="0.25">
      <c r="B12" s="37" t="s">
        <v>27</v>
      </c>
      <c r="C12" s="13" t="s">
        <v>28</v>
      </c>
    </row>
    <row r="13" spans="2:3" ht="15" x14ac:dyDescent="0.2">
      <c r="B13" s="38" t="s">
        <v>29</v>
      </c>
      <c r="C13" s="36" t="s">
        <v>30</v>
      </c>
    </row>
    <row r="14" spans="2:3" ht="17.100000000000001" customHeight="1" x14ac:dyDescent="0.2">
      <c r="B14" s="17"/>
    </row>
    <row r="15" spans="2:3" ht="15" x14ac:dyDescent="0.2">
      <c r="B15" s="8" t="s">
        <v>31</v>
      </c>
      <c r="C15" s="33" t="s">
        <v>32</v>
      </c>
    </row>
    <row r="16" spans="2:3" ht="28.5" x14ac:dyDescent="0.2">
      <c r="B16" s="18" t="s">
        <v>33</v>
      </c>
      <c r="C16" s="34" t="s">
        <v>34</v>
      </c>
    </row>
    <row r="17" spans="2:3" x14ac:dyDescent="0.2">
      <c r="B17" s="17"/>
    </row>
    <row r="18" spans="2:3" ht="15" x14ac:dyDescent="0.2">
      <c r="B18" s="8" t="s">
        <v>35</v>
      </c>
      <c r="C18" s="8" t="s">
        <v>21</v>
      </c>
    </row>
    <row r="19" spans="2:3" ht="15" x14ac:dyDescent="0.2">
      <c r="B19" s="19" t="s">
        <v>36</v>
      </c>
      <c r="C19" s="20" t="s">
        <v>37</v>
      </c>
    </row>
    <row r="20" spans="2:3" ht="15" x14ac:dyDescent="0.2">
      <c r="B20" s="19" t="s">
        <v>38</v>
      </c>
      <c r="C20" s="35" t="s">
        <v>39</v>
      </c>
    </row>
    <row r="21" spans="2:3" ht="28.5" x14ac:dyDescent="0.2">
      <c r="B21" s="21" t="s">
        <v>40</v>
      </c>
      <c r="C21" s="22" t="s">
        <v>41</v>
      </c>
    </row>
    <row r="22" spans="2:3" ht="15" x14ac:dyDescent="0.2">
      <c r="B22" s="21" t="s">
        <v>42</v>
      </c>
      <c r="C22" s="22" t="s">
        <v>43</v>
      </c>
    </row>
    <row r="23" spans="2:3" ht="15" x14ac:dyDescent="0.2">
      <c r="B23" s="21" t="s">
        <v>44</v>
      </c>
      <c r="C23" s="22" t="s">
        <v>45</v>
      </c>
    </row>
    <row r="24" spans="2:3" ht="28.5" x14ac:dyDescent="0.2">
      <c r="B24" s="21" t="s">
        <v>46</v>
      </c>
      <c r="C24" s="22" t="s">
        <v>47</v>
      </c>
    </row>
    <row r="25" spans="2:3" ht="15" x14ac:dyDescent="0.2">
      <c r="B25" s="21" t="s">
        <v>48</v>
      </c>
      <c r="C25" s="39" t="s">
        <v>49</v>
      </c>
    </row>
    <row r="26" spans="2:3" ht="42.75" x14ac:dyDescent="0.2">
      <c r="B26" s="21" t="s">
        <v>50</v>
      </c>
      <c r="C26" s="22" t="s">
        <v>51</v>
      </c>
    </row>
    <row r="27" spans="2:3" ht="15" x14ac:dyDescent="0.2">
      <c r="B27" s="7"/>
      <c r="C27" s="7"/>
    </row>
    <row r="28" spans="2:3" ht="15" x14ac:dyDescent="0.2">
      <c r="B28" s="29" t="s">
        <v>52</v>
      </c>
      <c r="C28" s="29" t="s">
        <v>21</v>
      </c>
    </row>
    <row r="29" spans="2:3" ht="15" x14ac:dyDescent="0.2">
      <c r="B29" s="32"/>
      <c r="C29" s="32"/>
    </row>
    <row r="30" spans="2:3" ht="15" x14ac:dyDescent="0.2">
      <c r="B30" s="30" t="s">
        <v>53</v>
      </c>
      <c r="C30" s="48" t="s">
        <v>54</v>
      </c>
    </row>
    <row r="31" spans="2:3" ht="15" x14ac:dyDescent="0.2">
      <c r="B31" s="49"/>
      <c r="C31" s="48"/>
    </row>
    <row r="32" spans="2:3" ht="15" x14ac:dyDescent="0.2">
      <c r="B32" s="30" t="s">
        <v>55</v>
      </c>
      <c r="C32" s="31" t="s">
        <v>56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A392B03-983A-4820-B6C5-0F86D7F09BCA}"/>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C6AF9-45A1-4550-A3D0-F9A06550D14B}">
  <dimension ref="B1:E26"/>
  <sheetViews>
    <sheetView topLeftCell="A8" zoomScaleNormal="100" workbookViewId="0">
      <selection activeCell="C23" sqref="C23"/>
    </sheetView>
  </sheetViews>
  <sheetFormatPr defaultColWidth="8.5703125" defaultRowHeight="15" x14ac:dyDescent="0.25"/>
  <cols>
    <col min="1" max="1" width="3.42578125" style="4" customWidth="1"/>
    <col min="2" max="2" width="36" style="4" bestFit="1" customWidth="1"/>
    <col min="3" max="3" width="91.5703125" style="4" customWidth="1"/>
    <col min="4" max="16384" width="8.5703125" style="4"/>
  </cols>
  <sheetData>
    <row r="1" spans="2:3" x14ac:dyDescent="0.25">
      <c r="C1" s="6"/>
    </row>
    <row r="2" spans="2:3" x14ac:dyDescent="0.25">
      <c r="C2" s="6"/>
    </row>
    <row r="3" spans="2:3" x14ac:dyDescent="0.25">
      <c r="C3" s="6"/>
    </row>
    <row r="5" spans="2:3" ht="23.1" customHeight="1" x14ac:dyDescent="0.25"/>
    <row r="6" spans="2:3" ht="22.5" customHeight="1" x14ac:dyDescent="0.35">
      <c r="B6" s="45" t="s">
        <v>19</v>
      </c>
      <c r="C6" s="45"/>
    </row>
    <row r="7" spans="2:3" x14ac:dyDescent="0.25">
      <c r="B7" s="10"/>
      <c r="C7" s="10"/>
    </row>
    <row r="8" spans="2:3" ht="33" customHeight="1" x14ac:dyDescent="0.25">
      <c r="B8" s="76" t="s">
        <v>57</v>
      </c>
      <c r="C8" s="76"/>
    </row>
    <row r="9" spans="2:3" x14ac:dyDescent="0.25">
      <c r="B9" s="9"/>
      <c r="C9" s="9"/>
    </row>
    <row r="10" spans="2:3" x14ac:dyDescent="0.25">
      <c r="B10" s="23" t="s">
        <v>58</v>
      </c>
      <c r="C10" s="24" t="s">
        <v>21</v>
      </c>
    </row>
    <row r="11" spans="2:3" x14ac:dyDescent="0.25">
      <c r="B11" s="25" t="s">
        <v>59</v>
      </c>
      <c r="C11" s="26" t="s">
        <v>60</v>
      </c>
    </row>
    <row r="12" spans="2:3" ht="28.5" x14ac:dyDescent="0.25">
      <c r="B12" s="25" t="s">
        <v>61</v>
      </c>
      <c r="C12" s="26" t="s">
        <v>62</v>
      </c>
    </row>
    <row r="13" spans="2:3" ht="99.75" x14ac:dyDescent="0.25">
      <c r="B13" s="25" t="s">
        <v>63</v>
      </c>
      <c r="C13" s="26" t="s">
        <v>64</v>
      </c>
    </row>
    <row r="14" spans="2:3" ht="71.25" x14ac:dyDescent="0.25">
      <c r="B14" s="25" t="s">
        <v>65</v>
      </c>
      <c r="C14" s="26" t="s">
        <v>66</v>
      </c>
    </row>
    <row r="15" spans="2:3" ht="85.5" x14ac:dyDescent="0.25">
      <c r="B15" s="25" t="s">
        <v>67</v>
      </c>
      <c r="C15" s="26" t="s">
        <v>68</v>
      </c>
    </row>
    <row r="16" spans="2:3" x14ac:dyDescent="0.25">
      <c r="B16" s="25" t="s">
        <v>69</v>
      </c>
      <c r="C16" s="27" t="s">
        <v>70</v>
      </c>
    </row>
    <row r="17" spans="2:5" ht="28.5" x14ac:dyDescent="0.25">
      <c r="B17" s="25" t="s">
        <v>71</v>
      </c>
      <c r="C17" s="26" t="s">
        <v>72</v>
      </c>
    </row>
    <row r="18" spans="2:5" ht="42.75" x14ac:dyDescent="0.25">
      <c r="B18" s="25" t="s">
        <v>73</v>
      </c>
      <c r="C18" s="26" t="s">
        <v>74</v>
      </c>
    </row>
    <row r="19" spans="2:5" x14ac:dyDescent="0.25">
      <c r="B19" s="6"/>
      <c r="C19" s="6"/>
    </row>
    <row r="20" spans="2:5" x14ac:dyDescent="0.25">
      <c r="B20" s="6"/>
      <c r="C20" s="6"/>
      <c r="D20" s="46"/>
      <c r="E20" s="46"/>
    </row>
    <row r="21" spans="2:5" x14ac:dyDescent="0.25">
      <c r="B21" s="12" t="s">
        <v>75</v>
      </c>
      <c r="C21" s="12" t="s">
        <v>21</v>
      </c>
    </row>
    <row r="22" spans="2:5" x14ac:dyDescent="0.25">
      <c r="B22" s="77" t="s">
        <v>76</v>
      </c>
      <c r="C22" s="77"/>
    </row>
    <row r="23" spans="2:5" x14ac:dyDescent="0.25">
      <c r="B23" s="28" t="s">
        <v>59</v>
      </c>
      <c r="C23" s="13" t="s">
        <v>77</v>
      </c>
    </row>
    <row r="24" spans="2:5" x14ac:dyDescent="0.25">
      <c r="B24" s="28" t="s">
        <v>63</v>
      </c>
      <c r="C24" s="13" t="s">
        <v>78</v>
      </c>
    </row>
    <row r="25" spans="2:5" x14ac:dyDescent="0.25">
      <c r="B25" s="28" t="s">
        <v>65</v>
      </c>
      <c r="C25" s="13" t="s">
        <v>79</v>
      </c>
    </row>
    <row r="26" spans="2:5" x14ac:dyDescent="0.25">
      <c r="B26" s="28" t="s">
        <v>80</v>
      </c>
      <c r="C26" s="13" t="s">
        <v>81</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991FD4-18F4-4CC9-BA6A-91C5D96181EC}">
  <dimension ref="A4:O148"/>
  <sheetViews>
    <sheetView showGridLines="0" tabSelected="1" zoomScale="80" zoomScaleNormal="80" workbookViewId="0">
      <selection activeCell="A11" sqref="A11"/>
    </sheetView>
  </sheetViews>
  <sheetFormatPr defaultColWidth="8.5703125" defaultRowHeight="14.25" x14ac:dyDescent="0.2"/>
  <cols>
    <col min="1" max="1" width="31.5703125" style="44" bestFit="1" customWidth="1"/>
    <col min="2" max="2" width="18.5703125" style="1" customWidth="1"/>
    <col min="3" max="3" width="18" style="1" customWidth="1"/>
    <col min="4" max="5" width="19.140625" style="1" customWidth="1"/>
    <col min="6" max="6" width="30.140625" style="1" customWidth="1"/>
    <col min="7" max="7" width="26.140625" style="1" customWidth="1"/>
    <col min="8" max="8" width="32.140625" style="1" customWidth="1"/>
    <col min="9" max="11" width="8.5703125" style="1" customWidth="1"/>
    <col min="12" max="12" width="14.42578125" style="1" customWidth="1"/>
    <col min="13" max="16384" width="8.5703125" style="1"/>
  </cols>
  <sheetData>
    <row r="4" spans="1:15" x14ac:dyDescent="0.2">
      <c r="F4" s="51"/>
    </row>
    <row r="8" spans="1:15" ht="35.85" customHeight="1" x14ac:dyDescent="0.2">
      <c r="A8" s="78" t="s">
        <v>82</v>
      </c>
      <c r="B8" s="78"/>
      <c r="C8" s="78"/>
      <c r="D8" s="78"/>
      <c r="E8" s="78"/>
      <c r="F8" s="78"/>
      <c r="G8" s="78"/>
      <c r="H8" s="78"/>
      <c r="I8" s="78"/>
      <c r="J8" s="78"/>
      <c r="K8" s="78"/>
      <c r="L8" s="78"/>
    </row>
    <row r="9" spans="1:15" ht="15" thickBot="1" x14ac:dyDescent="0.25"/>
    <row r="10" spans="1:15" ht="14.1" customHeight="1" x14ac:dyDescent="0.2">
      <c r="A10" s="79" t="s">
        <v>83</v>
      </c>
      <c r="B10" s="80"/>
      <c r="C10" s="81"/>
      <c r="D10" s="81"/>
      <c r="E10" s="81"/>
      <c r="F10" s="81"/>
      <c r="G10" s="81"/>
      <c r="H10" s="69"/>
      <c r="I10" s="82" t="s">
        <v>75</v>
      </c>
      <c r="J10" s="82"/>
      <c r="K10" s="82"/>
      <c r="L10" s="82"/>
    </row>
    <row r="11" spans="1:15" ht="70.5" customHeight="1" x14ac:dyDescent="0.2">
      <c r="A11" s="5" t="s">
        <v>84</v>
      </c>
      <c r="B11" s="5" t="s">
        <v>85</v>
      </c>
      <c r="C11" s="5" t="s">
        <v>86</v>
      </c>
      <c r="D11" s="5" t="s">
        <v>87</v>
      </c>
      <c r="E11" s="5" t="s">
        <v>88</v>
      </c>
      <c r="F11" s="5" t="s">
        <v>21</v>
      </c>
      <c r="G11" s="5" t="s">
        <v>89</v>
      </c>
      <c r="H11" s="5" t="s">
        <v>90</v>
      </c>
      <c r="I11" s="11" t="s">
        <v>84</v>
      </c>
      <c r="J11" s="11" t="s">
        <v>91</v>
      </c>
      <c r="K11" s="11" t="s">
        <v>92</v>
      </c>
      <c r="L11" s="11" t="s">
        <v>93</v>
      </c>
    </row>
    <row r="12" spans="1:15" s="50" customFormat="1" ht="99.75" x14ac:dyDescent="0.2">
      <c r="A12" s="53" t="s">
        <v>94</v>
      </c>
      <c r="B12" s="53" t="s">
        <v>95</v>
      </c>
      <c r="C12" s="53" t="s">
        <v>96</v>
      </c>
      <c r="D12" s="54">
        <v>1</v>
      </c>
      <c r="E12" s="53" t="s">
        <v>97</v>
      </c>
      <c r="F12" s="53" t="s">
        <v>98</v>
      </c>
      <c r="G12" s="53" t="s">
        <v>99</v>
      </c>
      <c r="H12" s="54" t="s">
        <v>100</v>
      </c>
      <c r="I12" s="53"/>
      <c r="J12" s="53"/>
      <c r="K12" s="53"/>
      <c r="L12" s="53"/>
      <c r="M12" s="1"/>
      <c r="N12" s="1"/>
      <c r="O12" s="1"/>
    </row>
    <row r="13" spans="1:15" s="50" customFormat="1" ht="99.75" x14ac:dyDescent="0.2">
      <c r="A13" s="53" t="s">
        <v>101</v>
      </c>
      <c r="B13" s="53" t="s">
        <v>95</v>
      </c>
      <c r="C13" s="53" t="s">
        <v>96</v>
      </c>
      <c r="D13" s="54">
        <v>3</v>
      </c>
      <c r="E13" s="53" t="s">
        <v>97</v>
      </c>
      <c r="F13" s="53" t="s">
        <v>102</v>
      </c>
      <c r="G13" s="53" t="s">
        <v>103</v>
      </c>
      <c r="H13" s="54" t="s">
        <v>104</v>
      </c>
      <c r="I13" s="53"/>
      <c r="J13" s="53"/>
      <c r="K13" s="53"/>
      <c r="L13" s="53"/>
      <c r="M13" s="1"/>
      <c r="N13" s="1"/>
      <c r="O13" s="1"/>
    </row>
    <row r="14" spans="1:15" s="50" customFormat="1" ht="71.25" x14ac:dyDescent="0.2">
      <c r="A14" s="53" t="s">
        <v>105</v>
      </c>
      <c r="B14" s="53" t="s">
        <v>95</v>
      </c>
      <c r="C14" s="53" t="s">
        <v>96</v>
      </c>
      <c r="D14" s="54">
        <v>5</v>
      </c>
      <c r="E14" s="53" t="s">
        <v>97</v>
      </c>
      <c r="F14" s="53" t="s">
        <v>106</v>
      </c>
      <c r="G14" s="54" t="s">
        <v>107</v>
      </c>
      <c r="H14" s="54" t="s">
        <v>108</v>
      </c>
      <c r="I14" s="53"/>
      <c r="J14" s="53"/>
      <c r="K14" s="53"/>
      <c r="L14" s="53"/>
      <c r="M14" s="1"/>
      <c r="N14" s="1"/>
      <c r="O14" s="1"/>
    </row>
    <row r="15" spans="1:15" s="50" customFormat="1" ht="93" customHeight="1" x14ac:dyDescent="0.2">
      <c r="A15" s="53" t="s">
        <v>109</v>
      </c>
      <c r="B15" s="53" t="s">
        <v>95</v>
      </c>
      <c r="C15" s="53" t="s">
        <v>96</v>
      </c>
      <c r="D15" s="54">
        <v>12</v>
      </c>
      <c r="E15" s="53" t="s">
        <v>97</v>
      </c>
      <c r="F15" s="54" t="s">
        <v>110</v>
      </c>
      <c r="G15" s="53" t="s">
        <v>111</v>
      </c>
      <c r="H15" s="54" t="s">
        <v>112</v>
      </c>
      <c r="I15" s="53"/>
      <c r="J15" s="53"/>
      <c r="K15" s="53"/>
      <c r="L15" s="53"/>
    </row>
    <row r="16" spans="1:15" s="50" customFormat="1" ht="409.5" x14ac:dyDescent="0.2">
      <c r="A16" s="53" t="s">
        <v>113</v>
      </c>
      <c r="B16" s="53" t="s">
        <v>95</v>
      </c>
      <c r="C16" s="53" t="s">
        <v>114</v>
      </c>
      <c r="D16" s="54">
        <v>6</v>
      </c>
      <c r="E16" s="53" t="s">
        <v>115</v>
      </c>
      <c r="F16" s="53" t="s">
        <v>116</v>
      </c>
      <c r="G16" s="53" t="s">
        <v>486</v>
      </c>
      <c r="H16" s="54" t="s">
        <v>490</v>
      </c>
      <c r="I16" s="53"/>
      <c r="J16" s="53"/>
      <c r="K16" s="53"/>
      <c r="L16" s="53" t="s">
        <v>487</v>
      </c>
    </row>
    <row r="17" spans="1:12" s="50" customFormat="1" ht="128.25" x14ac:dyDescent="0.2">
      <c r="A17" s="53" t="s">
        <v>117</v>
      </c>
      <c r="B17" s="53" t="s">
        <v>95</v>
      </c>
      <c r="C17" s="53" t="s">
        <v>96</v>
      </c>
      <c r="D17" s="54">
        <v>10</v>
      </c>
      <c r="E17" s="53" t="s">
        <v>115</v>
      </c>
      <c r="F17" s="54" t="s">
        <v>118</v>
      </c>
      <c r="G17" s="53" t="s">
        <v>119</v>
      </c>
      <c r="H17" s="54" t="s">
        <v>120</v>
      </c>
      <c r="I17" s="53"/>
      <c r="J17" s="53"/>
      <c r="K17" s="53"/>
      <c r="L17" s="53"/>
    </row>
    <row r="18" spans="1:12" s="50" customFormat="1" ht="89.25" customHeight="1" x14ac:dyDescent="0.2">
      <c r="A18" s="53" t="s">
        <v>121</v>
      </c>
      <c r="B18" s="53" t="s">
        <v>95</v>
      </c>
      <c r="C18" s="53" t="s">
        <v>96</v>
      </c>
      <c r="D18" s="54">
        <v>5</v>
      </c>
      <c r="E18" s="53" t="s">
        <v>115</v>
      </c>
      <c r="F18" s="54" t="s">
        <v>122</v>
      </c>
      <c r="G18" s="54" t="s">
        <v>123</v>
      </c>
      <c r="H18" s="54" t="s">
        <v>120</v>
      </c>
      <c r="I18" s="53"/>
      <c r="J18" s="53"/>
      <c r="K18" s="53"/>
      <c r="L18" s="53"/>
    </row>
    <row r="19" spans="1:12" s="50" customFormat="1" ht="87.6" customHeight="1" x14ac:dyDescent="0.2">
      <c r="A19" s="53" t="s">
        <v>124</v>
      </c>
      <c r="B19" s="53" t="s">
        <v>95</v>
      </c>
      <c r="C19" s="53" t="s">
        <v>96</v>
      </c>
      <c r="D19" s="54">
        <v>8</v>
      </c>
      <c r="E19" s="53" t="s">
        <v>115</v>
      </c>
      <c r="F19" s="54" t="s">
        <v>125</v>
      </c>
      <c r="G19" s="53" t="s">
        <v>126</v>
      </c>
      <c r="H19" s="54" t="s">
        <v>120</v>
      </c>
      <c r="I19" s="53"/>
      <c r="J19" s="53"/>
      <c r="K19" s="53"/>
      <c r="L19" s="53"/>
    </row>
    <row r="20" spans="1:12" s="50" customFormat="1" ht="128.25" x14ac:dyDescent="0.2">
      <c r="A20" s="53" t="s">
        <v>127</v>
      </c>
      <c r="B20" s="53" t="s">
        <v>95</v>
      </c>
      <c r="C20" s="53" t="s">
        <v>96</v>
      </c>
      <c r="D20" s="54">
        <v>6</v>
      </c>
      <c r="E20" s="53" t="s">
        <v>115</v>
      </c>
      <c r="F20" s="54" t="s">
        <v>128</v>
      </c>
      <c r="G20" s="53" t="s">
        <v>129</v>
      </c>
      <c r="H20" s="54" t="s">
        <v>120</v>
      </c>
      <c r="I20" s="53"/>
      <c r="J20" s="53"/>
      <c r="K20" s="53"/>
      <c r="L20" s="53"/>
    </row>
    <row r="21" spans="1:12" s="50" customFormat="1" ht="81.599999999999994" customHeight="1" x14ac:dyDescent="0.2">
      <c r="A21" s="53" t="s">
        <v>130</v>
      </c>
      <c r="B21" s="53" t="s">
        <v>95</v>
      </c>
      <c r="C21" s="53" t="s">
        <v>96</v>
      </c>
      <c r="D21" s="54">
        <v>10</v>
      </c>
      <c r="E21" s="53" t="s">
        <v>115</v>
      </c>
      <c r="F21" s="54" t="s">
        <v>131</v>
      </c>
      <c r="G21" s="53" t="s">
        <v>132</v>
      </c>
      <c r="H21" s="54" t="s">
        <v>120</v>
      </c>
      <c r="I21" s="53"/>
      <c r="J21" s="53"/>
      <c r="K21" s="53"/>
      <c r="L21" s="53"/>
    </row>
    <row r="22" spans="1:12" s="50" customFormat="1" ht="81.599999999999994" customHeight="1" x14ac:dyDescent="0.2">
      <c r="A22" s="53" t="s">
        <v>133</v>
      </c>
      <c r="B22" s="53" t="s">
        <v>95</v>
      </c>
      <c r="C22" s="54" t="s">
        <v>96</v>
      </c>
      <c r="D22" s="55">
        <v>5</v>
      </c>
      <c r="E22" s="54" t="s">
        <v>134</v>
      </c>
      <c r="F22" s="54" t="s">
        <v>135</v>
      </c>
      <c r="G22" s="54" t="s">
        <v>136</v>
      </c>
      <c r="H22" s="54" t="s">
        <v>137</v>
      </c>
      <c r="I22" s="53"/>
      <c r="J22" s="53"/>
      <c r="K22" s="53"/>
      <c r="L22" s="53"/>
    </row>
    <row r="23" spans="1:12" s="50" customFormat="1" ht="56.1" customHeight="1" x14ac:dyDescent="0.2">
      <c r="A23" s="53" t="s">
        <v>138</v>
      </c>
      <c r="B23" s="53" t="s">
        <v>95</v>
      </c>
      <c r="C23" s="53" t="s">
        <v>96</v>
      </c>
      <c r="D23" s="54">
        <v>10</v>
      </c>
      <c r="E23" s="53" t="s">
        <v>134</v>
      </c>
      <c r="F23" s="54" t="s">
        <v>139</v>
      </c>
      <c r="G23" s="53" t="s">
        <v>140</v>
      </c>
      <c r="H23" s="54" t="s">
        <v>141</v>
      </c>
      <c r="I23" s="53"/>
      <c r="J23" s="53"/>
      <c r="K23" s="53"/>
      <c r="L23" s="53"/>
    </row>
    <row r="24" spans="1:12" s="50" customFormat="1" ht="79.5" customHeight="1" x14ac:dyDescent="0.2">
      <c r="A24" s="53" t="s">
        <v>142</v>
      </c>
      <c r="B24" s="53" t="s">
        <v>95</v>
      </c>
      <c r="C24" s="53" t="s">
        <v>96</v>
      </c>
      <c r="D24" s="54">
        <v>5</v>
      </c>
      <c r="E24" s="53" t="s">
        <v>134</v>
      </c>
      <c r="F24" s="54" t="s">
        <v>143</v>
      </c>
      <c r="G24" s="54" t="s">
        <v>144</v>
      </c>
      <c r="H24" s="54" t="s">
        <v>145</v>
      </c>
      <c r="I24" s="53"/>
      <c r="J24" s="53"/>
      <c r="K24" s="53"/>
      <c r="L24" s="53"/>
    </row>
    <row r="25" spans="1:12" s="50" customFormat="1" ht="62.1" customHeight="1" x14ac:dyDescent="0.2">
      <c r="A25" s="53" t="s">
        <v>146</v>
      </c>
      <c r="B25" s="53" t="s">
        <v>95</v>
      </c>
      <c r="C25" s="53" t="s">
        <v>96</v>
      </c>
      <c r="D25" s="54">
        <v>10</v>
      </c>
      <c r="E25" s="53" t="s">
        <v>134</v>
      </c>
      <c r="F25" s="54" t="s">
        <v>147</v>
      </c>
      <c r="G25" s="54" t="s">
        <v>148</v>
      </c>
      <c r="H25" s="54" t="s">
        <v>149</v>
      </c>
      <c r="I25" s="53"/>
      <c r="J25" s="53"/>
      <c r="K25" s="53"/>
      <c r="L25" s="53"/>
    </row>
    <row r="26" spans="1:12" s="50" customFormat="1" ht="180" customHeight="1" x14ac:dyDescent="0.2">
      <c r="A26" s="53" t="s">
        <v>150</v>
      </c>
      <c r="B26" s="53" t="s">
        <v>95</v>
      </c>
      <c r="C26" s="53" t="s">
        <v>96</v>
      </c>
      <c r="D26" s="54">
        <v>5</v>
      </c>
      <c r="E26" s="53" t="s">
        <v>115</v>
      </c>
      <c r="F26" s="54" t="s">
        <v>151</v>
      </c>
      <c r="G26" s="53" t="s">
        <v>107</v>
      </c>
      <c r="H26" s="54" t="s">
        <v>152</v>
      </c>
      <c r="I26" s="53"/>
      <c r="J26" s="53"/>
      <c r="K26" s="53"/>
      <c r="L26" s="53"/>
    </row>
    <row r="27" spans="1:12" s="50" customFormat="1" ht="192" customHeight="1" x14ac:dyDescent="0.2">
      <c r="A27" s="53" t="s">
        <v>153</v>
      </c>
      <c r="B27" s="53" t="s">
        <v>95</v>
      </c>
      <c r="C27" s="53" t="s">
        <v>96</v>
      </c>
      <c r="D27" s="54">
        <v>15</v>
      </c>
      <c r="E27" s="53" t="s">
        <v>134</v>
      </c>
      <c r="F27" s="54" t="s">
        <v>154</v>
      </c>
      <c r="G27" s="56" t="s">
        <v>155</v>
      </c>
      <c r="H27" s="54" t="s">
        <v>156</v>
      </c>
      <c r="I27" s="53"/>
      <c r="J27" s="53"/>
      <c r="K27" s="53"/>
      <c r="L27" s="53"/>
    </row>
    <row r="28" spans="1:12" s="50" customFormat="1" ht="81.95" customHeight="1" x14ac:dyDescent="0.2">
      <c r="A28" s="53" t="s">
        <v>157</v>
      </c>
      <c r="B28" s="53" t="s">
        <v>95</v>
      </c>
      <c r="C28" s="53" t="s">
        <v>96</v>
      </c>
      <c r="D28" s="54">
        <v>15</v>
      </c>
      <c r="E28" s="53" t="s">
        <v>115</v>
      </c>
      <c r="F28" s="54" t="s">
        <v>158</v>
      </c>
      <c r="G28" s="54" t="s">
        <v>159</v>
      </c>
      <c r="H28" s="54" t="s">
        <v>160</v>
      </c>
      <c r="I28" s="53"/>
      <c r="J28" s="53"/>
      <c r="K28" s="53"/>
      <c r="L28" s="53"/>
    </row>
    <row r="29" spans="1:12" s="50" customFormat="1" ht="142.5" x14ac:dyDescent="0.2">
      <c r="A29" s="53" t="s">
        <v>161</v>
      </c>
      <c r="B29" s="53" t="s">
        <v>95</v>
      </c>
      <c r="C29" s="53" t="s">
        <v>96</v>
      </c>
      <c r="D29" s="54">
        <v>5</v>
      </c>
      <c r="E29" s="53" t="s">
        <v>134</v>
      </c>
      <c r="F29" s="54" t="s">
        <v>162</v>
      </c>
      <c r="G29" s="54" t="s">
        <v>163</v>
      </c>
      <c r="H29" s="54" t="s">
        <v>164</v>
      </c>
      <c r="I29" s="53"/>
      <c r="J29" s="53"/>
      <c r="K29" s="53"/>
      <c r="L29" s="53"/>
    </row>
    <row r="30" spans="1:12" s="50" customFormat="1" ht="114" customHeight="1" x14ac:dyDescent="0.2">
      <c r="A30" s="53" t="s">
        <v>165</v>
      </c>
      <c r="B30" s="53" t="s">
        <v>95</v>
      </c>
      <c r="C30" s="53" t="s">
        <v>96</v>
      </c>
      <c r="D30" s="54">
        <v>5</v>
      </c>
      <c r="E30" s="53" t="s">
        <v>134</v>
      </c>
      <c r="F30" s="54" t="s">
        <v>166</v>
      </c>
      <c r="G30" s="53" t="s">
        <v>167</v>
      </c>
      <c r="H30" s="54" t="s">
        <v>168</v>
      </c>
      <c r="I30" s="53"/>
      <c r="J30" s="53"/>
      <c r="K30" s="53"/>
      <c r="L30" s="53"/>
    </row>
    <row r="31" spans="1:12" s="50" customFormat="1" ht="102.95" customHeight="1" x14ac:dyDescent="0.2">
      <c r="A31" s="53" t="s">
        <v>169</v>
      </c>
      <c r="B31" s="53" t="s">
        <v>95</v>
      </c>
      <c r="C31" s="53" t="s">
        <v>96</v>
      </c>
      <c r="D31" s="54">
        <v>5</v>
      </c>
      <c r="E31" s="53" t="s">
        <v>134</v>
      </c>
      <c r="F31" s="54" t="s">
        <v>170</v>
      </c>
      <c r="G31" s="53" t="s">
        <v>171</v>
      </c>
      <c r="H31" s="54" t="s">
        <v>172</v>
      </c>
      <c r="I31" s="53"/>
      <c r="J31" s="53"/>
      <c r="K31" s="53"/>
      <c r="L31" s="53"/>
    </row>
    <row r="32" spans="1:12" s="50" customFormat="1" ht="90" customHeight="1" x14ac:dyDescent="0.2">
      <c r="A32" s="53" t="s">
        <v>173</v>
      </c>
      <c r="B32" s="53" t="s">
        <v>95</v>
      </c>
      <c r="C32" s="53" t="s">
        <v>96</v>
      </c>
      <c r="D32" s="54">
        <v>1</v>
      </c>
      <c r="E32" s="53" t="s">
        <v>97</v>
      </c>
      <c r="F32" s="53" t="s">
        <v>174</v>
      </c>
      <c r="G32" s="53" t="s">
        <v>175</v>
      </c>
      <c r="H32" s="54" t="s">
        <v>176</v>
      </c>
      <c r="I32" s="53"/>
      <c r="J32" s="53"/>
      <c r="K32" s="53"/>
      <c r="L32" s="53"/>
    </row>
    <row r="33" spans="1:12" s="50" customFormat="1" ht="92.85" customHeight="1" x14ac:dyDescent="0.2">
      <c r="A33" s="53" t="s">
        <v>177</v>
      </c>
      <c r="B33" s="53" t="s">
        <v>95</v>
      </c>
      <c r="C33" s="53" t="s">
        <v>96</v>
      </c>
      <c r="D33" s="54">
        <v>1</v>
      </c>
      <c r="E33" s="53" t="s">
        <v>134</v>
      </c>
      <c r="F33" s="53" t="s">
        <v>178</v>
      </c>
      <c r="G33" s="53" t="s">
        <v>179</v>
      </c>
      <c r="H33" s="54" t="s">
        <v>180</v>
      </c>
      <c r="I33" s="53"/>
      <c r="J33" s="53"/>
      <c r="K33" s="53"/>
      <c r="L33" s="53"/>
    </row>
    <row r="34" spans="1:12" s="50" customFormat="1" ht="108.75" customHeight="1" x14ac:dyDescent="0.2">
      <c r="A34" s="53" t="s">
        <v>181</v>
      </c>
      <c r="B34" s="53" t="s">
        <v>95</v>
      </c>
      <c r="C34" s="53" t="s">
        <v>96</v>
      </c>
      <c r="D34" s="54">
        <v>5</v>
      </c>
      <c r="E34" s="53" t="s">
        <v>134</v>
      </c>
      <c r="F34" s="53" t="s">
        <v>182</v>
      </c>
      <c r="G34" s="53" t="s">
        <v>183</v>
      </c>
      <c r="H34" s="54" t="s">
        <v>180</v>
      </c>
      <c r="I34" s="53"/>
      <c r="J34" s="53"/>
      <c r="K34" s="53"/>
      <c r="L34" s="53"/>
    </row>
    <row r="35" spans="1:12" s="50" customFormat="1" ht="108.75" customHeight="1" x14ac:dyDescent="0.2">
      <c r="A35" s="53" t="s">
        <v>184</v>
      </c>
      <c r="B35" s="53" t="s">
        <v>95</v>
      </c>
      <c r="C35" s="53" t="s">
        <v>2</v>
      </c>
      <c r="D35" s="54">
        <v>10</v>
      </c>
      <c r="E35" s="53" t="s">
        <v>115</v>
      </c>
      <c r="F35" s="53" t="s">
        <v>185</v>
      </c>
      <c r="G35" s="53" t="s">
        <v>186</v>
      </c>
      <c r="H35" s="54" t="s">
        <v>187</v>
      </c>
      <c r="I35" s="53"/>
      <c r="J35" s="53"/>
      <c r="K35" s="53"/>
      <c r="L35" s="53"/>
    </row>
    <row r="36" spans="1:12" s="50" customFormat="1" ht="108.75" customHeight="1" x14ac:dyDescent="0.2">
      <c r="A36" s="53" t="s">
        <v>188</v>
      </c>
      <c r="B36" s="53" t="s">
        <v>95</v>
      </c>
      <c r="C36" s="53" t="s">
        <v>2</v>
      </c>
      <c r="D36" s="54">
        <v>10</v>
      </c>
      <c r="E36" s="53" t="s">
        <v>115</v>
      </c>
      <c r="F36" s="53" t="s">
        <v>189</v>
      </c>
      <c r="G36" s="53" t="s">
        <v>186</v>
      </c>
      <c r="H36" s="54" t="s">
        <v>190</v>
      </c>
      <c r="I36" s="53"/>
      <c r="J36" s="53"/>
      <c r="K36" s="53"/>
      <c r="L36" s="53"/>
    </row>
    <row r="37" spans="1:12" s="50" customFormat="1" ht="74.25" customHeight="1" x14ac:dyDescent="0.2">
      <c r="A37" s="53" t="s">
        <v>191</v>
      </c>
      <c r="B37" s="53" t="s">
        <v>95</v>
      </c>
      <c r="C37" s="53" t="s">
        <v>2</v>
      </c>
      <c r="D37" s="54">
        <v>10</v>
      </c>
      <c r="E37" s="53" t="s">
        <v>115</v>
      </c>
      <c r="F37" s="53" t="s">
        <v>192</v>
      </c>
      <c r="G37" s="53" t="s">
        <v>186</v>
      </c>
      <c r="H37" s="54" t="s">
        <v>193</v>
      </c>
      <c r="I37" s="53"/>
      <c r="J37" s="53"/>
      <c r="K37" s="53"/>
      <c r="L37" s="53"/>
    </row>
    <row r="38" spans="1:12" s="50" customFormat="1" ht="142.5" x14ac:dyDescent="0.2">
      <c r="A38" s="53" t="s">
        <v>194</v>
      </c>
      <c r="B38" s="53" t="s">
        <v>95</v>
      </c>
      <c r="C38" s="53" t="s">
        <v>195</v>
      </c>
      <c r="D38" s="54">
        <v>23</v>
      </c>
      <c r="E38" s="53" t="s">
        <v>115</v>
      </c>
      <c r="F38" s="53" t="s">
        <v>196</v>
      </c>
      <c r="G38" s="57" t="s">
        <v>197</v>
      </c>
      <c r="H38" s="54" t="s">
        <v>198</v>
      </c>
      <c r="I38" s="53"/>
      <c r="J38" s="53"/>
      <c r="K38" s="53"/>
      <c r="L38" s="53"/>
    </row>
    <row r="39" spans="1:12" s="50" customFormat="1" ht="144" customHeight="1" x14ac:dyDescent="0.2">
      <c r="A39" s="53" t="s">
        <v>199</v>
      </c>
      <c r="B39" s="53" t="s">
        <v>95</v>
      </c>
      <c r="C39" s="53" t="s">
        <v>195</v>
      </c>
      <c r="D39" s="54">
        <v>23</v>
      </c>
      <c r="E39" s="53" t="s">
        <v>134</v>
      </c>
      <c r="F39" s="53" t="s">
        <v>200</v>
      </c>
      <c r="G39" s="57" t="s">
        <v>197</v>
      </c>
      <c r="H39" s="53" t="s">
        <v>201</v>
      </c>
      <c r="I39" s="53"/>
      <c r="J39" s="53"/>
      <c r="K39" s="53"/>
      <c r="L39" s="53"/>
    </row>
    <row r="40" spans="1:12" s="50" customFormat="1" ht="75.75" customHeight="1" x14ac:dyDescent="0.2">
      <c r="A40" s="53" t="s">
        <v>202</v>
      </c>
      <c r="B40" s="53" t="s">
        <v>95</v>
      </c>
      <c r="C40" s="53" t="s">
        <v>96</v>
      </c>
      <c r="D40" s="54">
        <v>30</v>
      </c>
      <c r="E40" s="53" t="s">
        <v>134</v>
      </c>
      <c r="F40" s="53" t="s">
        <v>203</v>
      </c>
      <c r="G40" s="57" t="s">
        <v>204</v>
      </c>
      <c r="H40" s="53" t="s">
        <v>482</v>
      </c>
      <c r="I40" s="53"/>
      <c r="J40" s="53"/>
      <c r="K40" s="53"/>
      <c r="L40" s="53"/>
    </row>
    <row r="41" spans="1:12" s="50" customFormat="1" ht="75.75" customHeight="1" x14ac:dyDescent="0.2">
      <c r="A41" s="53" t="s">
        <v>205</v>
      </c>
      <c r="B41" s="53" t="s">
        <v>95</v>
      </c>
      <c r="C41" s="58" t="s">
        <v>96</v>
      </c>
      <c r="D41" s="59">
        <v>30</v>
      </c>
      <c r="E41" s="53" t="s">
        <v>134</v>
      </c>
      <c r="F41" s="53" t="s">
        <v>206</v>
      </c>
      <c r="G41" s="53" t="s">
        <v>207</v>
      </c>
      <c r="H41" s="53" t="s">
        <v>208</v>
      </c>
      <c r="I41" s="53"/>
      <c r="J41" s="53"/>
      <c r="K41" s="53"/>
      <c r="L41" s="53"/>
    </row>
    <row r="42" spans="1:12" s="50" customFormat="1" ht="75.75" customHeight="1" x14ac:dyDescent="0.2">
      <c r="A42" s="53" t="s">
        <v>209</v>
      </c>
      <c r="B42" s="53" t="s">
        <v>95</v>
      </c>
      <c r="C42" s="58" t="s">
        <v>96</v>
      </c>
      <c r="D42" s="59">
        <v>30</v>
      </c>
      <c r="E42" s="53" t="s">
        <v>134</v>
      </c>
      <c r="F42" s="53" t="s">
        <v>206</v>
      </c>
      <c r="G42" s="53" t="s">
        <v>207</v>
      </c>
      <c r="H42" s="53" t="s">
        <v>208</v>
      </c>
      <c r="I42" s="53"/>
      <c r="J42" s="53"/>
      <c r="K42" s="53"/>
      <c r="L42" s="53"/>
    </row>
    <row r="43" spans="1:12" s="50" customFormat="1" ht="75.75" customHeight="1" x14ac:dyDescent="0.2">
      <c r="A43" s="53" t="s">
        <v>210</v>
      </c>
      <c r="B43" s="53" t="s">
        <v>95</v>
      </c>
      <c r="C43" s="58" t="s">
        <v>96</v>
      </c>
      <c r="D43" s="59">
        <v>30</v>
      </c>
      <c r="E43" s="53" t="s">
        <v>134</v>
      </c>
      <c r="F43" s="53" t="s">
        <v>206</v>
      </c>
      <c r="G43" s="53" t="s">
        <v>207</v>
      </c>
      <c r="H43" s="53" t="s">
        <v>208</v>
      </c>
      <c r="I43" s="53"/>
      <c r="J43" s="53"/>
      <c r="K43" s="53"/>
      <c r="L43" s="53"/>
    </row>
    <row r="44" spans="1:12" s="50" customFormat="1" ht="75.75" customHeight="1" x14ac:dyDescent="0.2">
      <c r="A44" s="53" t="s">
        <v>211</v>
      </c>
      <c r="B44" s="53" t="s">
        <v>95</v>
      </c>
      <c r="C44" s="58" t="s">
        <v>96</v>
      </c>
      <c r="D44" s="59">
        <v>30</v>
      </c>
      <c r="E44" s="53" t="s">
        <v>134</v>
      </c>
      <c r="F44" s="53" t="s">
        <v>206</v>
      </c>
      <c r="G44" s="53" t="s">
        <v>207</v>
      </c>
      <c r="H44" s="53" t="s">
        <v>208</v>
      </c>
      <c r="I44" s="53"/>
      <c r="J44" s="53"/>
      <c r="K44" s="53"/>
      <c r="L44" s="53"/>
    </row>
    <row r="45" spans="1:12" s="50" customFormat="1" ht="75.75" customHeight="1" x14ac:dyDescent="0.2">
      <c r="A45" s="53" t="s">
        <v>212</v>
      </c>
      <c r="B45" s="53" t="s">
        <v>95</v>
      </c>
      <c r="C45" s="58" t="s">
        <v>96</v>
      </c>
      <c r="D45" s="59">
        <v>30</v>
      </c>
      <c r="E45" s="53" t="s">
        <v>134</v>
      </c>
      <c r="F45" s="53" t="s">
        <v>206</v>
      </c>
      <c r="G45" s="53" t="s">
        <v>207</v>
      </c>
      <c r="H45" s="53" t="s">
        <v>208</v>
      </c>
      <c r="I45" s="53"/>
      <c r="J45" s="53"/>
      <c r="K45" s="53"/>
      <c r="L45" s="53"/>
    </row>
    <row r="46" spans="1:12" s="50" customFormat="1" ht="85.5" x14ac:dyDescent="0.2">
      <c r="A46" s="53" t="s">
        <v>94</v>
      </c>
      <c r="B46" s="53" t="s">
        <v>213</v>
      </c>
      <c r="C46" s="53" t="s">
        <v>96</v>
      </c>
      <c r="D46" s="54">
        <v>1</v>
      </c>
      <c r="E46" s="53" t="s">
        <v>115</v>
      </c>
      <c r="F46" s="53" t="s">
        <v>214</v>
      </c>
      <c r="G46" s="53" t="s">
        <v>215</v>
      </c>
      <c r="H46" s="54" t="s">
        <v>216</v>
      </c>
      <c r="I46" s="53"/>
      <c r="J46" s="53"/>
      <c r="K46" s="53"/>
      <c r="L46" s="53"/>
    </row>
    <row r="47" spans="1:12" s="50" customFormat="1" ht="85.5" x14ac:dyDescent="0.2">
      <c r="A47" s="60" t="s">
        <v>217</v>
      </c>
      <c r="B47" s="54" t="s">
        <v>213</v>
      </c>
      <c r="C47" s="60" t="s">
        <v>96</v>
      </c>
      <c r="D47" s="61">
        <v>12</v>
      </c>
      <c r="E47" s="61" t="s">
        <v>115</v>
      </c>
      <c r="F47" s="60" t="s">
        <v>218</v>
      </c>
      <c r="G47" s="61" t="s">
        <v>219</v>
      </c>
      <c r="H47" s="60" t="s">
        <v>220</v>
      </c>
      <c r="I47" s="53"/>
      <c r="J47" s="53"/>
      <c r="K47" s="53"/>
      <c r="L47" s="53"/>
    </row>
    <row r="48" spans="1:12" s="50" customFormat="1" ht="57" x14ac:dyDescent="0.2">
      <c r="A48" s="53" t="s">
        <v>21</v>
      </c>
      <c r="B48" s="53" t="s">
        <v>213</v>
      </c>
      <c r="C48" s="53" t="s">
        <v>96</v>
      </c>
      <c r="D48" s="54">
        <v>30</v>
      </c>
      <c r="E48" s="53" t="s">
        <v>134</v>
      </c>
      <c r="F48" s="53" t="s">
        <v>221</v>
      </c>
      <c r="G48" s="53" t="s">
        <v>222</v>
      </c>
      <c r="H48" s="54" t="s">
        <v>223</v>
      </c>
      <c r="I48" s="53"/>
      <c r="J48" s="53"/>
      <c r="K48" s="53"/>
      <c r="L48" s="53"/>
    </row>
    <row r="49" spans="1:12" s="50" customFormat="1" ht="57" x14ac:dyDescent="0.2">
      <c r="A49" s="53" t="s">
        <v>224</v>
      </c>
      <c r="B49" s="53" t="s">
        <v>213</v>
      </c>
      <c r="C49" s="53" t="s">
        <v>96</v>
      </c>
      <c r="D49" s="54">
        <v>10</v>
      </c>
      <c r="E49" s="53" t="s">
        <v>134</v>
      </c>
      <c r="F49" s="53" t="s">
        <v>225</v>
      </c>
      <c r="G49" s="53" t="s">
        <v>226</v>
      </c>
      <c r="H49" s="54" t="s">
        <v>223</v>
      </c>
      <c r="I49" s="53"/>
      <c r="J49" s="53"/>
      <c r="K49" s="53"/>
      <c r="L49" s="53"/>
    </row>
    <row r="50" spans="1:12" s="50" customFormat="1" ht="156.75" x14ac:dyDescent="0.2">
      <c r="A50" s="53" t="s">
        <v>227</v>
      </c>
      <c r="B50" s="53" t="s">
        <v>213</v>
      </c>
      <c r="C50" s="53" t="s">
        <v>96</v>
      </c>
      <c r="D50" s="54">
        <v>15</v>
      </c>
      <c r="E50" s="53" t="s">
        <v>134</v>
      </c>
      <c r="F50" s="53" t="s">
        <v>228</v>
      </c>
      <c r="G50" s="53" t="s">
        <v>229</v>
      </c>
      <c r="H50" s="54" t="s">
        <v>230</v>
      </c>
      <c r="I50" s="53"/>
      <c r="J50" s="53"/>
      <c r="K50" s="53"/>
      <c r="L50" s="53"/>
    </row>
    <row r="51" spans="1:12" s="50" customFormat="1" ht="114" x14ac:dyDescent="0.2">
      <c r="A51" s="53" t="s">
        <v>231</v>
      </c>
      <c r="B51" s="53" t="s">
        <v>213</v>
      </c>
      <c r="C51" s="53" t="s">
        <v>2</v>
      </c>
      <c r="D51" s="54">
        <v>10</v>
      </c>
      <c r="E51" s="53" t="s">
        <v>115</v>
      </c>
      <c r="F51" s="53" t="s">
        <v>232</v>
      </c>
      <c r="G51" s="53" t="s">
        <v>186</v>
      </c>
      <c r="H51" s="54" t="s">
        <v>233</v>
      </c>
      <c r="I51" s="53"/>
      <c r="J51" s="53"/>
      <c r="K51" s="53"/>
      <c r="L51" s="53"/>
    </row>
    <row r="52" spans="1:12" s="50" customFormat="1" ht="128.25" x14ac:dyDescent="0.2">
      <c r="A52" s="53" t="s">
        <v>234</v>
      </c>
      <c r="B52" s="53" t="s">
        <v>213</v>
      </c>
      <c r="C52" s="53" t="s">
        <v>96</v>
      </c>
      <c r="D52" s="54">
        <v>5</v>
      </c>
      <c r="E52" s="53" t="s">
        <v>134</v>
      </c>
      <c r="F52" s="53" t="s">
        <v>235</v>
      </c>
      <c r="G52" s="53" t="s">
        <v>236</v>
      </c>
      <c r="H52" s="54" t="s">
        <v>237</v>
      </c>
      <c r="I52" s="53"/>
      <c r="J52" s="53"/>
      <c r="K52" s="53"/>
      <c r="L52" s="53"/>
    </row>
    <row r="53" spans="1:12" s="50" customFormat="1" ht="142.5" x14ac:dyDescent="0.2">
      <c r="A53" s="53" t="s">
        <v>238</v>
      </c>
      <c r="B53" s="53" t="s">
        <v>213</v>
      </c>
      <c r="C53" s="53" t="s">
        <v>96</v>
      </c>
      <c r="D53" s="54">
        <v>10</v>
      </c>
      <c r="E53" s="53" t="s">
        <v>115</v>
      </c>
      <c r="F53" s="54" t="s">
        <v>239</v>
      </c>
      <c r="G53" s="53" t="s">
        <v>240</v>
      </c>
      <c r="H53" s="54" t="s">
        <v>241</v>
      </c>
      <c r="I53" s="53"/>
      <c r="J53" s="53"/>
      <c r="K53" s="53"/>
      <c r="L53" s="53"/>
    </row>
    <row r="54" spans="1:12" s="50" customFormat="1" ht="128.25" x14ac:dyDescent="0.2">
      <c r="A54" s="53" t="s">
        <v>242</v>
      </c>
      <c r="B54" s="53" t="s">
        <v>213</v>
      </c>
      <c r="C54" s="53" t="s">
        <v>96</v>
      </c>
      <c r="D54" s="54">
        <v>50</v>
      </c>
      <c r="E54" s="53" t="s">
        <v>134</v>
      </c>
      <c r="F54" s="53" t="s">
        <v>206</v>
      </c>
      <c r="G54" s="53" t="s">
        <v>207</v>
      </c>
      <c r="H54" s="54" t="s">
        <v>480</v>
      </c>
      <c r="I54" s="53"/>
      <c r="J54" s="53"/>
      <c r="K54" s="53"/>
      <c r="L54" s="53"/>
    </row>
    <row r="55" spans="1:12" s="50" customFormat="1" ht="57" x14ac:dyDescent="0.2">
      <c r="A55" s="53" t="s">
        <v>243</v>
      </c>
      <c r="B55" s="53" t="s">
        <v>213</v>
      </c>
      <c r="C55" s="53" t="s">
        <v>96</v>
      </c>
      <c r="D55" s="54">
        <v>60</v>
      </c>
      <c r="E55" s="53" t="s">
        <v>134</v>
      </c>
      <c r="F55" s="53" t="s">
        <v>244</v>
      </c>
      <c r="G55" s="53" t="s">
        <v>245</v>
      </c>
      <c r="H55" s="54" t="s">
        <v>246</v>
      </c>
      <c r="I55" s="53"/>
      <c r="J55" s="53"/>
      <c r="K55" s="53"/>
      <c r="L55" s="53"/>
    </row>
    <row r="56" spans="1:12" s="50" customFormat="1" ht="57" x14ac:dyDescent="0.2">
      <c r="A56" s="53" t="s">
        <v>247</v>
      </c>
      <c r="B56" s="53" t="s">
        <v>213</v>
      </c>
      <c r="C56" s="53" t="s">
        <v>96</v>
      </c>
      <c r="D56" s="54">
        <v>20</v>
      </c>
      <c r="E56" s="53" t="s">
        <v>134</v>
      </c>
      <c r="F56" s="53" t="s">
        <v>248</v>
      </c>
      <c r="G56" s="53" t="s">
        <v>249</v>
      </c>
      <c r="H56" s="54" t="s">
        <v>246</v>
      </c>
      <c r="I56" s="53"/>
      <c r="J56" s="53"/>
      <c r="K56" s="53"/>
      <c r="L56" s="53"/>
    </row>
    <row r="57" spans="1:12" s="50" customFormat="1" ht="57" x14ac:dyDescent="0.2">
      <c r="A57" s="53" t="s">
        <v>250</v>
      </c>
      <c r="B57" s="53" t="s">
        <v>213</v>
      </c>
      <c r="C57" s="53" t="s">
        <v>96</v>
      </c>
      <c r="D57" s="54">
        <v>30</v>
      </c>
      <c r="E57" s="53" t="s">
        <v>134</v>
      </c>
      <c r="F57" s="53" t="s">
        <v>251</v>
      </c>
      <c r="G57" s="53" t="s">
        <v>252</v>
      </c>
      <c r="H57" s="54" t="s">
        <v>253</v>
      </c>
      <c r="I57" s="53"/>
      <c r="J57" s="53"/>
      <c r="K57" s="53"/>
      <c r="L57" s="53"/>
    </row>
    <row r="58" spans="1:12" s="50" customFormat="1" ht="185.25" x14ac:dyDescent="0.2">
      <c r="A58" s="53" t="s">
        <v>254</v>
      </c>
      <c r="B58" s="53" t="s">
        <v>213</v>
      </c>
      <c r="C58" s="53" t="s">
        <v>2</v>
      </c>
      <c r="D58" s="54">
        <v>10</v>
      </c>
      <c r="E58" s="53" t="s">
        <v>115</v>
      </c>
      <c r="F58" s="53" t="s">
        <v>255</v>
      </c>
      <c r="G58" s="53" t="s">
        <v>186</v>
      </c>
      <c r="H58" s="54" t="s">
        <v>256</v>
      </c>
      <c r="I58" s="53"/>
      <c r="J58" s="53"/>
      <c r="K58" s="53"/>
      <c r="L58" s="53"/>
    </row>
    <row r="59" spans="1:12" s="50" customFormat="1" ht="128.25" x14ac:dyDescent="0.2">
      <c r="A59" s="53" t="s">
        <v>257</v>
      </c>
      <c r="B59" s="53" t="s">
        <v>213</v>
      </c>
      <c r="C59" s="53" t="s">
        <v>96</v>
      </c>
      <c r="D59" s="54">
        <v>11</v>
      </c>
      <c r="E59" s="53" t="s">
        <v>115</v>
      </c>
      <c r="F59" s="53" t="s">
        <v>258</v>
      </c>
      <c r="G59" s="53" t="s">
        <v>259</v>
      </c>
      <c r="H59" s="54" t="s">
        <v>260</v>
      </c>
      <c r="I59" s="53"/>
      <c r="J59" s="53"/>
      <c r="K59" s="53"/>
      <c r="L59" s="53"/>
    </row>
    <row r="60" spans="1:12" s="50" customFormat="1" ht="156.75" x14ac:dyDescent="0.2">
      <c r="A60" s="53" t="s">
        <v>261</v>
      </c>
      <c r="B60" s="53" t="s">
        <v>213</v>
      </c>
      <c r="C60" s="53" t="s">
        <v>96</v>
      </c>
      <c r="D60" s="54">
        <v>10</v>
      </c>
      <c r="E60" s="53" t="s">
        <v>115</v>
      </c>
      <c r="F60" s="53" t="s">
        <v>262</v>
      </c>
      <c r="G60" s="53" t="s">
        <v>263</v>
      </c>
      <c r="H60" s="54" t="s">
        <v>264</v>
      </c>
      <c r="I60" s="53"/>
      <c r="J60" s="53"/>
      <c r="K60" s="53"/>
      <c r="L60" s="53"/>
    </row>
    <row r="61" spans="1:12" s="50" customFormat="1" ht="73.5" customHeight="1" x14ac:dyDescent="0.2">
      <c r="A61" s="61" t="s">
        <v>265</v>
      </c>
      <c r="B61" s="53" t="s">
        <v>213</v>
      </c>
      <c r="C61" s="61" t="s">
        <v>96</v>
      </c>
      <c r="D61" s="61">
        <v>10</v>
      </c>
      <c r="E61" s="61" t="s">
        <v>134</v>
      </c>
      <c r="F61" s="60" t="s">
        <v>266</v>
      </c>
      <c r="G61" s="54" t="s">
        <v>267</v>
      </c>
      <c r="H61" s="54" t="s">
        <v>268</v>
      </c>
      <c r="I61" s="53"/>
      <c r="J61" s="53"/>
      <c r="K61" s="53"/>
      <c r="L61" s="53"/>
    </row>
    <row r="62" spans="1:12" s="50" customFormat="1" ht="71.25" x14ac:dyDescent="0.2">
      <c r="A62" s="53" t="s">
        <v>269</v>
      </c>
      <c r="B62" s="53" t="s">
        <v>213</v>
      </c>
      <c r="C62" s="53" t="s">
        <v>96</v>
      </c>
      <c r="D62" s="54">
        <v>18</v>
      </c>
      <c r="E62" s="53" t="s">
        <v>134</v>
      </c>
      <c r="F62" s="53" t="s">
        <v>270</v>
      </c>
      <c r="G62" s="53" t="s">
        <v>271</v>
      </c>
      <c r="H62" s="54" t="s">
        <v>272</v>
      </c>
      <c r="I62" s="53"/>
      <c r="J62" s="53"/>
      <c r="K62" s="53"/>
      <c r="L62" s="53"/>
    </row>
    <row r="63" spans="1:12" s="50" customFormat="1" ht="114" x14ac:dyDescent="0.2">
      <c r="A63" s="53" t="s">
        <v>273</v>
      </c>
      <c r="B63" s="53" t="s">
        <v>213</v>
      </c>
      <c r="C63" s="53" t="s">
        <v>96</v>
      </c>
      <c r="D63" s="54">
        <v>50</v>
      </c>
      <c r="E63" s="53" t="s">
        <v>115</v>
      </c>
      <c r="F63" s="54" t="s">
        <v>274</v>
      </c>
      <c r="G63" s="53" t="s">
        <v>275</v>
      </c>
      <c r="H63" s="54" t="s">
        <v>276</v>
      </c>
      <c r="I63" s="53"/>
      <c r="J63" s="53"/>
      <c r="K63" s="53"/>
      <c r="L63" s="53"/>
    </row>
    <row r="64" spans="1:12" s="50" customFormat="1" ht="114" x14ac:dyDescent="0.2">
      <c r="A64" s="53" t="s">
        <v>277</v>
      </c>
      <c r="B64" s="53" t="s">
        <v>213</v>
      </c>
      <c r="C64" s="53" t="s">
        <v>96</v>
      </c>
      <c r="D64" s="54">
        <v>50</v>
      </c>
      <c r="E64" s="53" t="s">
        <v>115</v>
      </c>
      <c r="F64" s="54" t="s">
        <v>278</v>
      </c>
      <c r="G64" s="53" t="s">
        <v>279</v>
      </c>
      <c r="H64" s="54" t="s">
        <v>276</v>
      </c>
      <c r="I64" s="53"/>
      <c r="J64" s="53"/>
      <c r="K64" s="53"/>
      <c r="L64" s="53"/>
    </row>
    <row r="65" spans="1:12" s="50" customFormat="1" ht="114" x14ac:dyDescent="0.2">
      <c r="A65" s="53" t="s">
        <v>280</v>
      </c>
      <c r="B65" s="53" t="s">
        <v>213</v>
      </c>
      <c r="C65" s="53" t="s">
        <v>114</v>
      </c>
      <c r="D65" s="54">
        <v>18</v>
      </c>
      <c r="E65" s="53" t="s">
        <v>115</v>
      </c>
      <c r="F65" s="54" t="s">
        <v>281</v>
      </c>
      <c r="G65" s="53" t="s">
        <v>282</v>
      </c>
      <c r="H65" s="54" t="s">
        <v>276</v>
      </c>
      <c r="I65" s="53"/>
      <c r="J65" s="53"/>
      <c r="K65" s="53"/>
      <c r="L65" s="53"/>
    </row>
    <row r="66" spans="1:12" s="50" customFormat="1" ht="114" x14ac:dyDescent="0.2">
      <c r="A66" s="53" t="s">
        <v>283</v>
      </c>
      <c r="B66" s="53" t="s">
        <v>213</v>
      </c>
      <c r="C66" s="53" t="s">
        <v>96</v>
      </c>
      <c r="D66" s="54">
        <v>3</v>
      </c>
      <c r="E66" s="53" t="s">
        <v>115</v>
      </c>
      <c r="F66" s="54" t="s">
        <v>284</v>
      </c>
      <c r="G66" s="53" t="s">
        <v>285</v>
      </c>
      <c r="H66" s="54" t="s">
        <v>276</v>
      </c>
      <c r="I66" s="53"/>
      <c r="J66" s="53"/>
      <c r="K66" s="53"/>
      <c r="L66" s="53"/>
    </row>
    <row r="67" spans="1:12" s="50" customFormat="1" ht="71.25" x14ac:dyDescent="0.2">
      <c r="A67" s="53" t="s">
        <v>286</v>
      </c>
      <c r="B67" s="53" t="s">
        <v>213</v>
      </c>
      <c r="C67" s="53" t="s">
        <v>114</v>
      </c>
      <c r="D67" s="54">
        <v>7</v>
      </c>
      <c r="E67" s="53" t="s">
        <v>134</v>
      </c>
      <c r="F67" s="53" t="s">
        <v>287</v>
      </c>
      <c r="G67" s="53" t="s">
        <v>288</v>
      </c>
      <c r="H67" s="54" t="s">
        <v>289</v>
      </c>
      <c r="I67" s="53"/>
      <c r="J67" s="53"/>
      <c r="K67" s="53"/>
      <c r="L67" s="53"/>
    </row>
    <row r="68" spans="1:12" s="50" customFormat="1" ht="85.5" x14ac:dyDescent="0.2">
      <c r="A68" s="53" t="s">
        <v>290</v>
      </c>
      <c r="B68" s="53" t="s">
        <v>213</v>
      </c>
      <c r="C68" s="53" t="s">
        <v>114</v>
      </c>
      <c r="D68" s="54">
        <v>8</v>
      </c>
      <c r="E68" s="53" t="s">
        <v>134</v>
      </c>
      <c r="F68" s="54" t="s">
        <v>291</v>
      </c>
      <c r="G68" s="53" t="s">
        <v>292</v>
      </c>
      <c r="H68" s="54" t="s">
        <v>289</v>
      </c>
      <c r="I68" s="53"/>
      <c r="J68" s="53"/>
      <c r="K68" s="53"/>
      <c r="L68" s="53"/>
    </row>
    <row r="69" spans="1:12" s="50" customFormat="1" ht="73.5" customHeight="1" x14ac:dyDescent="0.2">
      <c r="A69" s="53" t="s">
        <v>293</v>
      </c>
      <c r="B69" s="53" t="s">
        <v>213</v>
      </c>
      <c r="C69" s="53" t="s">
        <v>96</v>
      </c>
      <c r="D69" s="54">
        <v>2</v>
      </c>
      <c r="E69" s="53" t="s">
        <v>134</v>
      </c>
      <c r="F69" s="54" t="s">
        <v>294</v>
      </c>
      <c r="G69" s="53" t="s">
        <v>295</v>
      </c>
      <c r="H69" s="54" t="s">
        <v>289</v>
      </c>
      <c r="I69" s="53"/>
      <c r="J69" s="53"/>
      <c r="K69" s="53"/>
      <c r="L69" s="53"/>
    </row>
    <row r="70" spans="1:12" s="50" customFormat="1" ht="70.5" customHeight="1" x14ac:dyDescent="0.2">
      <c r="A70" s="53" t="s">
        <v>296</v>
      </c>
      <c r="B70" s="53" t="s">
        <v>213</v>
      </c>
      <c r="C70" s="53" t="s">
        <v>96</v>
      </c>
      <c r="D70" s="54">
        <v>2</v>
      </c>
      <c r="E70" s="53" t="s">
        <v>134</v>
      </c>
      <c r="F70" s="54" t="s">
        <v>297</v>
      </c>
      <c r="G70" s="53" t="s">
        <v>298</v>
      </c>
      <c r="H70" s="54" t="s">
        <v>289</v>
      </c>
      <c r="I70" s="53"/>
      <c r="J70" s="53"/>
      <c r="K70" s="53"/>
      <c r="L70" s="53"/>
    </row>
    <row r="71" spans="1:12" s="50" customFormat="1" ht="128.25" x14ac:dyDescent="0.2">
      <c r="A71" s="53" t="s">
        <v>299</v>
      </c>
      <c r="B71" s="53" t="s">
        <v>213</v>
      </c>
      <c r="C71" s="53" t="s">
        <v>96</v>
      </c>
      <c r="D71" s="54">
        <v>1</v>
      </c>
      <c r="E71" s="53" t="s">
        <v>134</v>
      </c>
      <c r="F71" s="53" t="s">
        <v>300</v>
      </c>
      <c r="G71" s="53" t="s">
        <v>175</v>
      </c>
      <c r="H71" s="54" t="s">
        <v>301</v>
      </c>
      <c r="I71" s="53"/>
      <c r="J71" s="53"/>
      <c r="K71" s="53"/>
      <c r="L71" s="53"/>
    </row>
    <row r="72" spans="1:12" s="50" customFormat="1" ht="128.25" x14ac:dyDescent="0.2">
      <c r="A72" s="53" t="s">
        <v>302</v>
      </c>
      <c r="B72" s="53" t="s">
        <v>213</v>
      </c>
      <c r="C72" s="53" t="s">
        <v>96</v>
      </c>
      <c r="D72" s="54">
        <v>10</v>
      </c>
      <c r="E72" s="53" t="s">
        <v>134</v>
      </c>
      <c r="F72" s="53" t="s">
        <v>303</v>
      </c>
      <c r="G72" s="53" t="s">
        <v>304</v>
      </c>
      <c r="H72" s="54" t="s">
        <v>305</v>
      </c>
      <c r="I72" s="53"/>
      <c r="J72" s="53"/>
      <c r="K72" s="53"/>
      <c r="L72" s="53"/>
    </row>
    <row r="73" spans="1:12" s="50" customFormat="1" ht="156.75" x14ac:dyDescent="0.2">
      <c r="A73" s="53" t="s">
        <v>306</v>
      </c>
      <c r="B73" s="53" t="s">
        <v>213</v>
      </c>
      <c r="C73" s="53" t="s">
        <v>96</v>
      </c>
      <c r="D73" s="54">
        <v>1</v>
      </c>
      <c r="E73" s="53" t="s">
        <v>115</v>
      </c>
      <c r="F73" s="53" t="s">
        <v>307</v>
      </c>
      <c r="G73" s="53" t="s">
        <v>308</v>
      </c>
      <c r="H73" s="54" t="s">
        <v>309</v>
      </c>
      <c r="I73" s="53"/>
      <c r="J73" s="53"/>
      <c r="K73" s="53"/>
      <c r="L73" s="53"/>
    </row>
    <row r="74" spans="1:12" s="50" customFormat="1" ht="228" x14ac:dyDescent="0.2">
      <c r="A74" s="53" t="s">
        <v>310</v>
      </c>
      <c r="B74" s="53" t="s">
        <v>213</v>
      </c>
      <c r="C74" s="53" t="s">
        <v>96</v>
      </c>
      <c r="D74" s="54">
        <v>1</v>
      </c>
      <c r="E74" s="60" t="s">
        <v>115</v>
      </c>
      <c r="F74" s="53" t="s">
        <v>311</v>
      </c>
      <c r="G74" s="58" t="s">
        <v>312</v>
      </c>
      <c r="H74" s="70" t="s">
        <v>313</v>
      </c>
      <c r="I74" s="53"/>
      <c r="J74" s="53"/>
      <c r="K74" s="53"/>
      <c r="L74" s="53"/>
    </row>
    <row r="75" spans="1:12" s="50" customFormat="1" ht="99.75" x14ac:dyDescent="0.2">
      <c r="A75" s="53" t="s">
        <v>314</v>
      </c>
      <c r="B75" s="53" t="s">
        <v>213</v>
      </c>
      <c r="C75" s="53" t="s">
        <v>96</v>
      </c>
      <c r="D75" s="54">
        <v>30</v>
      </c>
      <c r="E75" s="53" t="s">
        <v>134</v>
      </c>
      <c r="F75" s="53" t="s">
        <v>315</v>
      </c>
      <c r="G75" s="53" t="s">
        <v>316</v>
      </c>
      <c r="H75" s="54" t="s">
        <v>317</v>
      </c>
      <c r="I75" s="53"/>
      <c r="J75" s="53"/>
      <c r="K75" s="53"/>
      <c r="L75" s="53"/>
    </row>
    <row r="76" spans="1:12" s="50" customFormat="1" ht="57" x14ac:dyDescent="0.2">
      <c r="A76" s="53" t="s">
        <v>318</v>
      </c>
      <c r="B76" s="53" t="s">
        <v>213</v>
      </c>
      <c r="C76" s="53" t="s">
        <v>96</v>
      </c>
      <c r="D76" s="54">
        <v>1</v>
      </c>
      <c r="E76" s="53" t="s">
        <v>134</v>
      </c>
      <c r="F76" s="53" t="s">
        <v>319</v>
      </c>
      <c r="G76" s="53" t="s">
        <v>175</v>
      </c>
      <c r="H76" s="54" t="s">
        <v>317</v>
      </c>
      <c r="I76" s="53"/>
      <c r="J76" s="53"/>
      <c r="K76" s="53"/>
      <c r="L76" s="53"/>
    </row>
    <row r="77" spans="1:12" s="50" customFormat="1" ht="57" x14ac:dyDescent="0.2">
      <c r="A77" s="53" t="s">
        <v>320</v>
      </c>
      <c r="B77" s="53" t="s">
        <v>213</v>
      </c>
      <c r="C77" s="53" t="s">
        <v>96</v>
      </c>
      <c r="D77" s="54">
        <v>1</v>
      </c>
      <c r="E77" s="53" t="s">
        <v>134</v>
      </c>
      <c r="F77" s="53" t="s">
        <v>321</v>
      </c>
      <c r="G77" s="53" t="s">
        <v>322</v>
      </c>
      <c r="H77" s="54" t="s">
        <v>246</v>
      </c>
      <c r="I77" s="53"/>
      <c r="J77" s="53"/>
      <c r="K77" s="53"/>
      <c r="L77" s="53"/>
    </row>
    <row r="78" spans="1:12" s="50" customFormat="1" ht="77.45" customHeight="1" x14ac:dyDescent="0.2">
      <c r="A78" s="53" t="s">
        <v>323</v>
      </c>
      <c r="B78" s="53" t="s">
        <v>213</v>
      </c>
      <c r="C78" s="53" t="s">
        <v>96</v>
      </c>
      <c r="D78" s="54">
        <v>10</v>
      </c>
      <c r="E78" s="53" t="s">
        <v>134</v>
      </c>
      <c r="F78" s="53" t="s">
        <v>324</v>
      </c>
      <c r="G78" s="53" t="s">
        <v>325</v>
      </c>
      <c r="H78" s="54" t="s">
        <v>253</v>
      </c>
      <c r="I78" s="53"/>
      <c r="J78" s="53"/>
      <c r="K78" s="53"/>
      <c r="L78" s="53"/>
    </row>
    <row r="79" spans="1:12" s="50" customFormat="1" ht="137.25" customHeight="1" x14ac:dyDescent="0.2">
      <c r="A79" s="53" t="s">
        <v>326</v>
      </c>
      <c r="B79" s="53" t="s">
        <v>213</v>
      </c>
      <c r="C79" s="53" t="s">
        <v>96</v>
      </c>
      <c r="D79" s="54">
        <v>30</v>
      </c>
      <c r="E79" s="53" t="s">
        <v>134</v>
      </c>
      <c r="F79" s="53" t="s">
        <v>206</v>
      </c>
      <c r="G79" s="53" t="s">
        <v>207</v>
      </c>
      <c r="H79" s="54" t="s">
        <v>480</v>
      </c>
      <c r="I79" s="53"/>
      <c r="J79" s="53"/>
      <c r="K79" s="53"/>
      <c r="L79" s="53"/>
    </row>
    <row r="80" spans="1:12" s="50" customFormat="1" ht="57" x14ac:dyDescent="0.2">
      <c r="A80" s="53" t="s">
        <v>327</v>
      </c>
      <c r="B80" s="53" t="s">
        <v>213</v>
      </c>
      <c r="C80" s="53" t="s">
        <v>96</v>
      </c>
      <c r="D80" s="54">
        <v>1</v>
      </c>
      <c r="E80" s="53" t="s">
        <v>134</v>
      </c>
      <c r="F80" s="53" t="s">
        <v>328</v>
      </c>
      <c r="G80" s="53" t="s">
        <v>175</v>
      </c>
      <c r="H80" s="54" t="s">
        <v>246</v>
      </c>
      <c r="I80" s="53"/>
      <c r="J80" s="53"/>
      <c r="K80" s="53"/>
      <c r="L80" s="53"/>
    </row>
    <row r="81" spans="1:12" s="50" customFormat="1" ht="370.5" x14ac:dyDescent="0.2">
      <c r="A81" s="61" t="s">
        <v>329</v>
      </c>
      <c r="B81" s="54" t="s">
        <v>213</v>
      </c>
      <c r="C81" s="61" t="s">
        <v>96</v>
      </c>
      <c r="D81" s="61">
        <v>10</v>
      </c>
      <c r="E81" s="61" t="s">
        <v>134</v>
      </c>
      <c r="F81" s="61" t="s">
        <v>484</v>
      </c>
      <c r="G81" s="54" t="s">
        <v>483</v>
      </c>
      <c r="H81" s="54" t="s">
        <v>485</v>
      </c>
      <c r="I81" s="53"/>
      <c r="J81" s="53"/>
      <c r="K81" s="53"/>
      <c r="L81" s="53"/>
    </row>
    <row r="82" spans="1:12" s="50" customFormat="1" ht="71.25" x14ac:dyDescent="0.2">
      <c r="A82" s="53" t="s">
        <v>330</v>
      </c>
      <c r="B82" s="53" t="s">
        <v>213</v>
      </c>
      <c r="C82" s="53" t="s">
        <v>331</v>
      </c>
      <c r="D82" s="54">
        <v>8529</v>
      </c>
      <c r="E82" s="53" t="s">
        <v>134</v>
      </c>
      <c r="F82" s="53" t="s">
        <v>332</v>
      </c>
      <c r="G82" s="53" t="s">
        <v>333</v>
      </c>
      <c r="H82" s="54" t="s">
        <v>289</v>
      </c>
      <c r="I82" s="53"/>
      <c r="J82" s="53"/>
      <c r="K82" s="53"/>
      <c r="L82" s="53"/>
    </row>
    <row r="83" spans="1:12" s="50" customFormat="1" ht="71.25" x14ac:dyDescent="0.2">
      <c r="A83" s="53" t="s">
        <v>205</v>
      </c>
      <c r="B83" s="53" t="s">
        <v>213</v>
      </c>
      <c r="C83" s="58" t="s">
        <v>96</v>
      </c>
      <c r="D83" s="59">
        <v>30</v>
      </c>
      <c r="E83" s="53" t="s">
        <v>134</v>
      </c>
      <c r="F83" s="53" t="s">
        <v>206</v>
      </c>
      <c r="G83" s="53" t="s">
        <v>207</v>
      </c>
      <c r="H83" s="53" t="s">
        <v>208</v>
      </c>
      <c r="I83" s="53"/>
      <c r="J83" s="53"/>
      <c r="K83" s="53"/>
      <c r="L83" s="53"/>
    </row>
    <row r="84" spans="1:12" s="50" customFormat="1" ht="71.25" x14ac:dyDescent="0.2">
      <c r="A84" s="53" t="s">
        <v>209</v>
      </c>
      <c r="B84" s="53" t="s">
        <v>213</v>
      </c>
      <c r="C84" s="58" t="s">
        <v>96</v>
      </c>
      <c r="D84" s="59">
        <v>30</v>
      </c>
      <c r="E84" s="53" t="s">
        <v>134</v>
      </c>
      <c r="F84" s="53" t="s">
        <v>206</v>
      </c>
      <c r="G84" s="53" t="s">
        <v>207</v>
      </c>
      <c r="H84" s="53" t="s">
        <v>208</v>
      </c>
      <c r="I84" s="53"/>
      <c r="J84" s="53"/>
      <c r="K84" s="53"/>
      <c r="L84" s="53"/>
    </row>
    <row r="85" spans="1:12" s="50" customFormat="1" ht="71.25" x14ac:dyDescent="0.2">
      <c r="A85" s="53" t="s">
        <v>210</v>
      </c>
      <c r="B85" s="53" t="s">
        <v>213</v>
      </c>
      <c r="C85" s="58" t="s">
        <v>96</v>
      </c>
      <c r="D85" s="59">
        <v>30</v>
      </c>
      <c r="E85" s="53" t="s">
        <v>134</v>
      </c>
      <c r="F85" s="53" t="s">
        <v>206</v>
      </c>
      <c r="G85" s="53" t="s">
        <v>207</v>
      </c>
      <c r="H85" s="53" t="s">
        <v>208</v>
      </c>
      <c r="I85" s="53"/>
      <c r="J85" s="53"/>
      <c r="K85" s="53"/>
      <c r="L85" s="53"/>
    </row>
    <row r="86" spans="1:12" s="50" customFormat="1" ht="71.25" x14ac:dyDescent="0.2">
      <c r="A86" s="53" t="s">
        <v>211</v>
      </c>
      <c r="B86" s="53" t="s">
        <v>213</v>
      </c>
      <c r="C86" s="58" t="s">
        <v>96</v>
      </c>
      <c r="D86" s="59">
        <v>30</v>
      </c>
      <c r="E86" s="53" t="s">
        <v>134</v>
      </c>
      <c r="F86" s="53" t="s">
        <v>206</v>
      </c>
      <c r="G86" s="53" t="s">
        <v>207</v>
      </c>
      <c r="H86" s="53" t="s">
        <v>208</v>
      </c>
      <c r="I86" s="53"/>
      <c r="J86" s="53"/>
      <c r="K86" s="53"/>
      <c r="L86" s="53"/>
    </row>
    <row r="87" spans="1:12" s="50" customFormat="1" ht="71.25" x14ac:dyDescent="0.2">
      <c r="A87" s="53" t="s">
        <v>212</v>
      </c>
      <c r="B87" s="53" t="s">
        <v>213</v>
      </c>
      <c r="C87" s="58" t="s">
        <v>96</v>
      </c>
      <c r="D87" s="59">
        <v>30</v>
      </c>
      <c r="E87" s="53" t="s">
        <v>134</v>
      </c>
      <c r="F87" s="53" t="s">
        <v>206</v>
      </c>
      <c r="G87" s="53" t="s">
        <v>207</v>
      </c>
      <c r="H87" s="53" t="s">
        <v>208</v>
      </c>
      <c r="I87" s="53"/>
      <c r="J87" s="53"/>
      <c r="K87" s="53"/>
      <c r="L87" s="53"/>
    </row>
    <row r="88" spans="1:12" s="50" customFormat="1" ht="85.5" x14ac:dyDescent="0.2">
      <c r="A88" s="53" t="s">
        <v>94</v>
      </c>
      <c r="B88" s="53" t="s">
        <v>334</v>
      </c>
      <c r="C88" s="53" t="s">
        <v>96</v>
      </c>
      <c r="D88" s="54">
        <v>1</v>
      </c>
      <c r="E88" s="53" t="s">
        <v>115</v>
      </c>
      <c r="F88" s="53" t="s">
        <v>335</v>
      </c>
      <c r="G88" s="53" t="s">
        <v>336</v>
      </c>
      <c r="H88" s="54" t="s">
        <v>337</v>
      </c>
      <c r="I88" s="53"/>
      <c r="J88" s="53"/>
      <c r="K88" s="53"/>
      <c r="L88" s="53"/>
    </row>
    <row r="89" spans="1:12" s="50" customFormat="1" ht="57" x14ac:dyDescent="0.2">
      <c r="A89" s="53" t="s">
        <v>338</v>
      </c>
      <c r="B89" s="53" t="s">
        <v>334</v>
      </c>
      <c r="C89" s="53" t="s">
        <v>96</v>
      </c>
      <c r="D89" s="54">
        <v>15</v>
      </c>
      <c r="E89" s="53" t="s">
        <v>134</v>
      </c>
      <c r="F89" s="54" t="s">
        <v>339</v>
      </c>
      <c r="G89" s="53" t="s">
        <v>340</v>
      </c>
      <c r="H89" s="54" t="s">
        <v>253</v>
      </c>
      <c r="I89" s="53"/>
      <c r="J89" s="53"/>
      <c r="K89" s="53"/>
      <c r="L89" s="53"/>
    </row>
    <row r="90" spans="1:12" s="50" customFormat="1" ht="114" x14ac:dyDescent="0.2">
      <c r="A90" s="53" t="s">
        <v>341</v>
      </c>
      <c r="B90" s="53" t="s">
        <v>334</v>
      </c>
      <c r="C90" s="53" t="s">
        <v>114</v>
      </c>
      <c r="D90" s="54">
        <v>13</v>
      </c>
      <c r="E90" s="53" t="s">
        <v>134</v>
      </c>
      <c r="F90" s="54" t="s">
        <v>342</v>
      </c>
      <c r="G90" s="53" t="s">
        <v>343</v>
      </c>
      <c r="H90" s="54" t="s">
        <v>246</v>
      </c>
      <c r="I90" s="53"/>
      <c r="J90" s="53"/>
      <c r="K90" s="53"/>
      <c r="L90" s="53"/>
    </row>
    <row r="91" spans="1:12" s="50" customFormat="1" ht="99.75" x14ac:dyDescent="0.2">
      <c r="A91" s="53" t="s">
        <v>344</v>
      </c>
      <c r="B91" s="53" t="s">
        <v>334</v>
      </c>
      <c r="C91" s="53" t="s">
        <v>96</v>
      </c>
      <c r="D91" s="54">
        <v>3</v>
      </c>
      <c r="E91" s="53" t="s">
        <v>134</v>
      </c>
      <c r="F91" s="54" t="s">
        <v>345</v>
      </c>
      <c r="G91" s="53" t="s">
        <v>346</v>
      </c>
      <c r="H91" s="54" t="s">
        <v>347</v>
      </c>
      <c r="I91" s="53"/>
      <c r="J91" s="53"/>
      <c r="K91" s="53"/>
      <c r="L91" s="53"/>
    </row>
    <row r="92" spans="1:12" s="50" customFormat="1" ht="114" x14ac:dyDescent="0.2">
      <c r="A92" s="53" t="s">
        <v>348</v>
      </c>
      <c r="B92" s="53" t="s">
        <v>334</v>
      </c>
      <c r="C92" s="53" t="s">
        <v>114</v>
      </c>
      <c r="D92" s="54">
        <v>13</v>
      </c>
      <c r="E92" s="53" t="s">
        <v>134</v>
      </c>
      <c r="F92" s="54" t="s">
        <v>349</v>
      </c>
      <c r="G92" s="53" t="s">
        <v>350</v>
      </c>
      <c r="H92" s="54" t="s">
        <v>351</v>
      </c>
      <c r="I92" s="53"/>
      <c r="J92" s="53"/>
      <c r="K92" s="53"/>
      <c r="L92" s="53"/>
    </row>
    <row r="93" spans="1:12" s="50" customFormat="1" ht="99.75" x14ac:dyDescent="0.2">
      <c r="A93" s="53" t="s">
        <v>352</v>
      </c>
      <c r="B93" s="53" t="s">
        <v>334</v>
      </c>
      <c r="C93" s="53" t="s">
        <v>96</v>
      </c>
      <c r="D93" s="54">
        <v>3</v>
      </c>
      <c r="E93" s="53" t="s">
        <v>134</v>
      </c>
      <c r="F93" s="54" t="s">
        <v>353</v>
      </c>
      <c r="G93" s="53" t="s">
        <v>354</v>
      </c>
      <c r="H93" s="54" t="s">
        <v>355</v>
      </c>
      <c r="I93" s="53"/>
      <c r="J93" s="53"/>
      <c r="K93" s="53"/>
      <c r="L93" s="53"/>
    </row>
    <row r="94" spans="1:12" s="50" customFormat="1" ht="71.25" x14ac:dyDescent="0.2">
      <c r="A94" s="53" t="s">
        <v>356</v>
      </c>
      <c r="B94" s="53" t="s">
        <v>334</v>
      </c>
      <c r="C94" s="53" t="s">
        <v>114</v>
      </c>
      <c r="D94" s="54">
        <v>13</v>
      </c>
      <c r="E94" s="53" t="s">
        <v>134</v>
      </c>
      <c r="F94" s="54" t="s">
        <v>357</v>
      </c>
      <c r="G94" s="53" t="s">
        <v>358</v>
      </c>
      <c r="H94" s="54" t="s">
        <v>359</v>
      </c>
      <c r="I94" s="53"/>
      <c r="J94" s="53"/>
      <c r="K94" s="53"/>
      <c r="L94" s="53"/>
    </row>
    <row r="95" spans="1:12" s="50" customFormat="1" ht="99.75" x14ac:dyDescent="0.2">
      <c r="A95" s="53" t="s">
        <v>360</v>
      </c>
      <c r="B95" s="53" t="s">
        <v>334</v>
      </c>
      <c r="C95" s="53" t="s">
        <v>96</v>
      </c>
      <c r="D95" s="54">
        <v>3</v>
      </c>
      <c r="E95" s="53" t="s">
        <v>134</v>
      </c>
      <c r="F95" s="54" t="s">
        <v>361</v>
      </c>
      <c r="G95" s="53" t="s">
        <v>354</v>
      </c>
      <c r="H95" s="54" t="s">
        <v>355</v>
      </c>
      <c r="I95" s="53"/>
      <c r="J95" s="53"/>
      <c r="K95" s="53"/>
      <c r="L95" s="53"/>
    </row>
    <row r="96" spans="1:12" s="50" customFormat="1" ht="114" x14ac:dyDescent="0.2">
      <c r="A96" s="53" t="s">
        <v>362</v>
      </c>
      <c r="B96" s="53" t="s">
        <v>334</v>
      </c>
      <c r="C96" s="53" t="s">
        <v>114</v>
      </c>
      <c r="D96" s="54">
        <v>13</v>
      </c>
      <c r="E96" s="53" t="s">
        <v>134</v>
      </c>
      <c r="F96" s="54" t="s">
        <v>363</v>
      </c>
      <c r="G96" s="53" t="s">
        <v>364</v>
      </c>
      <c r="H96" s="54" t="s">
        <v>246</v>
      </c>
      <c r="I96" s="53"/>
      <c r="J96" s="53"/>
      <c r="K96" s="53"/>
      <c r="L96" s="53"/>
    </row>
    <row r="97" spans="1:12" s="50" customFormat="1" ht="99.75" x14ac:dyDescent="0.2">
      <c r="A97" s="53" t="s">
        <v>365</v>
      </c>
      <c r="B97" s="53" t="s">
        <v>334</v>
      </c>
      <c r="C97" s="53" t="s">
        <v>96</v>
      </c>
      <c r="D97" s="54">
        <v>3</v>
      </c>
      <c r="E97" s="53" t="s">
        <v>134</v>
      </c>
      <c r="F97" s="54" t="s">
        <v>366</v>
      </c>
      <c r="G97" s="53" t="s">
        <v>354</v>
      </c>
      <c r="H97" s="54" t="s">
        <v>355</v>
      </c>
      <c r="I97" s="53"/>
      <c r="J97" s="53"/>
      <c r="K97" s="53"/>
      <c r="L97" s="53"/>
    </row>
    <row r="98" spans="1:12" s="50" customFormat="1" ht="114" x14ac:dyDescent="0.2">
      <c r="A98" s="53" t="s">
        <v>367</v>
      </c>
      <c r="B98" s="53" t="s">
        <v>334</v>
      </c>
      <c r="C98" s="53" t="s">
        <v>114</v>
      </c>
      <c r="D98" s="54">
        <v>13</v>
      </c>
      <c r="E98" s="53" t="s">
        <v>134</v>
      </c>
      <c r="F98" s="54" t="s">
        <v>368</v>
      </c>
      <c r="G98" s="53" t="s">
        <v>369</v>
      </c>
      <c r="H98" s="54" t="s">
        <v>359</v>
      </c>
      <c r="I98" s="53"/>
      <c r="J98" s="53"/>
      <c r="K98" s="53"/>
      <c r="L98" s="53"/>
    </row>
    <row r="99" spans="1:12" s="50" customFormat="1" ht="99.75" x14ac:dyDescent="0.2">
      <c r="A99" s="53" t="s">
        <v>370</v>
      </c>
      <c r="B99" s="53" t="s">
        <v>334</v>
      </c>
      <c r="C99" s="53" t="s">
        <v>96</v>
      </c>
      <c r="D99" s="54">
        <v>3</v>
      </c>
      <c r="E99" s="53" t="s">
        <v>134</v>
      </c>
      <c r="F99" s="54" t="s">
        <v>371</v>
      </c>
      <c r="G99" s="53" t="s">
        <v>372</v>
      </c>
      <c r="H99" s="54" t="s">
        <v>373</v>
      </c>
      <c r="I99" s="53"/>
      <c r="J99" s="53"/>
      <c r="K99" s="53"/>
      <c r="L99" s="53"/>
    </row>
    <row r="100" spans="1:12" s="50" customFormat="1" ht="71.25" x14ac:dyDescent="0.2">
      <c r="A100" s="53" t="s">
        <v>374</v>
      </c>
      <c r="B100" s="53" t="s">
        <v>334</v>
      </c>
      <c r="C100" s="53" t="s">
        <v>96</v>
      </c>
      <c r="D100" s="54">
        <v>50</v>
      </c>
      <c r="E100" s="53" t="s">
        <v>134</v>
      </c>
      <c r="F100" s="53" t="s">
        <v>375</v>
      </c>
      <c r="G100" s="53" t="s">
        <v>376</v>
      </c>
      <c r="H100" s="54" t="s">
        <v>246</v>
      </c>
      <c r="I100" s="53"/>
      <c r="J100" s="53"/>
      <c r="K100" s="53"/>
      <c r="L100" s="53"/>
    </row>
    <row r="101" spans="1:12" s="50" customFormat="1" ht="57" x14ac:dyDescent="0.2">
      <c r="A101" s="53" t="s">
        <v>377</v>
      </c>
      <c r="B101" s="53" t="s">
        <v>334</v>
      </c>
      <c r="C101" s="53" t="s">
        <v>96</v>
      </c>
      <c r="D101" s="54">
        <v>25</v>
      </c>
      <c r="E101" s="53" t="s">
        <v>134</v>
      </c>
      <c r="F101" s="53" t="s">
        <v>378</v>
      </c>
      <c r="G101" s="53" t="s">
        <v>379</v>
      </c>
      <c r="H101" s="54" t="s">
        <v>253</v>
      </c>
      <c r="I101" s="53"/>
      <c r="J101" s="53"/>
      <c r="K101" s="53"/>
      <c r="L101" s="53"/>
    </row>
    <row r="102" spans="1:12" s="50" customFormat="1" ht="60" customHeight="1" x14ac:dyDescent="0.2">
      <c r="A102" s="53" t="s">
        <v>380</v>
      </c>
      <c r="B102" s="53" t="s">
        <v>334</v>
      </c>
      <c r="C102" s="53" t="s">
        <v>2</v>
      </c>
      <c r="D102" s="54">
        <v>10</v>
      </c>
      <c r="E102" s="53" t="s">
        <v>134</v>
      </c>
      <c r="F102" s="53" t="s">
        <v>381</v>
      </c>
      <c r="G102" s="53" t="s">
        <v>186</v>
      </c>
      <c r="H102" s="54" t="s">
        <v>382</v>
      </c>
      <c r="I102" s="53"/>
      <c r="J102" s="53"/>
      <c r="K102" s="53"/>
      <c r="L102" s="53"/>
    </row>
    <row r="103" spans="1:12" s="50" customFormat="1" ht="85.5" x14ac:dyDescent="0.2">
      <c r="A103" s="53" t="s">
        <v>383</v>
      </c>
      <c r="B103" s="53" t="s">
        <v>334</v>
      </c>
      <c r="C103" s="53" t="s">
        <v>2</v>
      </c>
      <c r="D103" s="54">
        <v>10</v>
      </c>
      <c r="E103" s="53" t="s">
        <v>134</v>
      </c>
      <c r="F103" s="53" t="s">
        <v>384</v>
      </c>
      <c r="G103" s="53" t="s">
        <v>385</v>
      </c>
      <c r="H103" s="54" t="s">
        <v>382</v>
      </c>
      <c r="I103" s="53"/>
      <c r="J103" s="53"/>
      <c r="K103" s="53"/>
      <c r="L103" s="53"/>
    </row>
    <row r="104" spans="1:12" s="50" customFormat="1" ht="71.25" x14ac:dyDescent="0.2">
      <c r="A104" s="53" t="s">
        <v>386</v>
      </c>
      <c r="B104" s="53" t="s">
        <v>334</v>
      </c>
      <c r="C104" s="53" t="s">
        <v>96</v>
      </c>
      <c r="D104" s="54">
        <v>50</v>
      </c>
      <c r="E104" s="53" t="s">
        <v>134</v>
      </c>
      <c r="F104" s="53" t="s">
        <v>387</v>
      </c>
      <c r="G104" s="53" t="s">
        <v>388</v>
      </c>
      <c r="H104" s="54" t="s">
        <v>253</v>
      </c>
      <c r="I104" s="53"/>
      <c r="J104" s="53"/>
      <c r="K104" s="53"/>
      <c r="L104" s="53"/>
    </row>
    <row r="105" spans="1:12" s="50" customFormat="1" ht="85.5" x14ac:dyDescent="0.2">
      <c r="A105" s="53" t="s">
        <v>389</v>
      </c>
      <c r="B105" s="53" t="s">
        <v>334</v>
      </c>
      <c r="C105" s="53" t="s">
        <v>2</v>
      </c>
      <c r="D105" s="54">
        <v>10</v>
      </c>
      <c r="E105" s="53" t="s">
        <v>134</v>
      </c>
      <c r="F105" s="53" t="s">
        <v>390</v>
      </c>
      <c r="G105" s="53" t="s">
        <v>186</v>
      </c>
      <c r="H105" s="54" t="s">
        <v>391</v>
      </c>
      <c r="I105" s="53"/>
      <c r="J105" s="53"/>
      <c r="K105" s="53"/>
      <c r="L105" s="53"/>
    </row>
    <row r="106" spans="1:12" s="50" customFormat="1" ht="154.35" customHeight="1" x14ac:dyDescent="0.2">
      <c r="A106" s="53" t="s">
        <v>392</v>
      </c>
      <c r="B106" s="53" t="s">
        <v>334</v>
      </c>
      <c r="C106" s="53" t="s">
        <v>96</v>
      </c>
      <c r="D106" s="54">
        <v>1</v>
      </c>
      <c r="E106" s="53" t="s">
        <v>115</v>
      </c>
      <c r="F106" s="53" t="s">
        <v>393</v>
      </c>
      <c r="G106" s="53" t="s">
        <v>394</v>
      </c>
      <c r="H106" s="54" t="s">
        <v>395</v>
      </c>
      <c r="I106" s="53"/>
      <c r="J106" s="53"/>
      <c r="K106" s="53"/>
      <c r="L106" s="53"/>
    </row>
    <row r="107" spans="1:12" s="50" customFormat="1" ht="128.25" x14ac:dyDescent="0.2">
      <c r="A107" s="53" t="s">
        <v>396</v>
      </c>
      <c r="B107" s="53" t="s">
        <v>334</v>
      </c>
      <c r="C107" s="53" t="s">
        <v>96</v>
      </c>
      <c r="D107" s="54">
        <v>10</v>
      </c>
      <c r="E107" s="53" t="s">
        <v>134</v>
      </c>
      <c r="F107" s="53" t="s">
        <v>397</v>
      </c>
      <c r="G107" s="53" t="s">
        <v>398</v>
      </c>
      <c r="H107" s="54" t="s">
        <v>399</v>
      </c>
      <c r="I107" s="53"/>
      <c r="J107" s="53"/>
      <c r="K107" s="53"/>
      <c r="L107" s="53"/>
    </row>
    <row r="108" spans="1:12" s="50" customFormat="1" ht="57" x14ac:dyDescent="0.2">
      <c r="A108" s="53" t="s">
        <v>400</v>
      </c>
      <c r="B108" s="53" t="s">
        <v>334</v>
      </c>
      <c r="C108" s="53" t="s">
        <v>96</v>
      </c>
      <c r="D108" s="54">
        <v>30</v>
      </c>
      <c r="E108" s="53" t="s">
        <v>134</v>
      </c>
      <c r="F108" s="53" t="s">
        <v>401</v>
      </c>
      <c r="G108" s="53" t="s">
        <v>402</v>
      </c>
      <c r="H108" s="54" t="s">
        <v>253</v>
      </c>
      <c r="I108" s="53"/>
      <c r="J108" s="53"/>
      <c r="K108" s="53"/>
      <c r="L108" s="53"/>
    </row>
    <row r="109" spans="1:12" s="50" customFormat="1" ht="57" x14ac:dyDescent="0.2">
      <c r="A109" s="53" t="s">
        <v>403</v>
      </c>
      <c r="B109" s="53" t="s">
        <v>334</v>
      </c>
      <c r="C109" s="53" t="s">
        <v>114</v>
      </c>
      <c r="D109" s="54">
        <v>5</v>
      </c>
      <c r="E109" s="53" t="s">
        <v>134</v>
      </c>
      <c r="F109" s="53" t="s">
        <v>404</v>
      </c>
      <c r="G109" s="54" t="s">
        <v>405</v>
      </c>
      <c r="H109" s="54" t="s">
        <v>253</v>
      </c>
      <c r="I109" s="53"/>
      <c r="J109" s="53"/>
      <c r="K109" s="53"/>
      <c r="L109" s="53"/>
    </row>
    <row r="110" spans="1:12" s="50" customFormat="1" ht="57" x14ac:dyDescent="0.2">
      <c r="A110" s="53" t="s">
        <v>406</v>
      </c>
      <c r="B110" s="53" t="s">
        <v>334</v>
      </c>
      <c r="C110" s="53" t="s">
        <v>96</v>
      </c>
      <c r="D110" s="54">
        <v>50</v>
      </c>
      <c r="E110" s="53" t="s">
        <v>134</v>
      </c>
      <c r="F110" s="53" t="s">
        <v>407</v>
      </c>
      <c r="G110" s="53" t="s">
        <v>408</v>
      </c>
      <c r="H110" s="54" t="s">
        <v>409</v>
      </c>
      <c r="I110" s="53"/>
      <c r="J110" s="53"/>
      <c r="K110" s="53"/>
      <c r="L110" s="53"/>
    </row>
    <row r="111" spans="1:12" s="50" customFormat="1" ht="71.25" x14ac:dyDescent="0.2">
      <c r="A111" s="53" t="s">
        <v>205</v>
      </c>
      <c r="B111" s="53" t="s">
        <v>334</v>
      </c>
      <c r="C111" s="58" t="s">
        <v>96</v>
      </c>
      <c r="D111" s="59">
        <v>30</v>
      </c>
      <c r="E111" s="53" t="s">
        <v>134</v>
      </c>
      <c r="F111" s="53" t="s">
        <v>206</v>
      </c>
      <c r="G111" s="53" t="s">
        <v>207</v>
      </c>
      <c r="H111" s="53" t="s">
        <v>208</v>
      </c>
      <c r="I111" s="53"/>
      <c r="J111" s="53"/>
      <c r="K111" s="53"/>
      <c r="L111" s="53"/>
    </row>
    <row r="112" spans="1:12" s="50" customFormat="1" ht="71.25" x14ac:dyDescent="0.2">
      <c r="A112" s="53" t="s">
        <v>209</v>
      </c>
      <c r="B112" s="53" t="s">
        <v>334</v>
      </c>
      <c r="C112" s="58" t="s">
        <v>96</v>
      </c>
      <c r="D112" s="59">
        <v>30</v>
      </c>
      <c r="E112" s="53" t="s">
        <v>134</v>
      </c>
      <c r="F112" s="53" t="s">
        <v>206</v>
      </c>
      <c r="G112" s="53" t="s">
        <v>207</v>
      </c>
      <c r="H112" s="53" t="s">
        <v>208</v>
      </c>
      <c r="I112" s="53"/>
      <c r="J112" s="53"/>
      <c r="K112" s="53"/>
      <c r="L112" s="53"/>
    </row>
    <row r="113" spans="1:12" s="50" customFormat="1" ht="71.25" x14ac:dyDescent="0.2">
      <c r="A113" s="53" t="s">
        <v>210</v>
      </c>
      <c r="B113" s="53" t="s">
        <v>334</v>
      </c>
      <c r="C113" s="58" t="s">
        <v>96</v>
      </c>
      <c r="D113" s="59">
        <v>30</v>
      </c>
      <c r="E113" s="53" t="s">
        <v>134</v>
      </c>
      <c r="F113" s="53" t="s">
        <v>206</v>
      </c>
      <c r="G113" s="53" t="s">
        <v>207</v>
      </c>
      <c r="H113" s="53" t="s">
        <v>208</v>
      </c>
      <c r="I113" s="53"/>
      <c r="J113" s="53"/>
      <c r="K113" s="53"/>
      <c r="L113" s="53"/>
    </row>
    <row r="114" spans="1:12" s="50" customFormat="1" ht="71.25" x14ac:dyDescent="0.2">
      <c r="A114" s="53" t="s">
        <v>211</v>
      </c>
      <c r="B114" s="53" t="s">
        <v>334</v>
      </c>
      <c r="C114" s="58" t="s">
        <v>96</v>
      </c>
      <c r="D114" s="59">
        <v>30</v>
      </c>
      <c r="E114" s="53" t="s">
        <v>134</v>
      </c>
      <c r="F114" s="53" t="s">
        <v>206</v>
      </c>
      <c r="G114" s="53" t="s">
        <v>207</v>
      </c>
      <c r="H114" s="53" t="s">
        <v>208</v>
      </c>
      <c r="I114" s="53"/>
      <c r="J114" s="53"/>
      <c r="K114" s="53"/>
      <c r="L114" s="53"/>
    </row>
    <row r="115" spans="1:12" s="50" customFormat="1" ht="71.25" x14ac:dyDescent="0.2">
      <c r="A115" s="53" t="s">
        <v>212</v>
      </c>
      <c r="B115" s="53" t="s">
        <v>334</v>
      </c>
      <c r="C115" s="58" t="s">
        <v>96</v>
      </c>
      <c r="D115" s="59">
        <v>30</v>
      </c>
      <c r="E115" s="53" t="s">
        <v>134</v>
      </c>
      <c r="F115" s="53" t="s">
        <v>206</v>
      </c>
      <c r="G115" s="53" t="s">
        <v>207</v>
      </c>
      <c r="H115" s="53" t="s">
        <v>208</v>
      </c>
      <c r="I115" s="53"/>
      <c r="J115" s="53"/>
      <c r="K115" s="53"/>
      <c r="L115" s="53"/>
    </row>
    <row r="116" spans="1:12" s="50" customFormat="1" ht="85.5" x14ac:dyDescent="0.2">
      <c r="A116" s="53" t="s">
        <v>94</v>
      </c>
      <c r="B116" s="53" t="s">
        <v>410</v>
      </c>
      <c r="C116" s="53" t="s">
        <v>96</v>
      </c>
      <c r="D116" s="54">
        <v>1</v>
      </c>
      <c r="E116" s="53" t="s">
        <v>115</v>
      </c>
      <c r="F116" s="53" t="s">
        <v>411</v>
      </c>
      <c r="G116" s="53" t="s">
        <v>412</v>
      </c>
      <c r="H116" s="54" t="s">
        <v>413</v>
      </c>
      <c r="I116" s="53"/>
      <c r="J116" s="53"/>
      <c r="K116" s="53"/>
      <c r="L116" s="53"/>
    </row>
    <row r="117" spans="1:12" s="50" customFormat="1" ht="114" x14ac:dyDescent="0.2">
      <c r="A117" s="53" t="s">
        <v>414</v>
      </c>
      <c r="B117" s="53" t="s">
        <v>410</v>
      </c>
      <c r="C117" s="53" t="s">
        <v>2</v>
      </c>
      <c r="D117" s="54">
        <v>10</v>
      </c>
      <c r="E117" s="53" t="s">
        <v>115</v>
      </c>
      <c r="F117" s="53" t="s">
        <v>415</v>
      </c>
      <c r="G117" s="53" t="s">
        <v>416</v>
      </c>
      <c r="H117" s="54" t="s">
        <v>417</v>
      </c>
      <c r="I117" s="53"/>
      <c r="J117" s="53"/>
      <c r="K117" s="53"/>
      <c r="L117" s="53"/>
    </row>
    <row r="118" spans="1:12" s="50" customFormat="1" ht="85.5" x14ac:dyDescent="0.2">
      <c r="A118" s="53" t="s">
        <v>418</v>
      </c>
      <c r="B118" s="53" t="s">
        <v>410</v>
      </c>
      <c r="C118" s="53" t="s">
        <v>96</v>
      </c>
      <c r="D118" s="54">
        <v>50</v>
      </c>
      <c r="E118" s="53" t="s">
        <v>115</v>
      </c>
      <c r="F118" s="53" t="s">
        <v>419</v>
      </c>
      <c r="G118" s="53" t="s">
        <v>420</v>
      </c>
      <c r="H118" s="54" t="s">
        <v>421</v>
      </c>
      <c r="I118" s="53"/>
      <c r="J118" s="53"/>
      <c r="K118" s="53"/>
      <c r="L118" s="53"/>
    </row>
    <row r="119" spans="1:12" s="50" customFormat="1" ht="85.5" x14ac:dyDescent="0.2">
      <c r="A119" s="53" t="s">
        <v>422</v>
      </c>
      <c r="B119" s="53" t="s">
        <v>410</v>
      </c>
      <c r="C119" s="53" t="s">
        <v>2</v>
      </c>
      <c r="D119" s="54">
        <v>10</v>
      </c>
      <c r="E119" s="53" t="s">
        <v>134</v>
      </c>
      <c r="F119" s="53" t="s">
        <v>423</v>
      </c>
      <c r="G119" s="53" t="s">
        <v>186</v>
      </c>
      <c r="H119" s="54" t="s">
        <v>424</v>
      </c>
      <c r="I119" s="53"/>
      <c r="J119" s="53"/>
      <c r="K119" s="53"/>
      <c r="L119" s="53"/>
    </row>
    <row r="120" spans="1:12" ht="57" x14ac:dyDescent="0.2">
      <c r="A120" s="55" t="s">
        <v>425</v>
      </c>
      <c r="B120" s="53" t="s">
        <v>410</v>
      </c>
      <c r="C120" s="53" t="s">
        <v>96</v>
      </c>
      <c r="D120" s="55">
        <v>4</v>
      </c>
      <c r="E120" s="48" t="s">
        <v>134</v>
      </c>
      <c r="F120" s="53" t="s">
        <v>426</v>
      </c>
      <c r="G120" s="53" t="s">
        <v>175</v>
      </c>
      <c r="H120" s="54" t="s">
        <v>427</v>
      </c>
      <c r="I120" s="48"/>
      <c r="J120" s="48"/>
      <c r="K120" s="48"/>
      <c r="L120" s="48"/>
    </row>
    <row r="121" spans="1:12" ht="142.5" x14ac:dyDescent="0.2">
      <c r="A121" s="55" t="s">
        <v>428</v>
      </c>
      <c r="B121" s="53" t="s">
        <v>410</v>
      </c>
      <c r="C121" s="48" t="s">
        <v>195</v>
      </c>
      <c r="D121" s="55">
        <v>21</v>
      </c>
      <c r="E121" s="48" t="s">
        <v>134</v>
      </c>
      <c r="F121" s="53" t="s">
        <v>429</v>
      </c>
      <c r="G121" s="53" t="s">
        <v>430</v>
      </c>
      <c r="H121" s="54" t="s">
        <v>427</v>
      </c>
      <c r="I121" s="48"/>
      <c r="J121" s="48"/>
      <c r="K121" s="48"/>
      <c r="L121" s="48"/>
    </row>
    <row r="122" spans="1:12" ht="142.5" x14ac:dyDescent="0.2">
      <c r="A122" s="55" t="s">
        <v>431</v>
      </c>
      <c r="B122" s="53" t="s">
        <v>410</v>
      </c>
      <c r="C122" s="48" t="s">
        <v>195</v>
      </c>
      <c r="D122" s="55">
        <v>21</v>
      </c>
      <c r="E122" s="48" t="s">
        <v>134</v>
      </c>
      <c r="F122" s="53" t="s">
        <v>432</v>
      </c>
      <c r="G122" s="53" t="s">
        <v>433</v>
      </c>
      <c r="H122" s="54" t="s">
        <v>427</v>
      </c>
      <c r="I122" s="48"/>
      <c r="J122" s="48"/>
      <c r="K122" s="48"/>
      <c r="L122" s="48"/>
    </row>
    <row r="123" spans="1:12" s="50" customFormat="1" ht="114" x14ac:dyDescent="0.2">
      <c r="A123" s="48" t="s">
        <v>434</v>
      </c>
      <c r="B123" s="53" t="s">
        <v>410</v>
      </c>
      <c r="C123" s="53" t="s">
        <v>2</v>
      </c>
      <c r="D123" s="54">
        <v>10</v>
      </c>
      <c r="E123" s="53" t="s">
        <v>115</v>
      </c>
      <c r="F123" s="53" t="s">
        <v>435</v>
      </c>
      <c r="G123" s="53" t="s">
        <v>416</v>
      </c>
      <c r="H123" s="54" t="s">
        <v>436</v>
      </c>
      <c r="I123" s="53"/>
      <c r="J123" s="53"/>
      <c r="K123" s="53"/>
      <c r="L123" s="53"/>
    </row>
    <row r="124" spans="1:12" s="50" customFormat="1" ht="85.5" x14ac:dyDescent="0.2">
      <c r="A124" s="53" t="s">
        <v>437</v>
      </c>
      <c r="B124" s="53" t="s">
        <v>410</v>
      </c>
      <c r="C124" s="53" t="s">
        <v>96</v>
      </c>
      <c r="D124" s="54">
        <v>20</v>
      </c>
      <c r="E124" s="53" t="s">
        <v>115</v>
      </c>
      <c r="F124" s="53" t="s">
        <v>437</v>
      </c>
      <c r="G124" s="53" t="s">
        <v>438</v>
      </c>
      <c r="H124" s="54" t="s">
        <v>439</v>
      </c>
      <c r="I124" s="53"/>
      <c r="J124" s="53"/>
      <c r="K124" s="53"/>
      <c r="L124" s="53"/>
    </row>
    <row r="125" spans="1:12" s="50" customFormat="1" ht="146.25" customHeight="1" x14ac:dyDescent="0.2">
      <c r="A125" s="53" t="s">
        <v>440</v>
      </c>
      <c r="B125" s="53" t="s">
        <v>410</v>
      </c>
      <c r="C125" s="53" t="s">
        <v>195</v>
      </c>
      <c r="D125" s="54">
        <v>11</v>
      </c>
      <c r="E125" s="53" t="s">
        <v>134</v>
      </c>
      <c r="F125" s="53" t="s">
        <v>441</v>
      </c>
      <c r="G125" s="53" t="s">
        <v>442</v>
      </c>
      <c r="H125" s="54" t="s">
        <v>253</v>
      </c>
      <c r="I125" s="53"/>
      <c r="J125" s="53"/>
      <c r="K125" s="53"/>
      <c r="L125" s="53"/>
    </row>
    <row r="126" spans="1:12" ht="57" x14ac:dyDescent="0.2">
      <c r="A126" s="55" t="s">
        <v>443</v>
      </c>
      <c r="B126" s="53" t="s">
        <v>410</v>
      </c>
      <c r="C126" s="53" t="s">
        <v>96</v>
      </c>
      <c r="D126" s="55">
        <v>4</v>
      </c>
      <c r="E126" s="48" t="s">
        <v>134</v>
      </c>
      <c r="F126" s="53" t="s">
        <v>444</v>
      </c>
      <c r="G126" s="53" t="s">
        <v>175</v>
      </c>
      <c r="H126" s="54" t="s">
        <v>253</v>
      </c>
      <c r="I126" s="48"/>
      <c r="J126" s="48"/>
      <c r="K126" s="48"/>
      <c r="L126" s="48"/>
    </row>
    <row r="127" spans="1:12" s="50" customFormat="1" ht="71.25" x14ac:dyDescent="0.2">
      <c r="A127" s="54" t="s">
        <v>445</v>
      </c>
      <c r="B127" s="53" t="s">
        <v>410</v>
      </c>
      <c r="C127" s="53" t="s">
        <v>96</v>
      </c>
      <c r="D127" s="54">
        <v>4</v>
      </c>
      <c r="E127" s="53" t="s">
        <v>134</v>
      </c>
      <c r="F127" s="53" t="s">
        <v>446</v>
      </c>
      <c r="G127" s="53" t="s">
        <v>447</v>
      </c>
      <c r="H127" s="54" t="s">
        <v>448</v>
      </c>
      <c r="I127" s="53"/>
      <c r="J127" s="53"/>
      <c r="K127" s="53"/>
      <c r="L127" s="53"/>
    </row>
    <row r="128" spans="1:12" s="50" customFormat="1" ht="85.5" x14ac:dyDescent="0.2">
      <c r="A128" s="48" t="s">
        <v>449</v>
      </c>
      <c r="B128" s="53" t="s">
        <v>410</v>
      </c>
      <c r="C128" s="53" t="s">
        <v>2</v>
      </c>
      <c r="D128" s="54">
        <v>10</v>
      </c>
      <c r="E128" s="53" t="s">
        <v>134</v>
      </c>
      <c r="F128" s="53" t="s">
        <v>450</v>
      </c>
      <c r="G128" s="53" t="s">
        <v>416</v>
      </c>
      <c r="H128" s="54" t="s">
        <v>451</v>
      </c>
      <c r="I128" s="53"/>
      <c r="J128" s="53"/>
      <c r="K128" s="53"/>
      <c r="L128" s="53"/>
    </row>
    <row r="129" spans="1:12" s="50" customFormat="1" ht="111" customHeight="1" x14ac:dyDescent="0.2">
      <c r="A129" s="48" t="s">
        <v>452</v>
      </c>
      <c r="B129" s="53" t="s">
        <v>410</v>
      </c>
      <c r="C129" s="53" t="s">
        <v>195</v>
      </c>
      <c r="D129" s="54">
        <v>10</v>
      </c>
      <c r="E129" s="53" t="s">
        <v>134</v>
      </c>
      <c r="F129" s="53" t="s">
        <v>453</v>
      </c>
      <c r="G129" s="53" t="s">
        <v>454</v>
      </c>
      <c r="H129" s="54" t="s">
        <v>253</v>
      </c>
      <c r="I129" s="53"/>
      <c r="J129" s="53"/>
      <c r="K129" s="53"/>
      <c r="L129" s="53"/>
    </row>
    <row r="130" spans="1:12" s="50" customFormat="1" ht="85.5" x14ac:dyDescent="0.2">
      <c r="A130" s="48" t="s">
        <v>455</v>
      </c>
      <c r="B130" s="53" t="s">
        <v>410</v>
      </c>
      <c r="C130" s="53" t="s">
        <v>2</v>
      </c>
      <c r="D130" s="54">
        <v>10</v>
      </c>
      <c r="E130" s="53" t="s">
        <v>134</v>
      </c>
      <c r="F130" s="53" t="s">
        <v>456</v>
      </c>
      <c r="G130" s="53" t="s">
        <v>416</v>
      </c>
      <c r="H130" s="54" t="s">
        <v>451</v>
      </c>
      <c r="I130" s="53"/>
      <c r="J130" s="53"/>
      <c r="K130" s="53"/>
      <c r="L130" s="53"/>
    </row>
    <row r="131" spans="1:12" s="50" customFormat="1" ht="57" x14ac:dyDescent="0.2">
      <c r="A131" s="48" t="s">
        <v>457</v>
      </c>
      <c r="B131" s="53" t="s">
        <v>410</v>
      </c>
      <c r="C131" s="53" t="s">
        <v>96</v>
      </c>
      <c r="D131" s="54">
        <v>20</v>
      </c>
      <c r="E131" s="53" t="s">
        <v>134</v>
      </c>
      <c r="F131" s="53" t="s">
        <v>458</v>
      </c>
      <c r="G131" s="53" t="s">
        <v>459</v>
      </c>
      <c r="H131" s="54" t="s">
        <v>253</v>
      </c>
      <c r="I131" s="53"/>
      <c r="J131" s="53"/>
      <c r="K131" s="53"/>
      <c r="L131" s="53"/>
    </row>
    <row r="132" spans="1:12" s="50" customFormat="1" ht="57" x14ac:dyDescent="0.2">
      <c r="A132" s="61" t="s">
        <v>460</v>
      </c>
      <c r="B132" s="54" t="s">
        <v>410</v>
      </c>
      <c r="C132" s="61" t="s">
        <v>96</v>
      </c>
      <c r="D132" s="61">
        <v>30</v>
      </c>
      <c r="E132" s="61" t="s">
        <v>134</v>
      </c>
      <c r="F132" s="58" t="s">
        <v>461</v>
      </c>
      <c r="G132" s="54" t="s">
        <v>462</v>
      </c>
      <c r="H132" s="54" t="s">
        <v>253</v>
      </c>
      <c r="I132" s="53"/>
      <c r="J132" s="53"/>
      <c r="K132" s="53"/>
      <c r="L132" s="53"/>
    </row>
    <row r="133" spans="1:12" s="50" customFormat="1" ht="71.25" x14ac:dyDescent="0.2">
      <c r="A133" s="53" t="s">
        <v>205</v>
      </c>
      <c r="B133" s="53" t="s">
        <v>410</v>
      </c>
      <c r="C133" s="58" t="s">
        <v>96</v>
      </c>
      <c r="D133" s="59">
        <v>30</v>
      </c>
      <c r="E133" s="53" t="s">
        <v>134</v>
      </c>
      <c r="F133" s="53" t="s">
        <v>206</v>
      </c>
      <c r="G133" s="53" t="s">
        <v>207</v>
      </c>
      <c r="H133" s="53" t="s">
        <v>208</v>
      </c>
      <c r="I133" s="53"/>
      <c r="J133" s="53"/>
      <c r="K133" s="53"/>
      <c r="L133" s="53"/>
    </row>
    <row r="134" spans="1:12" s="50" customFormat="1" ht="71.25" x14ac:dyDescent="0.2">
      <c r="A134" s="53" t="s">
        <v>209</v>
      </c>
      <c r="B134" s="53" t="s">
        <v>410</v>
      </c>
      <c r="C134" s="58" t="s">
        <v>96</v>
      </c>
      <c r="D134" s="59">
        <v>30</v>
      </c>
      <c r="E134" s="53" t="s">
        <v>134</v>
      </c>
      <c r="F134" s="53" t="s">
        <v>206</v>
      </c>
      <c r="G134" s="53" t="s">
        <v>207</v>
      </c>
      <c r="H134" s="53" t="s">
        <v>208</v>
      </c>
      <c r="I134" s="53"/>
      <c r="J134" s="53"/>
      <c r="K134" s="53"/>
      <c r="L134" s="53"/>
    </row>
    <row r="135" spans="1:12" s="50" customFormat="1" ht="71.25" x14ac:dyDescent="0.2">
      <c r="A135" s="53" t="s">
        <v>210</v>
      </c>
      <c r="B135" s="53" t="s">
        <v>410</v>
      </c>
      <c r="C135" s="58" t="s">
        <v>96</v>
      </c>
      <c r="D135" s="59">
        <v>30</v>
      </c>
      <c r="E135" s="53" t="s">
        <v>134</v>
      </c>
      <c r="F135" s="53" t="s">
        <v>206</v>
      </c>
      <c r="G135" s="53" t="s">
        <v>207</v>
      </c>
      <c r="H135" s="53" t="s">
        <v>208</v>
      </c>
      <c r="I135" s="53"/>
      <c r="J135" s="53"/>
      <c r="K135" s="53"/>
      <c r="L135" s="53"/>
    </row>
    <row r="136" spans="1:12" s="50" customFormat="1" ht="71.25" x14ac:dyDescent="0.2">
      <c r="A136" s="53" t="s">
        <v>211</v>
      </c>
      <c r="B136" s="53" t="s">
        <v>410</v>
      </c>
      <c r="C136" s="58" t="s">
        <v>96</v>
      </c>
      <c r="D136" s="59">
        <v>30</v>
      </c>
      <c r="E136" s="53" t="s">
        <v>134</v>
      </c>
      <c r="F136" s="53" t="s">
        <v>206</v>
      </c>
      <c r="G136" s="53" t="s">
        <v>207</v>
      </c>
      <c r="H136" s="53" t="s">
        <v>208</v>
      </c>
      <c r="I136" s="53"/>
      <c r="J136" s="53"/>
      <c r="K136" s="53"/>
      <c r="L136" s="53"/>
    </row>
    <row r="137" spans="1:12" s="50" customFormat="1" ht="71.25" x14ac:dyDescent="0.2">
      <c r="A137" s="53" t="s">
        <v>212</v>
      </c>
      <c r="B137" s="53" t="s">
        <v>410</v>
      </c>
      <c r="C137" s="58" t="s">
        <v>96</v>
      </c>
      <c r="D137" s="59">
        <v>30</v>
      </c>
      <c r="E137" s="53" t="s">
        <v>134</v>
      </c>
      <c r="F137" s="53" t="s">
        <v>206</v>
      </c>
      <c r="G137" s="53" t="s">
        <v>207</v>
      </c>
      <c r="H137" s="53" t="s">
        <v>208</v>
      </c>
      <c r="I137" s="53"/>
      <c r="J137" s="53"/>
      <c r="K137" s="53"/>
      <c r="L137" s="53"/>
    </row>
    <row r="138" spans="1:12" ht="57" x14ac:dyDescent="0.2">
      <c r="A138" s="31" t="s">
        <v>94</v>
      </c>
      <c r="B138" s="62" t="s">
        <v>463</v>
      </c>
      <c r="C138" s="62" t="s">
        <v>96</v>
      </c>
      <c r="D138" s="63">
        <v>1</v>
      </c>
      <c r="E138" s="62" t="s">
        <v>134</v>
      </c>
      <c r="F138" s="62" t="s">
        <v>464</v>
      </c>
      <c r="G138" s="62" t="s">
        <v>465</v>
      </c>
      <c r="H138" s="63" t="s">
        <v>466</v>
      </c>
      <c r="I138" s="64"/>
      <c r="J138" s="64"/>
      <c r="K138" s="64"/>
      <c r="L138" s="64"/>
    </row>
    <row r="139" spans="1:12" ht="185.25" x14ac:dyDescent="0.2">
      <c r="A139" s="60" t="s">
        <v>467</v>
      </c>
      <c r="B139" s="65" t="s">
        <v>463</v>
      </c>
      <c r="C139" s="65" t="s">
        <v>96</v>
      </c>
      <c r="D139" s="66">
        <v>7</v>
      </c>
      <c r="E139" s="65" t="s">
        <v>134</v>
      </c>
      <c r="F139" s="60" t="s">
        <v>468</v>
      </c>
      <c r="G139" s="54" t="s">
        <v>469</v>
      </c>
      <c r="H139" s="54" t="s">
        <v>470</v>
      </c>
      <c r="I139" s="53"/>
      <c r="J139" s="53"/>
      <c r="K139" s="53"/>
      <c r="L139" s="53"/>
    </row>
    <row r="140" spans="1:12" ht="185.25" x14ac:dyDescent="0.2">
      <c r="A140" s="60" t="s">
        <v>471</v>
      </c>
      <c r="B140" s="65" t="s">
        <v>463</v>
      </c>
      <c r="C140" s="65" t="s">
        <v>96</v>
      </c>
      <c r="D140" s="66">
        <v>7</v>
      </c>
      <c r="E140" s="65" t="s">
        <v>134</v>
      </c>
      <c r="F140" s="60" t="s">
        <v>468</v>
      </c>
      <c r="G140" s="54" t="s">
        <v>472</v>
      </c>
      <c r="H140" s="54" t="s">
        <v>470</v>
      </c>
      <c r="I140" s="53"/>
      <c r="J140" s="53"/>
      <c r="K140" s="53"/>
      <c r="L140" s="53"/>
    </row>
    <row r="141" spans="1:12" ht="185.25" x14ac:dyDescent="0.2">
      <c r="A141" s="60" t="s">
        <v>473</v>
      </c>
      <c r="B141" s="65" t="s">
        <v>463</v>
      </c>
      <c r="C141" s="65" t="s">
        <v>96</v>
      </c>
      <c r="D141" s="66">
        <v>7</v>
      </c>
      <c r="E141" s="65" t="s">
        <v>134</v>
      </c>
      <c r="F141" s="60" t="s">
        <v>474</v>
      </c>
      <c r="G141" s="54" t="s">
        <v>475</v>
      </c>
      <c r="H141" s="54" t="s">
        <v>470</v>
      </c>
      <c r="I141" s="53"/>
      <c r="J141" s="53"/>
      <c r="K141" s="53"/>
      <c r="L141" s="53"/>
    </row>
    <row r="142" spans="1:12" ht="185.25" x14ac:dyDescent="0.2">
      <c r="A142" s="60" t="s">
        <v>476</v>
      </c>
      <c r="B142" s="65" t="s">
        <v>463</v>
      </c>
      <c r="C142" s="65" t="s">
        <v>96</v>
      </c>
      <c r="D142" s="66">
        <v>7</v>
      </c>
      <c r="E142" s="65" t="s">
        <v>134</v>
      </c>
      <c r="F142" s="60" t="s">
        <v>474</v>
      </c>
      <c r="G142" s="54" t="s">
        <v>477</v>
      </c>
      <c r="H142" s="54" t="s">
        <v>470</v>
      </c>
      <c r="I142" s="53"/>
      <c r="J142" s="53"/>
      <c r="K142" s="53"/>
      <c r="L142" s="53"/>
    </row>
    <row r="143" spans="1:12" ht="185.25" x14ac:dyDescent="0.2">
      <c r="A143" s="60" t="s">
        <v>478</v>
      </c>
      <c r="B143" s="65" t="s">
        <v>463</v>
      </c>
      <c r="C143" s="65" t="s">
        <v>96</v>
      </c>
      <c r="D143" s="66">
        <v>7</v>
      </c>
      <c r="E143" s="65" t="s">
        <v>134</v>
      </c>
      <c r="F143" s="60" t="s">
        <v>474</v>
      </c>
      <c r="G143" s="54" t="s">
        <v>479</v>
      </c>
      <c r="H143" s="54" t="s">
        <v>470</v>
      </c>
      <c r="I143" s="53"/>
      <c r="J143" s="53"/>
      <c r="K143" s="53"/>
      <c r="L143" s="53"/>
    </row>
    <row r="144" spans="1:12" ht="71.25" x14ac:dyDescent="0.2">
      <c r="A144" s="53" t="s">
        <v>205</v>
      </c>
      <c r="B144" s="53" t="s">
        <v>463</v>
      </c>
      <c r="C144" s="58" t="s">
        <v>96</v>
      </c>
      <c r="D144" s="59">
        <v>30</v>
      </c>
      <c r="E144" s="53" t="s">
        <v>134</v>
      </c>
      <c r="F144" s="53" t="s">
        <v>206</v>
      </c>
      <c r="G144" s="53" t="s">
        <v>207</v>
      </c>
      <c r="H144" s="53" t="s">
        <v>208</v>
      </c>
      <c r="I144" s="53"/>
      <c r="J144" s="53"/>
      <c r="K144" s="53"/>
      <c r="L144" s="53"/>
    </row>
    <row r="145" spans="1:12" ht="71.25" x14ac:dyDescent="0.2">
      <c r="A145" s="53" t="s">
        <v>209</v>
      </c>
      <c r="B145" s="53" t="s">
        <v>463</v>
      </c>
      <c r="C145" s="58" t="s">
        <v>96</v>
      </c>
      <c r="D145" s="59">
        <v>30</v>
      </c>
      <c r="E145" s="53" t="s">
        <v>134</v>
      </c>
      <c r="F145" s="53" t="s">
        <v>206</v>
      </c>
      <c r="G145" s="53" t="s">
        <v>207</v>
      </c>
      <c r="H145" s="53" t="s">
        <v>208</v>
      </c>
      <c r="I145" s="53"/>
      <c r="J145" s="53"/>
      <c r="K145" s="53"/>
      <c r="L145" s="53"/>
    </row>
    <row r="146" spans="1:12" ht="71.25" x14ac:dyDescent="0.2">
      <c r="A146" s="53" t="s">
        <v>210</v>
      </c>
      <c r="B146" s="53" t="s">
        <v>463</v>
      </c>
      <c r="C146" s="58" t="s">
        <v>96</v>
      </c>
      <c r="D146" s="59">
        <v>30</v>
      </c>
      <c r="E146" s="53" t="s">
        <v>134</v>
      </c>
      <c r="F146" s="53" t="s">
        <v>206</v>
      </c>
      <c r="G146" s="53" t="s">
        <v>207</v>
      </c>
      <c r="H146" s="53" t="s">
        <v>208</v>
      </c>
      <c r="I146" s="53"/>
      <c r="J146" s="53"/>
      <c r="K146" s="53"/>
      <c r="L146" s="53"/>
    </row>
    <row r="147" spans="1:12" ht="71.25" x14ac:dyDescent="0.2">
      <c r="A147" s="53" t="s">
        <v>211</v>
      </c>
      <c r="B147" s="53" t="s">
        <v>463</v>
      </c>
      <c r="C147" s="58" t="s">
        <v>96</v>
      </c>
      <c r="D147" s="59">
        <v>30</v>
      </c>
      <c r="E147" s="53" t="s">
        <v>134</v>
      </c>
      <c r="F147" s="53" t="s">
        <v>206</v>
      </c>
      <c r="G147" s="53" t="s">
        <v>207</v>
      </c>
      <c r="H147" s="53" t="s">
        <v>208</v>
      </c>
      <c r="I147" s="53"/>
      <c r="J147" s="53"/>
      <c r="K147" s="53"/>
      <c r="L147" s="53"/>
    </row>
    <row r="148" spans="1:12" ht="71.25" x14ac:dyDescent="0.2">
      <c r="A148" s="53" t="s">
        <v>212</v>
      </c>
      <c r="B148" s="53" t="s">
        <v>463</v>
      </c>
      <c r="C148" s="58" t="s">
        <v>96</v>
      </c>
      <c r="D148" s="59">
        <v>30</v>
      </c>
      <c r="E148" s="53" t="s">
        <v>134</v>
      </c>
      <c r="F148" s="53" t="s">
        <v>206</v>
      </c>
      <c r="G148" s="53" t="s">
        <v>207</v>
      </c>
      <c r="H148" s="53" t="s">
        <v>208</v>
      </c>
      <c r="I148" s="53"/>
      <c r="J148" s="53"/>
      <c r="K148" s="53"/>
      <c r="L148" s="53"/>
    </row>
  </sheetData>
  <autoFilter ref="A11:O148" xr:uid="{AE991FD4-18F4-4CC9-BA6A-91C5D96181EC}"/>
  <mergeCells count="3">
    <mergeCell ref="A8:L8"/>
    <mergeCell ref="A10:G10"/>
    <mergeCell ref="I10:L10"/>
  </mergeCells>
  <dataValidations disablePrompts="1" count="1">
    <dataValidation allowBlank="1" showInputMessage="1" showErrorMessage="1" promptTitle="Map Fields" prompt="Use this section (if applicable) to map fields from the source system and make notes as you go along." sqref="I10:L11" xr:uid="{5C330B0B-CC70-4544-B797-93AABFB5207D}"/>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3XNNPFDRQHSR-158363826-10547</_dlc_DocId>
    <_dlc_DocIdUrl xmlns="ee0d1073-b73c-4cf9-a2e0-1985adf7d54f">
      <Url>https://myfloridacfo.sharepoint.com/sites/FLP/_layouts/15/DocIdRedir.aspx?ID=3XNNPFDRQHSR-158363826-10547</Url>
      <Description>3XNNPFDRQHSR-158363826-10547</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2CB643-46B5-4C4B-BA73-CD3A166EF606}">
  <ds:schemaRefs>
    <ds:schemaRef ds:uri="http://schemas.openxmlformats.org/package/2006/metadata/core-properties"/>
    <ds:schemaRef ds:uri="http://purl.org/dc/elements/1.1/"/>
    <ds:schemaRef ds:uri="http://www.w3.org/XML/1998/namespace"/>
    <ds:schemaRef ds:uri="http://schemas.microsoft.com/office/2006/metadata/properties"/>
    <ds:schemaRef ds:uri="http://purl.org/dc/terms/"/>
    <ds:schemaRef ds:uri="http://schemas.microsoft.com/office/infopath/2007/PartnerControls"/>
    <ds:schemaRef ds:uri="http://schemas.microsoft.com/office/2006/documentManagement/types"/>
    <ds:schemaRef ds:uri="041c3df4-ce55-42d1-a1ce-045c193ad9f1"/>
    <ds:schemaRef ds:uri="ee0d1073-b73c-4cf9-a2e0-1985adf7d54f"/>
    <ds:schemaRef ds:uri="http://purl.org/dc/dcmitype/"/>
  </ds:schemaRefs>
</ds:datastoreItem>
</file>

<file path=customXml/itemProps2.xml><?xml version="1.0" encoding="utf-8"?>
<ds:datastoreItem xmlns:ds="http://schemas.openxmlformats.org/officeDocument/2006/customXml" ds:itemID="{34554543-EB0B-41F2-A6C2-FEDB15E10C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4.xml><?xml version="1.0" encoding="utf-8"?>
<ds:datastoreItem xmlns:ds="http://schemas.openxmlformats.org/officeDocument/2006/customXml" ds:itemID="{E795A96A-DA8C-43F4-86D8-586E6EE48FC0}">
  <ds:schemaRefs>
    <ds:schemaRef ds:uri="http://schemas.microsoft.com/sharepoint/event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AMI006-Inbound Asset Additions, Adjustments and Physical Updates-Layout</dc:title>
  <dc:subject/>
  <dc:creator>Ryan Blane</dc:creator>
  <cp:keywords/>
  <dc:description/>
  <cp:lastModifiedBy>Darling, TJ</cp:lastModifiedBy>
  <cp:revision/>
  <dcterms:created xsi:type="dcterms:W3CDTF">2013-04-16T15:33:16Z</dcterms:created>
  <dcterms:modified xsi:type="dcterms:W3CDTF">2026-04-08T21:06:04Z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3297317d-40a5-4a35-99dc-938fa5af5079</vt:lpwstr>
  </property>
  <property fmtid="{D5CDD505-2E9C-101B-9397-08002B2CF9AE}" pid="12" name="xd_ProgID">
    <vt:lpwstr/>
  </property>
  <property fmtid="{D5CDD505-2E9C-101B-9397-08002B2CF9AE}" pid="13" name="_CopySource">
    <vt:lpwstr>https://dfsintranet-myfloridacfo.msappproxy.net/capitol/FLPALM/Confidential Deliverables/D461 - Published Interface Layouts/Deliverable Submission/API006-Inbound Payment Cancellation-Layout.xlsx</vt:lpwstr>
  </property>
  <property fmtid="{D5CDD505-2E9C-101B-9397-08002B2CF9AE}" pid="14" name="TemplateUrl">
    <vt:lpwstr/>
  </property>
  <property fmtid="{D5CDD505-2E9C-101B-9397-08002B2CF9AE}" pid="15" name="MediaServiceImageTags">
    <vt:lpwstr/>
  </property>
</Properties>
</file>